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96" r:id="rId1"/>
  </p:sldMasterIdLst>
  <p:notesMasterIdLst>
    <p:notesMasterId r:id="rId67"/>
  </p:notesMasterIdLst>
  <p:handoutMasterIdLst>
    <p:handoutMasterId r:id="rId68"/>
  </p:handoutMasterIdLst>
  <p:sldIdLst>
    <p:sldId id="305" r:id="rId2"/>
    <p:sldId id="256" r:id="rId3"/>
    <p:sldId id="263" r:id="rId4"/>
    <p:sldId id="257" r:id="rId5"/>
    <p:sldId id="285" r:id="rId6"/>
    <p:sldId id="284" r:id="rId7"/>
    <p:sldId id="280" r:id="rId8"/>
    <p:sldId id="259" r:id="rId9"/>
    <p:sldId id="286" r:id="rId10"/>
    <p:sldId id="289" r:id="rId11"/>
    <p:sldId id="283" r:id="rId12"/>
    <p:sldId id="260" r:id="rId13"/>
    <p:sldId id="261" r:id="rId14"/>
    <p:sldId id="266" r:id="rId15"/>
    <p:sldId id="267" r:id="rId16"/>
    <p:sldId id="268" r:id="rId17"/>
    <p:sldId id="269" r:id="rId18"/>
    <p:sldId id="270" r:id="rId19"/>
    <p:sldId id="293" r:id="rId20"/>
    <p:sldId id="294" r:id="rId21"/>
    <p:sldId id="292" r:id="rId22"/>
    <p:sldId id="290" r:id="rId23"/>
    <p:sldId id="291" r:id="rId24"/>
    <p:sldId id="272" r:id="rId25"/>
    <p:sldId id="295" r:id="rId26"/>
    <p:sldId id="273" r:id="rId27"/>
    <p:sldId id="274" r:id="rId28"/>
    <p:sldId id="275" r:id="rId29"/>
    <p:sldId id="278" r:id="rId30"/>
    <p:sldId id="298" r:id="rId31"/>
    <p:sldId id="299" r:id="rId32"/>
    <p:sldId id="331" r:id="rId33"/>
    <p:sldId id="300" r:id="rId34"/>
    <p:sldId id="306" r:id="rId35"/>
    <p:sldId id="301" r:id="rId36"/>
    <p:sldId id="307" r:id="rId37"/>
    <p:sldId id="302" r:id="rId38"/>
    <p:sldId id="303" r:id="rId39"/>
    <p:sldId id="304" r:id="rId40"/>
    <p:sldId id="308" r:id="rId41"/>
    <p:sldId id="311" r:id="rId42"/>
    <p:sldId id="323" r:id="rId43"/>
    <p:sldId id="325" r:id="rId44"/>
    <p:sldId id="326" r:id="rId45"/>
    <p:sldId id="324" r:id="rId46"/>
    <p:sldId id="328" r:id="rId47"/>
    <p:sldId id="310" r:id="rId48"/>
    <p:sldId id="288" r:id="rId49"/>
    <p:sldId id="312" r:id="rId50"/>
    <p:sldId id="313" r:id="rId51"/>
    <p:sldId id="314" r:id="rId52"/>
    <p:sldId id="315" r:id="rId53"/>
    <p:sldId id="329" r:id="rId54"/>
    <p:sldId id="321" r:id="rId55"/>
    <p:sldId id="317" r:id="rId56"/>
    <p:sldId id="322" r:id="rId57"/>
    <p:sldId id="319" r:id="rId58"/>
    <p:sldId id="287" r:id="rId59"/>
    <p:sldId id="332" r:id="rId60"/>
    <p:sldId id="333" r:id="rId61"/>
    <p:sldId id="334" r:id="rId62"/>
    <p:sldId id="335" r:id="rId63"/>
    <p:sldId id="336" r:id="rId64"/>
    <p:sldId id="337" r:id="rId65"/>
    <p:sldId id="338" r:id="rId66"/>
  </p:sldIdLst>
  <p:sldSz cx="9144000" cy="6858000" type="screen4x3"/>
  <p:notesSz cx="6735763" cy="98663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43" autoAdjust="0"/>
  </p:normalViewPr>
  <p:slideViewPr>
    <p:cSldViewPr>
      <p:cViewPr>
        <p:scale>
          <a:sx n="90" d="100"/>
          <a:sy n="90" d="100"/>
        </p:scale>
        <p:origin x="-2160" y="-4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20F49B1C-FAB4-4165-8B13-35EFAA0DF8E2}" type="datetimeFigureOut">
              <a:rPr lang="fr-FR" smtClean="0"/>
              <a:t>01/03/2017</a:t>
            </a:fld>
            <a:endParaRPr lang="fr-FR"/>
          </a:p>
        </p:txBody>
      </p:sp>
      <p:sp>
        <p:nvSpPr>
          <p:cNvPr id="4" name="Espace réservé du pied de page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r>
              <a:rPr lang="fr-FR" smtClean="0"/>
              <a:t>Présentation du 3 mars 2017 ARDIAC</a:t>
            </a:r>
            <a:endParaRPr lang="fr-FR"/>
          </a:p>
        </p:txBody>
      </p:sp>
      <p:sp>
        <p:nvSpPr>
          <p:cNvPr id="5" name="Espace réservé du numéro de diapositive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5781241D-8642-48D2-942C-73F62BB9DC12}" type="slidenum">
              <a:rPr lang="fr-FR" smtClean="0"/>
              <a:t>‹N°›</a:t>
            </a:fld>
            <a:endParaRPr lang="fr-FR"/>
          </a:p>
        </p:txBody>
      </p:sp>
    </p:spTree>
    <p:extLst>
      <p:ext uri="{BB962C8B-B14F-4D97-AF65-F5344CB8AC3E}">
        <p14:creationId xmlns:p14="http://schemas.microsoft.com/office/powerpoint/2010/main" val="809349949"/>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F3389644-4570-4EEE-BF2F-3049823D7732}" type="datetimeFigureOut">
              <a:rPr lang="fr-FR" smtClean="0"/>
              <a:t>01/03/2017</a:t>
            </a:fld>
            <a:endParaRPr lang="fr-FR" dirty="0"/>
          </a:p>
        </p:txBody>
      </p:sp>
      <p:sp>
        <p:nvSpPr>
          <p:cNvPr id="4" name="Espace réservé de l'image des diapositives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r>
              <a:rPr lang="fr-FR" smtClean="0"/>
              <a:t>Présentation du 3 mars 2017 ARDIAC</a:t>
            </a:r>
            <a:endParaRPr lang="fr-FR" dirty="0"/>
          </a:p>
        </p:txBody>
      </p:sp>
      <p:sp>
        <p:nvSpPr>
          <p:cNvPr id="7" name="Espace réservé du numéro de diapositive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680094D6-BFC4-4136-AABB-DE175B528767}" type="slidenum">
              <a:rPr lang="fr-FR" smtClean="0"/>
              <a:t>‹N°›</a:t>
            </a:fld>
            <a:endParaRPr lang="fr-FR" dirty="0"/>
          </a:p>
        </p:txBody>
      </p:sp>
    </p:spTree>
    <p:extLst>
      <p:ext uri="{BB962C8B-B14F-4D97-AF65-F5344CB8AC3E}">
        <p14:creationId xmlns:p14="http://schemas.microsoft.com/office/powerpoint/2010/main" val="1972344534"/>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80094D6-BFC4-4136-AABB-DE175B528767}" type="slidenum">
              <a:rPr lang="fr-FR" smtClean="0"/>
              <a:t>1</a:t>
            </a:fld>
            <a:endParaRPr lang="fr-FR" dirty="0"/>
          </a:p>
        </p:txBody>
      </p:sp>
      <p:sp>
        <p:nvSpPr>
          <p:cNvPr id="5" name="Espace réservé du pied de page 4"/>
          <p:cNvSpPr>
            <a:spLocks noGrp="1"/>
          </p:cNvSpPr>
          <p:nvPr>
            <p:ph type="ftr" sz="quarter" idx="11"/>
          </p:nvPr>
        </p:nvSpPr>
        <p:spPr/>
        <p:txBody>
          <a:bodyPr/>
          <a:lstStyle/>
          <a:p>
            <a:r>
              <a:rPr lang="fr-FR" smtClean="0"/>
              <a:t>Présentation du 3 mars 2017 ARDIAC</a:t>
            </a:r>
            <a:endParaRPr lang="fr-FR" dirty="0"/>
          </a:p>
        </p:txBody>
      </p:sp>
      <p:sp>
        <p:nvSpPr>
          <p:cNvPr id="6" name="Espace réservé de l'en-tête 5"/>
          <p:cNvSpPr>
            <a:spLocks noGrp="1"/>
          </p:cNvSpPr>
          <p:nvPr>
            <p:ph type="hdr" sz="quarter" idx="12"/>
          </p:nvPr>
        </p:nvSpPr>
        <p:spPr/>
        <p:txBody>
          <a:bodyPr/>
          <a:lstStyle/>
          <a:p>
            <a:endParaRPr lang="fr-FR" dirty="0"/>
          </a:p>
        </p:txBody>
      </p:sp>
    </p:spTree>
    <p:extLst>
      <p:ext uri="{BB962C8B-B14F-4D97-AF65-F5344CB8AC3E}">
        <p14:creationId xmlns:p14="http://schemas.microsoft.com/office/powerpoint/2010/main" val="3349141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Modifiez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CF25B2E4-DAC3-4803-A66A-A2B181CC786A}" type="datetime1">
              <a:rPr lang="fr-FR" smtClean="0"/>
              <a:t>01/03/2017</a:t>
            </a:fld>
            <a:endParaRPr lang="fr-FR" dirty="0"/>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A96A5DF5-EDC7-494C-8E93-01E4FB401C7E}" type="slidenum">
              <a:rPr lang="fr-FR" smtClean="0"/>
              <a:t>‹N°›</a:t>
            </a:fld>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73E6BBD-16A5-402D-8766-A9C04E7567C0}" type="datetime1">
              <a:rPr lang="fr-FR" smtClean="0"/>
              <a:t>01/03/2017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A96A5DF5-EDC7-494C-8E93-01E4FB401C7E}" type="slidenum">
              <a:rPr lang="fr-FR" smtClean="0"/>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D511D37-196E-4A57-8A2E-A9014AADDCAC}" type="datetime1">
              <a:rPr lang="fr-FR" smtClean="0"/>
              <a:t>01/03/2017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A96A5DF5-EDC7-494C-8E93-01E4FB401C7E}" type="slidenum">
              <a:rPr lang="fr-FR" smtClean="0"/>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966D35E7-BA67-4B82-9E0F-B50705AD482F}" type="datetime1">
              <a:rPr lang="fr-FR" smtClean="0"/>
              <a:t>01/03/2017</a:t>
            </a:fld>
            <a:endParaRPr lang="fr-FR" dirty="0"/>
          </a:p>
        </p:txBody>
      </p:sp>
      <p:sp>
        <p:nvSpPr>
          <p:cNvPr id="9" name="Espace réservé du numéro de diapositive 8"/>
          <p:cNvSpPr>
            <a:spLocks noGrp="1"/>
          </p:cNvSpPr>
          <p:nvPr>
            <p:ph type="sldNum" sz="quarter" idx="15"/>
          </p:nvPr>
        </p:nvSpPr>
        <p:spPr/>
        <p:txBody>
          <a:bodyPr rtlCol="0"/>
          <a:lstStyle/>
          <a:p>
            <a:fld id="{A96A5DF5-EDC7-494C-8E93-01E4FB401C7E}" type="slidenum">
              <a:rPr lang="fr-FR" smtClean="0"/>
              <a:t>‹N°›</a:t>
            </a:fld>
            <a:endParaRPr lang="fr-FR" dirty="0"/>
          </a:p>
        </p:txBody>
      </p:sp>
      <p:sp>
        <p:nvSpPr>
          <p:cNvPr id="10" name="Espace réservé du pied de page 9"/>
          <p:cNvSpPr>
            <a:spLocks noGrp="1"/>
          </p:cNvSpPr>
          <p:nvPr>
            <p:ph type="ftr" sz="quarter" idx="16"/>
          </p:nvPr>
        </p:nvSpPr>
        <p:spPr/>
        <p:txBody>
          <a:bodyPr rtlCol="0"/>
          <a:lstStyle/>
          <a:p>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D4A9EACB-3401-4C00-912D-8CA931F47CA6}" type="datetime1">
              <a:rPr lang="fr-FR" smtClean="0"/>
              <a:t>01/03/2017</a:t>
            </a:fld>
            <a:endParaRPr lang="fr-FR" dirty="0"/>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A96A5DF5-EDC7-494C-8E93-01E4FB401C7E}" type="slidenum">
              <a:rPr lang="fr-FR" smtClean="0"/>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C7BDCA1A-BE0E-430D-8598-6F29DA5EF796}" type="datetime1">
              <a:rPr lang="fr-FR" smtClean="0"/>
              <a:t>01/03/2017</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A96A5DF5-EDC7-494C-8E93-01E4FB401C7E}" type="slidenum">
              <a:rPr lang="fr-FR" smtClean="0"/>
              <a:t>‹N°›</a:t>
            </a:fld>
            <a:endParaRPr lang="fr-FR" dirty="0"/>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Modifiez le style du titre</a:t>
            </a:r>
            <a:endParaRPr kumimoji="0" lang="en-US"/>
          </a:p>
        </p:txBody>
      </p:sp>
      <p:sp>
        <p:nvSpPr>
          <p:cNvPr id="7" name="Espace réservé de la date 6"/>
          <p:cNvSpPr>
            <a:spLocks noGrp="1"/>
          </p:cNvSpPr>
          <p:nvPr>
            <p:ph type="dt" sz="half" idx="10"/>
          </p:nvPr>
        </p:nvSpPr>
        <p:spPr/>
        <p:txBody>
          <a:bodyPr/>
          <a:lstStyle/>
          <a:p>
            <a:fld id="{0B024CBD-9D2E-4263-B1FF-FCCE366FEE72}" type="datetime1">
              <a:rPr lang="fr-FR" smtClean="0"/>
              <a:t>01/03/2017</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A96A5DF5-EDC7-494C-8E93-01E4FB401C7E}" type="slidenum">
              <a:rPr lang="fr-FR" smtClean="0"/>
              <a:t>‹N°›</a:t>
            </a:fld>
            <a:endParaRPr lang="fr-FR" dirty="0"/>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6" name="Espace réservé de la date 5"/>
          <p:cNvSpPr>
            <a:spLocks noGrp="1"/>
          </p:cNvSpPr>
          <p:nvPr>
            <p:ph type="dt" sz="half" idx="10"/>
          </p:nvPr>
        </p:nvSpPr>
        <p:spPr/>
        <p:txBody>
          <a:bodyPr rtlCol="0"/>
          <a:lstStyle/>
          <a:p>
            <a:fld id="{DD89A3E0-23D3-4AB0-8E3E-88E238C59743}" type="datetime1">
              <a:rPr lang="fr-FR" smtClean="0"/>
              <a:t>01/03/2017</a:t>
            </a:fld>
            <a:endParaRPr lang="fr-FR" dirty="0"/>
          </a:p>
        </p:txBody>
      </p:sp>
      <p:sp>
        <p:nvSpPr>
          <p:cNvPr id="7" name="Espace réservé du numéro de diapositive 6"/>
          <p:cNvSpPr>
            <a:spLocks noGrp="1"/>
          </p:cNvSpPr>
          <p:nvPr>
            <p:ph type="sldNum" sz="quarter" idx="11"/>
          </p:nvPr>
        </p:nvSpPr>
        <p:spPr/>
        <p:txBody>
          <a:bodyPr rtlCol="0"/>
          <a:lstStyle/>
          <a:p>
            <a:fld id="{A96A5DF5-EDC7-494C-8E93-01E4FB401C7E}" type="slidenum">
              <a:rPr lang="fr-FR" smtClean="0"/>
              <a:t>‹N°›</a:t>
            </a:fld>
            <a:endParaRPr lang="fr-FR" dirty="0"/>
          </a:p>
        </p:txBody>
      </p:sp>
      <p:sp>
        <p:nvSpPr>
          <p:cNvPr id="8" name="Espace réservé du pied de page 7"/>
          <p:cNvSpPr>
            <a:spLocks noGrp="1"/>
          </p:cNvSpPr>
          <p:nvPr>
            <p:ph type="ftr" sz="quarter" idx="12"/>
          </p:nvPr>
        </p:nvSpPr>
        <p:spPr/>
        <p:txBody>
          <a:bodyPr rtlCol="0"/>
          <a:lstStyle/>
          <a:p>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1536D9F-8F9F-404D-82AF-E4E7C8FF3FD8}" type="datetime1">
              <a:rPr lang="fr-FR" smtClean="0"/>
              <a:t>01/03/2017</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A96A5DF5-EDC7-494C-8E93-01E4FB401C7E}" type="slidenum">
              <a:rPr lang="fr-FR" smtClean="0"/>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D73377C5-FC28-4EA1-A955-14FC38FACBED}" type="datetime1">
              <a:rPr lang="fr-FR" smtClean="0"/>
              <a:t>01/03/2017</a:t>
            </a:fld>
            <a:endParaRPr lang="fr-FR" dirty="0"/>
          </a:p>
        </p:txBody>
      </p:sp>
      <p:sp>
        <p:nvSpPr>
          <p:cNvPr id="22" name="Espace réservé du numéro de diapositive 21"/>
          <p:cNvSpPr>
            <a:spLocks noGrp="1"/>
          </p:cNvSpPr>
          <p:nvPr>
            <p:ph type="sldNum" sz="quarter" idx="15"/>
          </p:nvPr>
        </p:nvSpPr>
        <p:spPr/>
        <p:txBody>
          <a:bodyPr rtlCol="0"/>
          <a:lstStyle/>
          <a:p>
            <a:fld id="{A96A5DF5-EDC7-494C-8E93-01E4FB401C7E}" type="slidenum">
              <a:rPr lang="fr-FR" smtClean="0"/>
              <a:t>‹N°›</a:t>
            </a:fld>
            <a:endParaRPr lang="fr-FR" dirty="0"/>
          </a:p>
        </p:txBody>
      </p:sp>
      <p:sp>
        <p:nvSpPr>
          <p:cNvPr id="23" name="Espace réservé du pied de page 22"/>
          <p:cNvSpPr>
            <a:spLocks noGrp="1"/>
          </p:cNvSpPr>
          <p:nvPr>
            <p:ph type="ftr" sz="quarter" idx="16"/>
          </p:nvPr>
        </p:nvSpPr>
        <p:spPr/>
        <p:txBody>
          <a:bodyPr rtlCol="0"/>
          <a:lstStyle/>
          <a:p>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87239590-437C-424B-AEBF-229C9F9C5B95}" type="datetime1">
              <a:rPr lang="fr-FR" smtClean="0"/>
              <a:t>01/03/2017</a:t>
            </a:fld>
            <a:endParaRPr lang="fr-FR" dirty="0"/>
          </a:p>
        </p:txBody>
      </p:sp>
      <p:sp>
        <p:nvSpPr>
          <p:cNvPr id="18" name="Espace réservé du numéro de diapositive 17"/>
          <p:cNvSpPr>
            <a:spLocks noGrp="1"/>
          </p:cNvSpPr>
          <p:nvPr>
            <p:ph type="sldNum" sz="quarter" idx="11"/>
          </p:nvPr>
        </p:nvSpPr>
        <p:spPr/>
        <p:txBody>
          <a:bodyPr rtlCol="0"/>
          <a:lstStyle/>
          <a:p>
            <a:fld id="{A96A5DF5-EDC7-494C-8E93-01E4FB401C7E}" type="slidenum">
              <a:rPr lang="fr-FR" smtClean="0"/>
              <a:t>‹N°›</a:t>
            </a:fld>
            <a:endParaRPr lang="fr-FR" dirty="0"/>
          </a:p>
        </p:txBody>
      </p:sp>
      <p:sp>
        <p:nvSpPr>
          <p:cNvPr id="21" name="Espace réservé du pied de page 20"/>
          <p:cNvSpPr>
            <a:spLocks noGrp="1"/>
          </p:cNvSpPr>
          <p:nvPr>
            <p:ph type="ftr" sz="quarter" idx="12"/>
          </p:nvPr>
        </p:nvSpPr>
        <p:spPr/>
        <p:txBody>
          <a:bodyPr rtlCol="0"/>
          <a:lstStyle/>
          <a:p>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BFAE477-B188-483C-B0A2-C9D0A044FEBA}" type="datetime1">
              <a:rPr lang="fr-FR" smtClean="0"/>
              <a:t>01/03/2017</a:t>
            </a:fld>
            <a:endParaRPr lang="fr-FR" dirty="0"/>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dirty="0"/>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96A5DF5-EDC7-494C-8E93-01E4FB401C7E}" type="slidenum">
              <a:rPr lang="fr-FR" smtClean="0"/>
              <a:t>‹N°›</a:t>
            </a:fld>
            <a:endParaRPr lang="fr-FR"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hemeOverride" Target="../theme/themeOverride4.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hemeOverride" Target="../theme/themeOverride5.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leblogdudirigeant.com/le-capital-social-quelle-importance-comment-l-evaluer07092014albddlau01/"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www.inpi.fr/" TargetMode="External"/><Relationship Id="rId2" Type="http://schemas.openxmlformats.org/officeDocument/2006/relationships/hyperlink" Target="https://www.afecreation.fr/pid565/les-locaux.html?espace=1" TargetMode="Externa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afecreation.fr/pid1713/societe-en-formation.html?espace=1&amp;tp=1"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abonnes-efl-fr.biblio-dist.ut-capitole.fr/EFL2/convert/id/?id=CCOM069949" TargetMode="External"/><Relationship Id="rId2" Type="http://schemas.openxmlformats.org/officeDocument/2006/relationships/hyperlink" Target="https://abonnes-efl-fr.biblio-dist.ut-capitole.fr/EFL2/convert/id/?id=CCOM002107" TargetMode="Externa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hemeOverride" Target="../theme/themeOverride2.xml"/><Relationship Id="rId5" Type="http://schemas.openxmlformats.org/officeDocument/2006/relationships/hyperlink" Target="https://abonnes-efl-fr.biblio-dist.ut-capitole.fr/EFL2/convert/id/?id=CCOM045880" TargetMode="External"/><Relationship Id="rId4" Type="http://schemas.openxmlformats.org/officeDocument/2006/relationships/hyperlink" Target="https://abonnes-efl-fr.biblio-dist.ut-capitole.fr/EFL2/convert/id/?id=CCOM045872" TargetMode="Externa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abonnes-efl-fr.biblio-dist.ut-capitole.fr/EFL2/convert/id/?id=CCOM043963" TargetMode="External"/><Relationship Id="rId2" Type="http://schemas.openxmlformats.org/officeDocument/2006/relationships/hyperlink" Target="http://www.lautoentrepreneur.fr/" TargetMode="Externa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abonnes-efl-fr.biblio-dist.ut-capitole.fr/EFL2/convert/id/?id=SECU089835" TargetMode="Externa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hemeOverride" Target="../theme/themeOverride3.xml"/></Relationships>
</file>

<file path=ppt/slides/_rels/slide9.xml.rels><?xml version="1.0" encoding="UTF-8" standalone="yes"?>
<Relationships xmlns="http://schemas.openxmlformats.org/package/2006/relationships"><Relationship Id="rId3" Type="http://schemas.openxmlformats.org/officeDocument/2006/relationships/hyperlink" Target="https://abonnes-efl-fr.biblio-dist.ut-capitole.fr/EFL2/convert/id/?id=TCB-BRDA_2017-01-D19E14263-2142A-135" TargetMode="External"/><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hyperlink" Target="https://abonnes-efl-fr.biblio-dist.ut-capitole.fr/EFL2/convert/id/?id=TCB-BRDA_2017-01-D19E14305-2148A-13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3" descr="logo_fm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58415"/>
            <a:ext cx="936104" cy="797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re 3"/>
          <p:cNvSpPr>
            <a:spLocks noGrp="1"/>
          </p:cNvSpPr>
          <p:nvPr>
            <p:ph type="ctrTitle"/>
          </p:nvPr>
        </p:nvSpPr>
        <p:spPr>
          <a:xfrm>
            <a:off x="2411760" y="5091190"/>
            <a:ext cx="6172200" cy="1390306"/>
          </a:xfrm>
        </p:spPr>
        <p:txBody>
          <a:bodyPr>
            <a:normAutofit fontScale="90000"/>
          </a:bodyPr>
          <a:lstStyle/>
          <a:p>
            <a:r>
              <a:rPr lang="fr-FR" dirty="0"/>
              <a:t> </a:t>
            </a:r>
            <a:br>
              <a:rPr lang="fr-FR" dirty="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smtClean="0">
                <a:effectLst>
                  <a:outerShdw blurRad="38100" dist="38100" dir="2700000" algn="tl">
                    <a:srgbClr val="000000">
                      <a:alpha val="43137"/>
                    </a:srgbClr>
                  </a:outerShdw>
                </a:effectLst>
                <a:latin typeface="Lucida Bright" panose="02040602050505020304" pitchFamily="18" charset="0"/>
              </a:rPr>
              <a:t>TITRE </a:t>
            </a:r>
            <a:r>
              <a:rPr lang="fr-FR" dirty="0" smtClean="0">
                <a:effectLst>
                  <a:outerShdw blurRad="38100" dist="38100" dir="2700000" algn="tl">
                    <a:srgbClr val="000000">
                      <a:alpha val="43137"/>
                    </a:srgbClr>
                  </a:outerShdw>
                </a:effectLst>
                <a:latin typeface="Lucida Bright" panose="02040602050505020304" pitchFamily="18" charset="0"/>
              </a:rPr>
              <a:t>I-</a:t>
            </a:r>
            <a:r>
              <a:rPr lang="fr-FR" dirty="0" smtClean="0"/>
              <a:t/>
            </a:r>
            <a:br>
              <a:rPr lang="fr-FR" dirty="0" smtClean="0"/>
            </a:br>
            <a:r>
              <a:rPr lang="fr-FR" dirty="0"/>
              <a:t/>
            </a:r>
            <a:br>
              <a:rPr lang="fr-FR" dirty="0"/>
            </a:br>
            <a:r>
              <a:rPr lang="fr-FR" sz="2800" u="sng" dirty="0" smtClean="0">
                <a:effectLst>
                  <a:outerShdw blurRad="38100" dist="38100" dir="2700000" algn="tl">
                    <a:srgbClr val="000000">
                      <a:alpha val="43137"/>
                    </a:srgbClr>
                  </a:outerShdw>
                </a:effectLst>
              </a:rPr>
              <a:t>CHOISIR </a:t>
            </a:r>
            <a:r>
              <a:rPr lang="fr-FR" sz="2800" u="sng" dirty="0">
                <a:effectLst>
                  <a:outerShdw blurRad="38100" dist="38100" dir="2700000" algn="tl">
                    <a:srgbClr val="000000">
                      <a:alpha val="43137"/>
                    </a:srgbClr>
                  </a:outerShdw>
                </a:effectLst>
              </a:rPr>
              <a:t>LES STATUTS JURIDIQUES ET LA FORME SOCIETALE DE SON ACTIVITE EN ADEQUATION AVEC LES BESOINS ECONOMIQUES, </a:t>
            </a:r>
            <a:r>
              <a:rPr lang="fr-FR" sz="2800" u="sng" dirty="0" smtClean="0">
                <a:effectLst>
                  <a:outerShdw blurRad="38100" dist="38100" dir="2700000" algn="tl">
                    <a:srgbClr val="000000">
                      <a:alpha val="43137"/>
                    </a:srgbClr>
                  </a:outerShdw>
                </a:effectLst>
              </a:rPr>
              <a:t>LES </a:t>
            </a:r>
            <a:r>
              <a:rPr lang="fr-FR" sz="2800" u="sng" dirty="0">
                <a:effectLst>
                  <a:outerShdw blurRad="38100" dist="38100" dir="2700000" algn="tl">
                    <a:srgbClr val="000000">
                      <a:alpha val="43137"/>
                    </a:srgbClr>
                  </a:outerShdw>
                </a:effectLst>
              </a:rPr>
              <a:t>RESSOURCES ET LES OBJECTIFS DES FUTURS ASSOCIES</a:t>
            </a:r>
            <a:r>
              <a:rPr lang="fr-FR" sz="3200" dirty="0">
                <a:effectLst>
                  <a:outerShdw blurRad="38100" dist="38100" dir="2700000" algn="tl">
                    <a:srgbClr val="000000">
                      <a:alpha val="43137"/>
                    </a:srgbClr>
                  </a:outerShdw>
                </a:effectLst>
              </a:rPr>
              <a:t/>
            </a:r>
            <a:br>
              <a:rPr lang="fr-FR" sz="3200" dirty="0">
                <a:effectLst>
                  <a:outerShdw blurRad="38100" dist="38100" dir="2700000" algn="tl">
                    <a:srgbClr val="000000">
                      <a:alpha val="43137"/>
                    </a:srgbClr>
                  </a:outerShdw>
                </a:effectLst>
              </a:rPr>
            </a:br>
            <a:r>
              <a:rPr lang="fr-FR" sz="3200" dirty="0">
                <a:effectLst>
                  <a:outerShdw blurRad="38100" dist="38100" dir="2700000" algn="tl">
                    <a:srgbClr val="000000">
                      <a:alpha val="43137"/>
                    </a:srgbClr>
                  </a:outerShdw>
                </a:effectLst>
              </a:rPr>
              <a:t> </a:t>
            </a:r>
            <a:br>
              <a:rPr lang="fr-FR" sz="3200" dirty="0">
                <a:effectLst>
                  <a:outerShdw blurRad="38100" dist="38100" dir="2700000" algn="tl">
                    <a:srgbClr val="000000">
                      <a:alpha val="43137"/>
                    </a:srgbClr>
                  </a:outerShdw>
                </a:effectLst>
              </a:rPr>
            </a:br>
            <a:r>
              <a:rPr lang="fr-FR" dirty="0" smtClean="0"/>
              <a:t/>
            </a:r>
            <a:br>
              <a:rPr lang="fr-FR" dirty="0" smtClean="0"/>
            </a:br>
            <a:r>
              <a:rPr lang="fr-FR" dirty="0"/>
              <a:t> </a:t>
            </a:r>
            <a:br>
              <a:rPr lang="fr-FR" dirty="0"/>
            </a:br>
            <a:endParaRPr lang="fr-FR" dirty="0"/>
          </a:p>
        </p:txBody>
      </p:sp>
      <p:sp>
        <p:nvSpPr>
          <p:cNvPr id="20" name="Espace réservé du numéro de diapositive 19"/>
          <p:cNvSpPr>
            <a:spLocks noGrp="1"/>
          </p:cNvSpPr>
          <p:nvPr>
            <p:ph type="sldNum" sz="quarter" idx="12"/>
          </p:nvPr>
        </p:nvSpPr>
        <p:spPr/>
        <p:txBody>
          <a:bodyPr/>
          <a:lstStyle/>
          <a:p>
            <a:fld id="{A96A5DF5-EDC7-494C-8E93-01E4FB401C7E}" type="slidenum">
              <a:rPr lang="fr-FR" smtClean="0"/>
              <a:t>1</a:t>
            </a:fld>
            <a:endParaRPr lang="fr-FR" dirty="0"/>
          </a:p>
        </p:txBody>
      </p:sp>
    </p:spTree>
    <p:extLst>
      <p:ext uri="{BB962C8B-B14F-4D97-AF65-F5344CB8AC3E}">
        <p14:creationId xmlns:p14="http://schemas.microsoft.com/office/powerpoint/2010/main" val="1671538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76747"/>
            <a:ext cx="8223507" cy="7048083"/>
          </a:xfrm>
          <a:prstGeom prst="rect">
            <a:avLst/>
          </a:prstGeom>
        </p:spPr>
        <p:txBody>
          <a:bodyPr wrap="square">
            <a:spAutoFit/>
          </a:bodyPr>
          <a:lstStyle/>
          <a:p>
            <a:pPr lvl="0" eaLnBrk="0" fontAlgn="base" hangingPunct="0">
              <a:spcBef>
                <a:spcPct val="0"/>
              </a:spcBef>
              <a:spcAft>
                <a:spcPct val="0"/>
              </a:spcAft>
            </a:pPr>
            <a:r>
              <a:rPr lang="fr-FR" altLang="fr-FR" sz="1200" b="1" i="1" u="sng" dirty="0" smtClean="0">
                <a:solidFill>
                  <a:schemeClr val="accent1"/>
                </a:solidFill>
                <a:effectLst>
                  <a:outerShdw blurRad="38100" dist="38100" dir="2700000" algn="tl">
                    <a:srgbClr val="000000">
                      <a:alpha val="43137"/>
                    </a:srgbClr>
                  </a:outerShdw>
                </a:effectLst>
                <a:latin typeface="Lucida Bright" panose="02040602050505020304" pitchFamily="18" charset="0"/>
              </a:rPr>
              <a:t>NECESSITE DE LIMITER SA RESPONSABILITE: </a:t>
            </a:r>
          </a:p>
          <a:p>
            <a:pPr lvl="0" algn="just" eaLnBrk="0" fontAlgn="base" hangingPunct="0">
              <a:spcBef>
                <a:spcPct val="0"/>
              </a:spcBef>
              <a:spcAft>
                <a:spcPct val="0"/>
              </a:spcAft>
            </a:pPr>
            <a:endParaRPr lang="fr-FR" altLang="fr-FR" sz="1100" b="1" i="1" u="sng" dirty="0">
              <a:solidFill>
                <a:schemeClr val="accent1">
                  <a:lumMod val="75000"/>
                </a:schemeClr>
              </a:solidFill>
              <a:effectLst>
                <a:outerShdw blurRad="38100" dist="38100" dir="2700000" algn="tl">
                  <a:srgbClr val="000000">
                    <a:alpha val="43137"/>
                  </a:srgbClr>
                </a:outerShdw>
              </a:effectLst>
              <a:latin typeface="Lucida Bright" panose="02040602050505020304" pitchFamily="18" charset="0"/>
            </a:endParaRPr>
          </a:p>
          <a:p>
            <a:pPr marL="171450" indent="-171450" algn="just">
              <a:buClr>
                <a:srgbClr val="92D050"/>
              </a:buClr>
              <a:buFont typeface="Wingdings" panose="05000000000000000000" pitchFamily="2" charset="2"/>
              <a:buChar char="Ø"/>
            </a:pPr>
            <a:r>
              <a:rPr lang="fr-FR" sz="1100" dirty="0" smtClean="0">
                <a:latin typeface="Lucida Bright" panose="02040602050505020304" pitchFamily="18" charset="0"/>
              </a:rPr>
              <a:t> </a:t>
            </a:r>
            <a:r>
              <a:rPr lang="fr-FR" sz="1100" b="1" dirty="0" smtClean="0">
                <a:latin typeface="Lucida Bright" panose="02040602050505020304" pitchFamily="18" charset="0"/>
              </a:rPr>
              <a:t>PRINCIPE </a:t>
            </a:r>
            <a:r>
              <a:rPr lang="fr-FR" sz="1100" b="1" dirty="0">
                <a:latin typeface="Lucida Bright" panose="02040602050505020304" pitchFamily="18" charset="0"/>
              </a:rPr>
              <a:t>: </a:t>
            </a:r>
            <a:r>
              <a:rPr lang="fr-FR" sz="1100" dirty="0" smtClean="0">
                <a:latin typeface="Lucida Bright" panose="02040602050505020304" pitchFamily="18" charset="0"/>
              </a:rPr>
              <a:t>L'entrepreneur est totalement et </a:t>
            </a:r>
            <a:r>
              <a:rPr lang="fr-FR" sz="1100" dirty="0">
                <a:latin typeface="Lucida Bright" panose="02040602050505020304" pitchFamily="18" charset="0"/>
              </a:rPr>
              <a:t>indéfiniment responsable des dettes professionnelles sur </a:t>
            </a:r>
            <a:r>
              <a:rPr lang="fr-FR" sz="1100" dirty="0" smtClean="0">
                <a:latin typeface="Lucida Bright" panose="02040602050505020304" pitchFamily="18" charset="0"/>
              </a:rPr>
              <a:t>l'ensemble de </a:t>
            </a:r>
            <a:r>
              <a:rPr lang="fr-FR" sz="1100" dirty="0">
                <a:latin typeface="Lucida Bright" panose="02040602050505020304" pitchFamily="18" charset="0"/>
              </a:rPr>
              <a:t>son patrimoine personnel, à l'exception de sa résidence </a:t>
            </a:r>
            <a:r>
              <a:rPr lang="fr-FR" sz="1100" dirty="0" smtClean="0">
                <a:latin typeface="Lucida Bright" panose="02040602050505020304" pitchFamily="18" charset="0"/>
              </a:rPr>
              <a:t>principale (loi MACRON </a:t>
            </a:r>
            <a:r>
              <a:rPr lang="fr-FR" altLang="fr-FR" sz="1100" dirty="0" smtClean="0">
                <a:latin typeface="Lucida Bright" panose="02040602050505020304" pitchFamily="18" charset="0"/>
              </a:rPr>
              <a:t>du 6 août 2015)</a:t>
            </a:r>
          </a:p>
          <a:p>
            <a:pPr marL="171450" indent="-171450" algn="just">
              <a:buClr>
                <a:srgbClr val="92D050"/>
              </a:buClr>
              <a:buFont typeface="Wingdings" panose="05000000000000000000" pitchFamily="2" charset="2"/>
              <a:buChar char="Ø"/>
            </a:pPr>
            <a:r>
              <a:rPr lang="fr-FR" sz="1100" b="1" dirty="0" smtClean="0">
                <a:latin typeface="Lucida Bright" panose="02040602050505020304" pitchFamily="18" charset="0"/>
              </a:rPr>
              <a:t>EXCEPTIONS:</a:t>
            </a:r>
            <a:endParaRPr lang="fr-FR" sz="1100" b="1" dirty="0">
              <a:latin typeface="Lucida Bright" panose="02040602050505020304" pitchFamily="18" charset="0"/>
            </a:endParaRPr>
          </a:p>
          <a:p>
            <a:pPr marL="685800" lvl="1" indent="-228600" algn="just">
              <a:buClr>
                <a:schemeClr val="accent1"/>
              </a:buClr>
              <a:buAutoNum type="arabicPeriod"/>
            </a:pPr>
            <a:r>
              <a:rPr lang="fr-FR" sz="1100" b="1" i="1" u="sng" dirty="0" smtClean="0">
                <a:solidFill>
                  <a:schemeClr val="accent1"/>
                </a:solidFill>
                <a:effectLst>
                  <a:outerShdw blurRad="38100" dist="38100" dir="2700000" algn="tl">
                    <a:srgbClr val="000000">
                      <a:alpha val="43137"/>
                    </a:srgbClr>
                  </a:outerShdw>
                </a:effectLst>
                <a:latin typeface="Lucida Bright" panose="02040602050505020304" pitchFamily="18" charset="0"/>
              </a:rPr>
              <a:t>Déclaration d’insaisissabilité</a:t>
            </a:r>
            <a:r>
              <a:rPr lang="fr-FR" sz="1100" b="1" i="1" u="sng" dirty="0">
                <a:solidFill>
                  <a:schemeClr val="accent1"/>
                </a:solidFill>
                <a:effectLst>
                  <a:outerShdw blurRad="38100" dist="38100" dir="2700000" algn="tl">
                    <a:srgbClr val="000000">
                      <a:alpha val="43137"/>
                    </a:srgbClr>
                  </a:outerShdw>
                </a:effectLst>
                <a:latin typeface="Lucida Bright" panose="02040602050505020304" pitchFamily="18" charset="0"/>
              </a:rPr>
              <a:t> </a:t>
            </a:r>
            <a:endParaRPr lang="fr-FR" sz="1100" b="1" i="1" u="sng" dirty="0" smtClean="0">
              <a:solidFill>
                <a:schemeClr val="accent1"/>
              </a:solidFill>
              <a:effectLst>
                <a:outerShdw blurRad="38100" dist="38100" dir="2700000" algn="tl">
                  <a:srgbClr val="000000">
                    <a:alpha val="43137"/>
                  </a:srgbClr>
                </a:outerShdw>
              </a:effectLst>
              <a:latin typeface="Lucida Bright" panose="02040602050505020304" pitchFamily="18" charset="0"/>
            </a:endParaRPr>
          </a:p>
          <a:p>
            <a:pPr algn="just">
              <a:buClr>
                <a:schemeClr val="accent1"/>
              </a:buClr>
            </a:pPr>
            <a:endParaRPr lang="fr-FR" sz="1100" b="1" dirty="0">
              <a:effectLst>
                <a:outerShdw blurRad="38100" dist="38100" dir="2700000" algn="tl">
                  <a:srgbClr val="000000">
                    <a:alpha val="43137"/>
                  </a:srgbClr>
                </a:outerShdw>
              </a:effectLst>
              <a:latin typeface="Lucida Bright" panose="02040602050505020304" pitchFamily="18" charset="0"/>
            </a:endParaRPr>
          </a:p>
          <a:p>
            <a:pPr algn="just">
              <a:buClr>
                <a:schemeClr val="accent1"/>
              </a:buClr>
            </a:pPr>
            <a:r>
              <a:rPr lang="fr-FR" sz="1100" dirty="0">
                <a:latin typeface="Lucida Bright" panose="02040602050505020304" pitchFamily="18" charset="0"/>
              </a:rPr>
              <a:t>l</a:t>
            </a:r>
            <a:r>
              <a:rPr lang="fr-FR" sz="1100" dirty="0" smtClean="0">
                <a:latin typeface="Lucida Bright" panose="02040602050505020304" pitchFamily="18" charset="0"/>
              </a:rPr>
              <a:t>'entrepreneur </a:t>
            </a:r>
            <a:r>
              <a:rPr lang="fr-FR" sz="1100" dirty="0">
                <a:latin typeface="Lucida Bright" panose="02040602050505020304" pitchFamily="18" charset="0"/>
              </a:rPr>
              <a:t>individuel peut protéger ses autres biens fonciers bâtis ou non bâtis non affectés à son usage professionnel des poursuites de ses créanciers professionnels en effectuant une déclaration d'insaisissabilité devant notaire</a:t>
            </a:r>
            <a:r>
              <a:rPr lang="fr-FR" sz="1100" dirty="0" smtClean="0">
                <a:latin typeface="Lucida Bright" panose="02040602050505020304" pitchFamily="18" charset="0"/>
              </a:rPr>
              <a:t>.</a:t>
            </a:r>
          </a:p>
          <a:p>
            <a:pPr algn="just"/>
            <a:r>
              <a:rPr lang="fr-FR" sz="1100" dirty="0">
                <a:latin typeface="Lucida Bright" panose="02040602050505020304" pitchFamily="18" charset="0"/>
              </a:rPr>
              <a:t/>
            </a:r>
            <a:br>
              <a:rPr lang="fr-FR" sz="1100" dirty="0">
                <a:latin typeface="Lucida Bright" panose="02040602050505020304" pitchFamily="18" charset="0"/>
              </a:rPr>
            </a:br>
            <a:r>
              <a:rPr lang="fr-FR" sz="1100" dirty="0">
                <a:latin typeface="Lucida Bright" panose="02040602050505020304" pitchFamily="18" charset="0"/>
              </a:rPr>
              <a:t>La formalité est publiée au bureau des hypothèques et fait l'objet, selon les cas </a:t>
            </a:r>
            <a:r>
              <a:rPr lang="fr-FR" sz="1100" dirty="0" smtClean="0">
                <a:latin typeface="Lucida Bright" panose="02040602050505020304" pitchFamily="18" charset="0"/>
              </a:rPr>
              <a:t>:</a:t>
            </a:r>
          </a:p>
          <a:p>
            <a:pPr marL="628650" lvl="1" indent="-171450" algn="just">
              <a:buFont typeface="Wingdings" panose="05000000000000000000" pitchFamily="2" charset="2"/>
              <a:buChar char="ü"/>
            </a:pPr>
            <a:r>
              <a:rPr lang="fr-FR" sz="1100" dirty="0" smtClean="0">
                <a:latin typeface="Lucida Bright" panose="02040602050505020304" pitchFamily="18" charset="0"/>
              </a:rPr>
              <a:t>d'une </a:t>
            </a:r>
            <a:r>
              <a:rPr lang="fr-FR" sz="1100" dirty="0">
                <a:latin typeface="Lucida Bright" panose="02040602050505020304" pitchFamily="18" charset="0"/>
              </a:rPr>
              <a:t>mention sur le Registre du commerce et des sociétés (RCS) pour un commerçant</a:t>
            </a:r>
            <a:r>
              <a:rPr lang="fr-FR" sz="1100" dirty="0" smtClean="0">
                <a:latin typeface="Lucida Bright" panose="02040602050505020304" pitchFamily="18" charset="0"/>
              </a:rPr>
              <a:t>,</a:t>
            </a:r>
            <a:endParaRPr lang="fr-FR" sz="1100" dirty="0">
              <a:latin typeface="Lucida Bright" panose="02040602050505020304" pitchFamily="18" charset="0"/>
            </a:endParaRPr>
          </a:p>
          <a:p>
            <a:pPr marL="628650" lvl="1" indent="-171450" algn="just">
              <a:buFont typeface="Wingdings" panose="05000000000000000000" pitchFamily="2" charset="2"/>
              <a:buChar char="ü"/>
            </a:pPr>
            <a:r>
              <a:rPr lang="fr-FR" sz="1100" dirty="0" smtClean="0">
                <a:latin typeface="Lucida Bright" panose="02040602050505020304" pitchFamily="18" charset="0"/>
              </a:rPr>
              <a:t>'une </a:t>
            </a:r>
            <a:r>
              <a:rPr lang="fr-FR" sz="1100" dirty="0">
                <a:latin typeface="Lucida Bright" panose="02040602050505020304" pitchFamily="18" charset="0"/>
              </a:rPr>
              <a:t>mention sur le Répertoire des métiers pour un </a:t>
            </a:r>
            <a:r>
              <a:rPr lang="fr-FR" sz="1100" dirty="0" smtClean="0">
                <a:latin typeface="Lucida Bright" panose="02040602050505020304" pitchFamily="18" charset="0"/>
              </a:rPr>
              <a:t>artisan,</a:t>
            </a:r>
          </a:p>
          <a:p>
            <a:pPr marL="628650" lvl="1" indent="-171450" algn="just">
              <a:buFont typeface="Wingdings" panose="05000000000000000000" pitchFamily="2" charset="2"/>
              <a:buChar char="ü"/>
            </a:pPr>
            <a:r>
              <a:rPr lang="fr-FR" sz="1100" dirty="0" smtClean="0">
                <a:latin typeface="Lucida Bright" panose="02040602050505020304" pitchFamily="18" charset="0"/>
              </a:rPr>
              <a:t>ou</a:t>
            </a:r>
            <a:r>
              <a:rPr lang="fr-FR" sz="1100" dirty="0">
                <a:latin typeface="Lucida Bright" panose="02040602050505020304" pitchFamily="18" charset="0"/>
              </a:rPr>
              <a:t>, d'une publication dans un journal d'annonces légales du département où l'activité professionnelle sera exercée, pour un professionnel libéral, un agriculteur ou un auto-entrepreneur</a:t>
            </a:r>
            <a:r>
              <a:rPr lang="fr-FR" sz="1100" dirty="0" smtClean="0">
                <a:latin typeface="Lucida Bright" panose="02040602050505020304" pitchFamily="18" charset="0"/>
              </a:rPr>
              <a:t>.</a:t>
            </a:r>
          </a:p>
          <a:p>
            <a:pPr lvl="1" algn="just"/>
            <a:endParaRPr lang="fr-FR" sz="1100" dirty="0">
              <a:latin typeface="Lucida Bright" panose="02040602050505020304" pitchFamily="18" charset="0"/>
            </a:endParaRPr>
          </a:p>
          <a:p>
            <a:pPr algn="just"/>
            <a:r>
              <a:rPr lang="fr-FR" sz="1100" dirty="0" smtClean="0">
                <a:latin typeface="Lucida Bright" panose="02040602050505020304" pitchFamily="18" charset="0"/>
              </a:rPr>
              <a:t>Un </a:t>
            </a:r>
            <a:r>
              <a:rPr lang="fr-FR" sz="1100" dirty="0">
                <a:latin typeface="Lucida Bright" panose="02040602050505020304" pitchFamily="18" charset="0"/>
              </a:rPr>
              <a:t>ordre de </a:t>
            </a:r>
            <a:r>
              <a:rPr lang="fr-FR" sz="1100" dirty="0" smtClean="0">
                <a:latin typeface="Lucida Bright" panose="02040602050505020304" pitchFamily="18" charset="0"/>
              </a:rPr>
              <a:t>priorité (biens nécessaires à l’exploitation) est </a:t>
            </a:r>
            <a:r>
              <a:rPr lang="fr-FR" sz="1100" dirty="0">
                <a:latin typeface="Lucida Bright" panose="02040602050505020304" pitchFamily="18" charset="0"/>
              </a:rPr>
              <a:t>établi sur les biens pouvant être demandés par un banquier en garantie d'un </a:t>
            </a:r>
            <a:r>
              <a:rPr lang="fr-FR" sz="1100" dirty="0" smtClean="0">
                <a:latin typeface="Lucida Bright" panose="02040602050505020304" pitchFamily="18" charset="0"/>
              </a:rPr>
              <a:t>prêt.</a:t>
            </a:r>
          </a:p>
          <a:p>
            <a:pPr algn="just"/>
            <a:endParaRPr lang="fr-FR" sz="1100" b="1" u="sng" dirty="0">
              <a:solidFill>
                <a:schemeClr val="accent1"/>
              </a:solidFill>
              <a:effectLst>
                <a:outerShdw blurRad="38100" dist="38100" dir="2700000" algn="tl">
                  <a:srgbClr val="000000">
                    <a:alpha val="43137"/>
                  </a:srgbClr>
                </a:outerShdw>
              </a:effectLst>
              <a:latin typeface="Lucida Bright" panose="02040602050505020304" pitchFamily="18" charset="0"/>
            </a:endParaRPr>
          </a:p>
          <a:p>
            <a:pPr lvl="1"/>
            <a:r>
              <a:rPr lang="fr-FR" sz="1100" b="1" i="1" u="sng" dirty="0" smtClean="0">
                <a:solidFill>
                  <a:schemeClr val="accent1"/>
                </a:solidFill>
                <a:effectLst>
                  <a:outerShdw blurRad="38100" dist="38100" dir="2700000" algn="tl">
                    <a:srgbClr val="000000">
                      <a:alpha val="43137"/>
                    </a:srgbClr>
                  </a:outerShdw>
                </a:effectLst>
                <a:latin typeface="Lucida Bright" panose="02040602050505020304" pitchFamily="18" charset="0"/>
              </a:rPr>
              <a:t>2. Choisir la variante: EIR et séparer son patrimoine</a:t>
            </a:r>
          </a:p>
          <a:p>
            <a:r>
              <a:rPr lang="fr-FR" sz="1100" dirty="0">
                <a:latin typeface="Lucida Bright" panose="02040602050505020304" pitchFamily="18" charset="0"/>
              </a:rPr>
              <a:t/>
            </a:r>
            <a:br>
              <a:rPr lang="fr-FR" sz="1100" dirty="0">
                <a:latin typeface="Lucida Bright" panose="02040602050505020304" pitchFamily="18" charset="0"/>
              </a:rPr>
            </a:br>
            <a:r>
              <a:rPr lang="fr-FR" sz="1100" dirty="0">
                <a:latin typeface="Lucida Bright" panose="02040602050505020304" pitchFamily="18" charset="0"/>
              </a:rPr>
              <a:t>En cas de difficultés, seul ce patrimoine peut être saisi par les créanciers professionnels. </a:t>
            </a:r>
            <a:endParaRPr lang="fr-FR" sz="1100" dirty="0" smtClean="0">
              <a:latin typeface="Lucida Bright" panose="02040602050505020304" pitchFamily="18" charset="0"/>
            </a:endParaRPr>
          </a:p>
          <a:p>
            <a:endParaRPr lang="fr-FR" altLang="fr-FR" sz="1100" dirty="0">
              <a:solidFill>
                <a:srgbClr val="000000"/>
              </a:solidFill>
              <a:latin typeface="Lucida Bright" panose="02040602050505020304" pitchFamily="18" charset="0"/>
            </a:endParaRPr>
          </a:p>
          <a:p>
            <a:pPr lvl="0" algn="just" eaLnBrk="0" fontAlgn="base" hangingPunct="0">
              <a:spcBef>
                <a:spcPct val="0"/>
              </a:spcBef>
              <a:spcAft>
                <a:spcPct val="0"/>
              </a:spcAft>
            </a:pPr>
            <a:r>
              <a:rPr lang="fr-FR" altLang="fr-FR" sz="1100" dirty="0">
                <a:solidFill>
                  <a:srgbClr val="000000"/>
                </a:solidFill>
                <a:latin typeface="Lucida Bright" panose="02040602050505020304" pitchFamily="18" charset="0"/>
              </a:rPr>
              <a:t>L'affectation du patrimoine suppose le dépôt d'une déclaration effectué </a:t>
            </a:r>
            <a:r>
              <a:rPr lang="fr-FR" altLang="fr-FR" sz="1100" dirty="0" smtClean="0">
                <a:solidFill>
                  <a:srgbClr val="000000"/>
                </a:solidFill>
                <a:latin typeface="Lucida Bright" panose="02040602050505020304" pitchFamily="18" charset="0"/>
              </a:rPr>
              <a:t>:au</a:t>
            </a:r>
            <a:r>
              <a:rPr lang="fr-FR" altLang="fr-FR" sz="1100" dirty="0">
                <a:solidFill>
                  <a:srgbClr val="000000"/>
                </a:solidFill>
                <a:latin typeface="Lucida Bright" panose="02040602050505020304" pitchFamily="18" charset="0"/>
              </a:rPr>
              <a:t> registre de publicité légale auquel l'entrepreneur individuel est tenu de s'immatriculer (registre du commerce et des sociétés ou répertoire des métiers) </a:t>
            </a:r>
            <a:endParaRPr lang="fr-FR" altLang="fr-FR" sz="1100" dirty="0" smtClean="0">
              <a:solidFill>
                <a:srgbClr val="000000"/>
              </a:solidFill>
              <a:latin typeface="Lucida Bright" panose="02040602050505020304" pitchFamily="18" charset="0"/>
            </a:endParaRPr>
          </a:p>
          <a:p>
            <a:pPr lvl="0" algn="just" eaLnBrk="0" fontAlgn="base" hangingPunct="0">
              <a:spcBef>
                <a:spcPct val="0"/>
              </a:spcBef>
              <a:spcAft>
                <a:spcPct val="0"/>
              </a:spcAft>
            </a:pPr>
            <a:r>
              <a:rPr lang="fr-FR" altLang="fr-FR" sz="1100" dirty="0">
                <a:solidFill>
                  <a:srgbClr val="000000"/>
                </a:solidFill>
                <a:latin typeface="Lucida Bright" panose="02040602050505020304" pitchFamily="18" charset="0"/>
              </a:rPr>
              <a:t/>
            </a:r>
            <a:br>
              <a:rPr lang="fr-FR" altLang="fr-FR" sz="1100" dirty="0">
                <a:solidFill>
                  <a:srgbClr val="000000"/>
                </a:solidFill>
                <a:latin typeface="Lucida Bright" panose="02040602050505020304" pitchFamily="18" charset="0"/>
              </a:rPr>
            </a:br>
            <a:r>
              <a:rPr lang="fr-FR" altLang="fr-FR" sz="1100" dirty="0" smtClean="0">
                <a:solidFill>
                  <a:srgbClr val="000000"/>
                </a:solidFill>
                <a:latin typeface="Lucida Bright" panose="02040602050505020304" pitchFamily="18" charset="0"/>
              </a:rPr>
              <a:t>La </a:t>
            </a:r>
            <a:r>
              <a:rPr lang="fr-FR" altLang="fr-FR" sz="1100" dirty="0">
                <a:solidFill>
                  <a:srgbClr val="000000"/>
                </a:solidFill>
                <a:latin typeface="Lucida Bright" panose="02040602050505020304" pitchFamily="18" charset="0"/>
              </a:rPr>
              <a:t>déclaration de dépôt doit </a:t>
            </a:r>
            <a:r>
              <a:rPr lang="fr-FR" altLang="fr-FR" sz="1100" dirty="0" smtClean="0">
                <a:solidFill>
                  <a:srgbClr val="000000"/>
                </a:solidFill>
                <a:latin typeface="Lucida Bright" panose="02040602050505020304" pitchFamily="18" charset="0"/>
              </a:rPr>
              <a:t>comprendre:</a:t>
            </a:r>
          </a:p>
          <a:p>
            <a:pPr marL="171450" indent="-171450" algn="just" eaLnBrk="0" fontAlgn="base" hangingPunct="0">
              <a:spcBef>
                <a:spcPct val="0"/>
              </a:spcBef>
              <a:spcAft>
                <a:spcPct val="0"/>
              </a:spcAft>
              <a:buFont typeface="Wingdings" panose="05000000000000000000" pitchFamily="2" charset="2"/>
              <a:buChar char="ü"/>
            </a:pPr>
            <a:endParaRPr lang="fr-FR" altLang="fr-FR" sz="1100" dirty="0">
              <a:solidFill>
                <a:srgbClr val="000000"/>
              </a:solidFill>
              <a:latin typeface="Lucida Bright" panose="02040602050505020304" pitchFamily="18" charset="0"/>
            </a:endParaRPr>
          </a:p>
          <a:p>
            <a:pPr marL="171450" indent="-171450" algn="just" eaLnBrk="0" fontAlgn="base" hangingPunct="0">
              <a:spcBef>
                <a:spcPct val="0"/>
              </a:spcBef>
              <a:spcAft>
                <a:spcPct val="0"/>
              </a:spcAft>
              <a:buFont typeface="Wingdings" panose="05000000000000000000" pitchFamily="2" charset="2"/>
              <a:buChar char="ü"/>
            </a:pPr>
            <a:r>
              <a:rPr lang="fr-FR" altLang="fr-FR" sz="1100" dirty="0" smtClean="0">
                <a:solidFill>
                  <a:srgbClr val="000000"/>
                </a:solidFill>
                <a:latin typeface="Lucida Bright" panose="02040602050505020304" pitchFamily="18" charset="0"/>
              </a:rPr>
              <a:t>un </a:t>
            </a:r>
            <a:r>
              <a:rPr lang="fr-FR" altLang="fr-FR" sz="1100" dirty="0">
                <a:solidFill>
                  <a:srgbClr val="000000"/>
                </a:solidFill>
                <a:latin typeface="Lucida Bright" panose="02040602050505020304" pitchFamily="18" charset="0"/>
              </a:rPr>
              <a:t>état descriptif des biens, droits, obligations ou sûretés affectés à l'activité professionnelle, en nature, qualité, quantité et </a:t>
            </a:r>
            <a:r>
              <a:rPr lang="fr-FR" altLang="fr-FR" sz="1100" dirty="0" smtClean="0">
                <a:solidFill>
                  <a:srgbClr val="000000"/>
                </a:solidFill>
                <a:latin typeface="Lucida Bright" panose="02040602050505020304" pitchFamily="18" charset="0"/>
              </a:rPr>
              <a:t>valeur, ou le bilan de son dernier exercice à condition que celui-ci soit clos depuis moins de quatre mois à la date de dépôt de la </a:t>
            </a:r>
            <a:r>
              <a:rPr lang="fr-FR" altLang="fr-FR" sz="1100" dirty="0">
                <a:solidFill>
                  <a:srgbClr val="000000"/>
                </a:solidFill>
                <a:latin typeface="Lucida Bright" panose="02040602050505020304" pitchFamily="18" charset="0"/>
              </a:rPr>
              <a:t>déclaration ; dans ce cas, l'ensemble des éléments figurant dans le bilan compose l'état descriptif et les opérations intervenues depuis la date du dernier exercice clos sont comprises dans le premier exercice de l'EIRL</a:t>
            </a:r>
            <a:r>
              <a:rPr lang="fr-FR" altLang="fr-FR" sz="1100" dirty="0" smtClean="0">
                <a:solidFill>
                  <a:srgbClr val="000000"/>
                </a:solidFill>
                <a:latin typeface="Lucida Bright" panose="02040602050505020304" pitchFamily="18" charset="0"/>
              </a:rPr>
              <a:t>.</a:t>
            </a:r>
            <a:endParaRPr lang="fr-FR" altLang="fr-FR" sz="1100" dirty="0">
              <a:solidFill>
                <a:srgbClr val="000000"/>
              </a:solidFill>
              <a:latin typeface="Lucida Bright" panose="02040602050505020304" pitchFamily="18" charset="0"/>
            </a:endParaRPr>
          </a:p>
          <a:p>
            <a:pPr marL="171450" indent="-171450" algn="just" eaLnBrk="0" fontAlgn="base" hangingPunct="0">
              <a:spcBef>
                <a:spcPct val="0"/>
              </a:spcBef>
              <a:spcAft>
                <a:spcPct val="0"/>
              </a:spcAft>
              <a:buFont typeface="Wingdings" panose="05000000000000000000" pitchFamily="2" charset="2"/>
              <a:buChar char="ü"/>
            </a:pPr>
            <a:r>
              <a:rPr lang="fr-FR" altLang="fr-FR" sz="1100" dirty="0" smtClean="0">
                <a:solidFill>
                  <a:srgbClr val="000000"/>
                </a:solidFill>
                <a:latin typeface="Lucida Bright" panose="02040602050505020304" pitchFamily="18" charset="0"/>
              </a:rPr>
              <a:t>la </a:t>
            </a:r>
            <a:r>
              <a:rPr lang="fr-FR" altLang="fr-FR" sz="1100" dirty="0">
                <a:solidFill>
                  <a:srgbClr val="000000"/>
                </a:solidFill>
                <a:latin typeface="Lucida Bright" panose="02040602050505020304" pitchFamily="18" charset="0"/>
              </a:rPr>
              <a:t>mention de l'objet de l'activité professionnelle à laquelle le patrimoine est affecté </a:t>
            </a:r>
            <a:r>
              <a:rPr lang="fr-FR" altLang="fr-FR" sz="1100" dirty="0" smtClean="0">
                <a:solidFill>
                  <a:srgbClr val="000000"/>
                </a:solidFill>
                <a:latin typeface="Lucida Bright" panose="02040602050505020304" pitchFamily="18" charset="0"/>
              </a:rPr>
              <a:t>;</a:t>
            </a:r>
          </a:p>
          <a:p>
            <a:pPr algn="just" eaLnBrk="0" fontAlgn="base" hangingPunct="0">
              <a:spcBef>
                <a:spcPct val="0"/>
              </a:spcBef>
              <a:spcAft>
                <a:spcPct val="0"/>
              </a:spcAft>
            </a:pPr>
            <a:endParaRPr lang="fr-FR" altLang="fr-FR" sz="1100" dirty="0">
              <a:solidFill>
                <a:srgbClr val="000000"/>
              </a:solidFill>
              <a:latin typeface="Lucida Bright" panose="02040602050505020304" pitchFamily="18" charset="0"/>
            </a:endParaRPr>
          </a:p>
          <a:p>
            <a:pPr lvl="0" algn="just" eaLnBrk="0" fontAlgn="base" hangingPunct="0">
              <a:spcBef>
                <a:spcPct val="0"/>
              </a:spcBef>
              <a:spcAft>
                <a:spcPct val="0"/>
              </a:spcAft>
            </a:pPr>
            <a:r>
              <a:rPr lang="fr-FR" altLang="fr-FR" sz="1100" dirty="0" smtClean="0">
                <a:solidFill>
                  <a:srgbClr val="000000"/>
                </a:solidFill>
                <a:latin typeface="Lucida Bright" panose="02040602050505020304" pitchFamily="18" charset="0"/>
              </a:rPr>
              <a:t>Le </a:t>
            </a:r>
            <a:r>
              <a:rPr lang="fr-FR" altLang="fr-FR" sz="1100" dirty="0">
                <a:solidFill>
                  <a:srgbClr val="000000"/>
                </a:solidFill>
                <a:latin typeface="Lucida Bright" panose="02040602050505020304" pitchFamily="18" charset="0"/>
              </a:rPr>
              <a:t>dépôt de la déclaration est gratuit lorsque celle-ci est déposée simultanément à la demande d'immatriculation à l'un des registres de publicité légale mentionnés plus haut </a:t>
            </a:r>
            <a:endParaRPr lang="fr-FR" altLang="fr-FR" sz="1100" dirty="0" smtClean="0">
              <a:solidFill>
                <a:srgbClr val="000000"/>
              </a:solidFill>
              <a:latin typeface="Lucida Bright" panose="02040602050505020304" pitchFamily="18" charset="0"/>
            </a:endParaRPr>
          </a:p>
          <a:p>
            <a:pPr lvl="0" algn="just" eaLnBrk="0" fontAlgn="base" hangingPunct="0">
              <a:spcBef>
                <a:spcPct val="0"/>
              </a:spcBef>
              <a:spcAft>
                <a:spcPct val="0"/>
              </a:spcAft>
            </a:pPr>
            <a:endParaRPr lang="fr-FR" altLang="fr-FR" sz="1100" dirty="0">
              <a:solidFill>
                <a:srgbClr val="000000"/>
              </a:solidFill>
              <a:latin typeface="Lucida Bright" panose="02040602050505020304" pitchFamily="18" charset="0"/>
            </a:endParaRPr>
          </a:p>
          <a:p>
            <a:pPr lvl="0" algn="just" eaLnBrk="0" fontAlgn="base" hangingPunct="0">
              <a:spcBef>
                <a:spcPct val="0"/>
              </a:spcBef>
              <a:spcAft>
                <a:spcPct val="0"/>
              </a:spcAft>
            </a:pPr>
            <a:endParaRPr lang="fr-FR" altLang="fr-FR" sz="1100" dirty="0" smtClean="0">
              <a:solidFill>
                <a:srgbClr val="000000"/>
              </a:solidFill>
              <a:latin typeface="Lucida Bright" panose="02040602050505020304" pitchFamily="18" charset="0"/>
            </a:endParaRPr>
          </a:p>
        </p:txBody>
      </p:sp>
      <p:sp>
        <p:nvSpPr>
          <p:cNvPr id="11" name="Espace réservé du numéro de diapositive 10"/>
          <p:cNvSpPr>
            <a:spLocks noGrp="1"/>
          </p:cNvSpPr>
          <p:nvPr>
            <p:ph type="sldNum" sz="quarter" idx="12"/>
          </p:nvPr>
        </p:nvSpPr>
        <p:spPr/>
        <p:txBody>
          <a:bodyPr/>
          <a:lstStyle/>
          <a:p>
            <a:fld id="{A96A5DF5-EDC7-494C-8E93-01E4FB401C7E}" type="slidenum">
              <a:rPr lang="fr-FR" smtClean="0"/>
              <a:t>10</a:t>
            </a:fld>
            <a:endParaRPr lang="fr-FR" dirty="0"/>
          </a:p>
        </p:txBody>
      </p:sp>
    </p:spTree>
    <p:extLst>
      <p:ext uri="{BB962C8B-B14F-4D97-AF65-F5344CB8AC3E}">
        <p14:creationId xmlns:p14="http://schemas.microsoft.com/office/powerpoint/2010/main" val="4154510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352928" cy="5816977"/>
          </a:xfrm>
          <a:prstGeom prst="rect">
            <a:avLst/>
          </a:prstGeom>
        </p:spPr>
        <p:txBody>
          <a:bodyPr wrap="square">
            <a:spAutoFit/>
          </a:bodyPr>
          <a:lstStyle/>
          <a:p>
            <a:endParaRPr lang="fr-FR" sz="1200" b="1" i="1" u="sng" dirty="0">
              <a:solidFill>
                <a:schemeClr val="accent1"/>
              </a:solidFill>
              <a:effectLst>
                <a:outerShdw blurRad="38100" dist="38100" dir="2700000" algn="tl">
                  <a:srgbClr val="000000">
                    <a:alpha val="43137"/>
                  </a:srgbClr>
                </a:outerShdw>
              </a:effectLst>
            </a:endParaRPr>
          </a:p>
          <a:p>
            <a:pPr algn="just" eaLnBrk="0" fontAlgn="base" hangingPunct="0">
              <a:spcBef>
                <a:spcPct val="0"/>
              </a:spcBef>
              <a:spcAft>
                <a:spcPct val="0"/>
              </a:spcAft>
            </a:pPr>
            <a:r>
              <a:rPr lang="fr-FR" altLang="fr-FR" sz="1200" b="1" i="1" u="sng" dirty="0">
                <a:solidFill>
                  <a:schemeClr val="accent1"/>
                </a:solidFill>
                <a:effectLst>
                  <a:outerShdw blurRad="38100" dist="38100" dir="2700000" algn="tl">
                    <a:srgbClr val="000000">
                      <a:alpha val="43137"/>
                    </a:srgbClr>
                  </a:outerShdw>
                </a:effectLst>
                <a:latin typeface="Lucida Bright" panose="02040602050505020304" pitchFamily="18" charset="0"/>
              </a:rPr>
              <a:t>BON A SAVOIR: </a:t>
            </a:r>
            <a:r>
              <a:rPr lang="fr-FR" sz="1200" b="1" i="1" u="sng" dirty="0" smtClean="0">
                <a:solidFill>
                  <a:schemeClr val="accent1"/>
                </a:solidFill>
                <a:effectLst>
                  <a:outerShdw blurRad="38100" dist="38100" dir="2700000" algn="tl">
                    <a:srgbClr val="000000">
                      <a:alpha val="43137"/>
                    </a:srgbClr>
                  </a:outerShdw>
                </a:effectLst>
              </a:rPr>
              <a:t> </a:t>
            </a:r>
            <a:r>
              <a:rPr lang="fr-FR" sz="1200" b="1" i="1" u="sng" dirty="0">
                <a:solidFill>
                  <a:schemeClr val="accent1"/>
                </a:solidFill>
                <a:effectLst>
                  <a:outerShdw blurRad="38100" dist="38100" dir="2700000" algn="tl">
                    <a:srgbClr val="000000">
                      <a:alpha val="43137"/>
                    </a:srgbClr>
                  </a:outerShdw>
                </a:effectLst>
              </a:rPr>
              <a:t>ALLEGEMENTS EIRL entrées en vigueur le 11 décembre </a:t>
            </a:r>
            <a:r>
              <a:rPr lang="fr-FR" sz="1200" b="1" i="1" u="sng" dirty="0" smtClean="0">
                <a:solidFill>
                  <a:schemeClr val="accent1"/>
                </a:solidFill>
                <a:effectLst>
                  <a:outerShdw blurRad="38100" dist="38100" dir="2700000" algn="tl">
                    <a:srgbClr val="000000">
                      <a:alpha val="43137"/>
                    </a:srgbClr>
                  </a:outerShdw>
                </a:effectLst>
              </a:rPr>
              <a:t>2016 ( loi SAPIN II)</a:t>
            </a:r>
            <a:endParaRPr lang="fr-FR" sz="1200" b="1" i="1" u="sng" dirty="0">
              <a:solidFill>
                <a:schemeClr val="accent1"/>
              </a:solidFill>
              <a:effectLst>
                <a:outerShdw blurRad="38100" dist="38100" dir="2700000" algn="tl">
                  <a:srgbClr val="000000">
                    <a:alpha val="43137"/>
                  </a:srgbClr>
                </a:outerShdw>
              </a:effectLst>
            </a:endParaRPr>
          </a:p>
          <a:p>
            <a:endParaRPr lang="fr-FR" sz="1200" dirty="0">
              <a:latin typeface="Lucida Bright" panose="02040602050505020304" pitchFamily="18" charset="0"/>
            </a:endParaRPr>
          </a:p>
          <a:p>
            <a:pPr marL="171450" indent="-171450">
              <a:buClr>
                <a:srgbClr val="92D050"/>
              </a:buClr>
              <a:buFont typeface="Wingdings" panose="05000000000000000000" pitchFamily="2" charset="2"/>
              <a:buChar char="Ø"/>
            </a:pPr>
            <a:r>
              <a:rPr lang="fr-FR" sz="1200" dirty="0" smtClean="0">
                <a:latin typeface="Lucida Bright" panose="02040602050505020304" pitchFamily="18" charset="0"/>
              </a:rPr>
              <a:t>La valeur déclarée dans l’état descriptif des biens  compris dans la déclaration d’affectation est la valeur vénale (prix auquel un bien peut être vendu en l’état du marché) ou, la loi SAPIN prévoit qu’en l’absence de marché pour le bien considéré, </a:t>
            </a:r>
            <a:r>
              <a:rPr lang="fr-FR" sz="1200" b="1" dirty="0" smtClean="0">
                <a:latin typeface="Lucida Bright" panose="02040602050505020304" pitchFamily="18" charset="0"/>
              </a:rPr>
              <a:t>la valeur d’utilité. </a:t>
            </a:r>
          </a:p>
          <a:p>
            <a:endParaRPr lang="fr-FR" sz="1200" dirty="0" smtClean="0">
              <a:latin typeface="Lucida Bright" panose="02040602050505020304" pitchFamily="18" charset="0"/>
            </a:endParaRPr>
          </a:p>
          <a:p>
            <a:pPr algn="just"/>
            <a:r>
              <a:rPr lang="fr-FR" sz="1200" dirty="0" smtClean="0">
                <a:latin typeface="Lucida Bright" panose="02040602050505020304" pitchFamily="18" charset="0"/>
              </a:rPr>
              <a:t>Comptablement parlant, </a:t>
            </a:r>
            <a:r>
              <a:rPr lang="fr-FR" sz="1200" dirty="0">
                <a:latin typeface="Lucida Bright" panose="02040602050505020304" pitchFamily="18" charset="0"/>
              </a:rPr>
              <a:t>l</a:t>
            </a:r>
            <a:r>
              <a:rPr lang="fr-FR" sz="1200" dirty="0" smtClean="0">
                <a:latin typeface="Lucida Bright" panose="02040602050505020304" pitchFamily="18" charset="0"/>
              </a:rPr>
              <a:t>’entrepreneur</a:t>
            </a:r>
            <a:r>
              <a:rPr lang="fr-FR" sz="1200" dirty="0">
                <a:latin typeface="Lucida Bright" panose="02040602050505020304" pitchFamily="18" charset="0"/>
              </a:rPr>
              <a:t> individuel, qui exerçait son activité professionnelle avant le dépôt de la déclaration d’affectation et qui choisit de présenter son dernier bilan en qualité d’état descriptif </a:t>
            </a:r>
            <a:r>
              <a:rPr lang="fr-FR" sz="1200" dirty="0" smtClean="0">
                <a:latin typeface="Lucida Bright" panose="02040602050505020304" pitchFamily="18" charset="0"/>
              </a:rPr>
              <a:t>déclare </a:t>
            </a:r>
            <a:r>
              <a:rPr lang="fr-FR" sz="1200" dirty="0">
                <a:latin typeface="Lucida Bright" panose="02040602050505020304" pitchFamily="18" charset="0"/>
              </a:rPr>
              <a:t>désormais </a:t>
            </a:r>
          </a:p>
          <a:p>
            <a:pPr marL="628650" lvl="1" indent="-171450" algn="just">
              <a:buFontTx/>
              <a:buChar char="-"/>
            </a:pPr>
            <a:r>
              <a:rPr lang="fr-FR" sz="1200" dirty="0" smtClean="0">
                <a:latin typeface="Lucida Bright" panose="02040602050505020304" pitchFamily="18" charset="0"/>
              </a:rPr>
              <a:t>soit </a:t>
            </a:r>
            <a:r>
              <a:rPr lang="fr-FR" sz="1200" dirty="0">
                <a:latin typeface="Lucida Bright" panose="02040602050505020304" pitchFamily="18" charset="0"/>
              </a:rPr>
              <a:t>la valeur nette comptable des éléments constitutifs du patrimoine affecté telle qu’elle figure dans les comptes du dernier exercice clos à la date de constitution du patrimoine affecté s’il est tenu à une comptabilité commerciale, </a:t>
            </a:r>
          </a:p>
          <a:p>
            <a:pPr marL="628650" lvl="1" indent="-171450" algn="just">
              <a:buFontTx/>
              <a:buChar char="-"/>
            </a:pPr>
            <a:r>
              <a:rPr lang="fr-FR" sz="1200" b="1" dirty="0" smtClean="0">
                <a:latin typeface="Lucida Bright" panose="02040602050505020304" pitchFamily="18" charset="0"/>
              </a:rPr>
              <a:t>soit </a:t>
            </a:r>
            <a:r>
              <a:rPr lang="fr-FR" sz="1200" b="1" dirty="0">
                <a:latin typeface="Lucida Bright" panose="02040602050505020304" pitchFamily="18" charset="0"/>
              </a:rPr>
              <a:t>la valeur d’origine de ces éléments telle qu’elle figure au registre des immobilisations du dernier exercice clos, diminuée des amortissements déjà pratiqués, s’il n’est pas tenu à une telle </a:t>
            </a:r>
            <a:r>
              <a:rPr lang="fr-FR" sz="1200" b="1" dirty="0" smtClean="0">
                <a:latin typeface="Lucida Bright" panose="02040602050505020304" pitchFamily="18" charset="0"/>
              </a:rPr>
              <a:t>comptabilité</a:t>
            </a:r>
            <a:endParaRPr lang="fr-FR" sz="1200" b="1" dirty="0">
              <a:latin typeface="Lucida Bright" panose="02040602050505020304" pitchFamily="18" charset="0"/>
            </a:endParaRPr>
          </a:p>
          <a:p>
            <a:pPr lvl="1" algn="just"/>
            <a:endParaRPr lang="fr-FR" sz="1200" dirty="0" smtClean="0">
              <a:latin typeface="Lucida Bright" panose="02040602050505020304" pitchFamily="18" charset="0"/>
            </a:endParaRPr>
          </a:p>
          <a:p>
            <a:pPr marL="171450" indent="-171450" algn="just">
              <a:buClr>
                <a:srgbClr val="92D050"/>
              </a:buClr>
              <a:buFont typeface="Wingdings" panose="05000000000000000000" pitchFamily="2" charset="2"/>
              <a:buChar char="Ø"/>
            </a:pPr>
            <a:r>
              <a:rPr lang="fr-FR" sz="1200" dirty="0">
                <a:latin typeface="Lucida Bright" panose="02040602050505020304" pitchFamily="18" charset="0"/>
              </a:rPr>
              <a:t>La loi Sapin 2 </a:t>
            </a:r>
            <a:r>
              <a:rPr lang="fr-FR" sz="1200" b="1" dirty="0">
                <a:latin typeface="Lucida Bright" panose="02040602050505020304" pitchFamily="18" charset="0"/>
              </a:rPr>
              <a:t>exonère </a:t>
            </a:r>
            <a:r>
              <a:rPr lang="fr-FR" sz="1200" b="1" dirty="0" smtClean="0">
                <a:latin typeface="Lucida Bright" panose="02040602050505020304" pitchFamily="18" charset="0"/>
              </a:rPr>
              <a:t>les entreprises individuelles, en </a:t>
            </a:r>
            <a:r>
              <a:rPr lang="fr-FR" sz="1200" b="1" dirty="0">
                <a:latin typeface="Lucida Bright" panose="02040602050505020304" pitchFamily="18" charset="0"/>
              </a:rPr>
              <a:t>cas d’affectation d’actifs, autres que des liquidités, d’une valeur unitaire supérieure à 30 000 €, </a:t>
            </a:r>
            <a:r>
              <a:rPr lang="fr-FR" sz="1200" b="1" dirty="0" smtClean="0">
                <a:latin typeface="Lucida Bright" panose="02040602050505020304" pitchFamily="18" charset="0"/>
              </a:rPr>
              <a:t>de faire </a:t>
            </a:r>
            <a:r>
              <a:rPr lang="fr-FR" sz="1200" b="1" dirty="0">
                <a:latin typeface="Lucida Bright" panose="02040602050505020304" pitchFamily="18" charset="0"/>
              </a:rPr>
              <a:t>procéder à leur évaluation par un </a:t>
            </a:r>
            <a:r>
              <a:rPr lang="fr-FR" sz="1200" b="1" dirty="0" smtClean="0">
                <a:latin typeface="Lucida Bright" panose="02040602050505020304" pitchFamily="18" charset="0"/>
              </a:rPr>
              <a:t>exp</a:t>
            </a:r>
            <a:r>
              <a:rPr lang="fr-FR" sz="1200" dirty="0" smtClean="0">
                <a:latin typeface="Lucida Bright" panose="02040602050505020304" pitchFamily="18" charset="0"/>
              </a:rPr>
              <a:t>ert (commissaire </a:t>
            </a:r>
            <a:r>
              <a:rPr lang="fr-FR" sz="1200" dirty="0">
                <a:latin typeface="Lucida Bright" panose="02040602050505020304" pitchFamily="18" charset="0"/>
              </a:rPr>
              <a:t>aux comptes, expert-comptable, association de gestion et de comptabilité ou notaire (pour les seuls biens immobiliers) désigné par </a:t>
            </a:r>
            <a:r>
              <a:rPr lang="fr-FR" sz="1200" dirty="0" smtClean="0">
                <a:latin typeface="Lucida Bright" panose="02040602050505020304" pitchFamily="18" charset="0"/>
              </a:rPr>
              <a:t>l’entrepreneur)</a:t>
            </a:r>
          </a:p>
          <a:p>
            <a:pPr marL="171450" indent="-171450" algn="just">
              <a:buClr>
                <a:srgbClr val="92D050"/>
              </a:buClr>
              <a:buFont typeface="Wingdings" panose="05000000000000000000" pitchFamily="2" charset="2"/>
              <a:buChar char="Ø"/>
            </a:pPr>
            <a:endParaRPr lang="fr-FR" sz="1200" dirty="0" smtClean="0">
              <a:latin typeface="Lucida Bright" panose="02040602050505020304" pitchFamily="18" charset="0"/>
            </a:endParaRPr>
          </a:p>
          <a:p>
            <a:endParaRPr lang="fr-FR" sz="1200" dirty="0">
              <a:latin typeface="Lucida Bright" panose="02040602050505020304" pitchFamily="18" charset="0"/>
            </a:endParaRPr>
          </a:p>
          <a:p>
            <a:pPr marL="171450" indent="-171450" algn="just">
              <a:buClr>
                <a:srgbClr val="92D050"/>
              </a:buClr>
              <a:buFont typeface="Wingdings" panose="05000000000000000000" pitchFamily="2" charset="2"/>
              <a:buChar char="Ø"/>
            </a:pPr>
            <a:r>
              <a:rPr lang="fr-FR" sz="1200" b="1" dirty="0" smtClean="0">
                <a:solidFill>
                  <a:schemeClr val="accent1"/>
                </a:solidFill>
                <a:latin typeface="Lucida Bright" panose="02040602050505020304" pitchFamily="18" charset="0"/>
              </a:rPr>
              <a:t>Formalités comptables allégées</a:t>
            </a:r>
            <a:r>
              <a:rPr lang="fr-FR" sz="1200" b="1" dirty="0" smtClean="0">
                <a:latin typeface="Lucida Bright" panose="02040602050505020304" pitchFamily="18" charset="0"/>
              </a:rPr>
              <a:t>: </a:t>
            </a:r>
            <a:r>
              <a:rPr lang="fr-FR" sz="1200" dirty="0" smtClean="0">
                <a:latin typeface="Lucida Bright" panose="02040602050505020304" pitchFamily="18" charset="0"/>
              </a:rPr>
              <a:t>les </a:t>
            </a:r>
            <a:r>
              <a:rPr lang="fr-FR" sz="1200" dirty="0">
                <a:latin typeface="Lucida Bright" panose="02040602050505020304" pitchFamily="18" charset="0"/>
              </a:rPr>
              <a:t>EIRL devaient,  </a:t>
            </a:r>
            <a:r>
              <a:rPr lang="fr-FR" sz="1200" b="1" dirty="0">
                <a:latin typeface="Lucida Bright" panose="02040602050505020304" pitchFamily="18" charset="0"/>
              </a:rPr>
              <a:t>déposer leur bilan</a:t>
            </a:r>
            <a:r>
              <a:rPr lang="fr-FR" sz="1200" dirty="0">
                <a:latin typeface="Lucida Bright" panose="02040602050505020304" pitchFamily="18" charset="0"/>
              </a:rPr>
              <a:t> (ou des documents résultant des obligations comptables simplifiées) chaque année au registre du dépôt de la déclaration d’affectation, pour y être annexés. Ces documents devaient également être transmis au registre spécial des EIRL tenu par le greffe du tribunal de commerce et, s’il y avait lieu, au registre du commerce et des sociétés (RCS) pour y être </a:t>
            </a:r>
            <a:r>
              <a:rPr lang="fr-FR" sz="1200" dirty="0" smtClean="0">
                <a:latin typeface="Lucida Bright" panose="02040602050505020304" pitchFamily="18" charset="0"/>
              </a:rPr>
              <a:t>annexés.</a:t>
            </a:r>
          </a:p>
          <a:p>
            <a:pPr marL="171450" indent="-171450" algn="just">
              <a:buClr>
                <a:srgbClr val="92D050"/>
              </a:buClr>
              <a:buFont typeface="Wingdings" panose="05000000000000000000" pitchFamily="2" charset="2"/>
              <a:buChar char="Ø"/>
            </a:pPr>
            <a:endParaRPr lang="fr-FR" sz="1200" dirty="0">
              <a:latin typeface="Lucida Bright" panose="02040602050505020304" pitchFamily="18" charset="0"/>
            </a:endParaRPr>
          </a:p>
          <a:p>
            <a:pPr algn="just">
              <a:buClr>
                <a:srgbClr val="92D050"/>
              </a:buClr>
            </a:pPr>
            <a:r>
              <a:rPr lang="fr-FR" sz="1200" dirty="0" smtClean="0">
                <a:latin typeface="Lucida Bright" panose="02040602050505020304" pitchFamily="18" charset="0"/>
              </a:rPr>
              <a:t>Cette</a:t>
            </a:r>
            <a:r>
              <a:rPr lang="fr-FR" sz="1200" dirty="0">
                <a:latin typeface="Lucida Bright" panose="02040602050505020304" pitchFamily="18" charset="0"/>
              </a:rPr>
              <a:t> double déclaration est supprimée. </a:t>
            </a:r>
          </a:p>
        </p:txBody>
      </p:sp>
      <p:pic>
        <p:nvPicPr>
          <p:cNvPr id="3"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93295"/>
            <a:ext cx="897056" cy="764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Espace réservé du numéro de diapositive 10"/>
          <p:cNvSpPr>
            <a:spLocks noGrp="1"/>
          </p:cNvSpPr>
          <p:nvPr>
            <p:ph type="sldNum" sz="quarter" idx="12"/>
          </p:nvPr>
        </p:nvSpPr>
        <p:spPr/>
        <p:txBody>
          <a:bodyPr/>
          <a:lstStyle/>
          <a:p>
            <a:fld id="{A96A5DF5-EDC7-494C-8E93-01E4FB401C7E}" type="slidenum">
              <a:rPr lang="fr-FR" smtClean="0"/>
              <a:t>11</a:t>
            </a:fld>
            <a:endParaRPr lang="fr-FR" dirty="0"/>
          </a:p>
        </p:txBody>
      </p:sp>
    </p:spTree>
    <p:extLst>
      <p:ext uri="{BB962C8B-B14F-4D97-AF65-F5344CB8AC3E}">
        <p14:creationId xmlns:p14="http://schemas.microsoft.com/office/powerpoint/2010/main" val="815925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3" descr="logo_fm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698" y="5978332"/>
            <a:ext cx="1031918" cy="879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683568" y="548680"/>
            <a:ext cx="7920880" cy="8771632"/>
          </a:xfrm>
          <a:prstGeom prst="rect">
            <a:avLst/>
          </a:prstGeom>
        </p:spPr>
        <p:txBody>
          <a:bodyPr wrap="square">
            <a:spAutoFit/>
          </a:bodyPr>
          <a:lstStyle/>
          <a:p>
            <a:pPr lvl="0" algn="just" eaLnBrk="0" fontAlgn="base" hangingPunct="0">
              <a:spcBef>
                <a:spcPct val="0"/>
              </a:spcBef>
              <a:spcAft>
                <a:spcPct val="0"/>
              </a:spcAft>
            </a:pPr>
            <a:r>
              <a:rPr kumimoji="0" lang="fr-FR" altLang="fr-FR" sz="1200" b="0" i="1" u="sng" strike="noStrike" cap="none" normalizeH="0" baseline="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rPr>
              <a:t>REGIME</a:t>
            </a:r>
            <a:r>
              <a:rPr kumimoji="0" lang="fr-FR" altLang="fr-FR" sz="1200" b="0" i="1" u="sng" strike="noStrike" cap="none" normalizeH="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rPr>
              <a:t> FISCAL</a:t>
            </a:r>
            <a:r>
              <a:rPr lang="fr-FR" altLang="fr-FR" sz="1200" i="1" u="sng" dirty="0">
                <a:solidFill>
                  <a:schemeClr val="accent1"/>
                </a:solidFill>
                <a:effectLst>
                  <a:outerShdw blurRad="38100" dist="38100" dir="2700000" algn="tl">
                    <a:srgbClr val="000000">
                      <a:alpha val="43137"/>
                    </a:srgbClr>
                  </a:outerShdw>
                </a:effectLst>
                <a:latin typeface="Lucida Bright" panose="02040602050505020304" pitchFamily="18" charset="0"/>
              </a:rPr>
              <a:t> </a:t>
            </a:r>
            <a:r>
              <a:rPr lang="fr-FR" altLang="fr-FR" sz="1200" i="1" u="sng" dirty="0" smtClean="0">
                <a:solidFill>
                  <a:schemeClr val="accent1"/>
                </a:solidFill>
                <a:effectLst>
                  <a:outerShdw blurRad="38100" dist="38100" dir="2700000" algn="tl">
                    <a:srgbClr val="000000">
                      <a:alpha val="43137"/>
                    </a:srgbClr>
                  </a:outerShdw>
                </a:effectLst>
                <a:latin typeface="Lucida Bright" panose="02040602050505020304" pitchFamily="18" charset="0"/>
              </a:rPr>
              <a:t>DE L’ENTREPRENEUR INDIVIDUEL</a:t>
            </a:r>
            <a:r>
              <a:rPr kumimoji="0" lang="fr-FR" altLang="fr-FR" sz="1200" b="0" i="1" u="sng" strike="noStrike" cap="none" normalizeH="0" baseline="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rPr>
              <a:t>:</a:t>
            </a:r>
          </a:p>
          <a:p>
            <a:pPr lvl="0" algn="just" eaLnBrk="0" fontAlgn="base" hangingPunct="0">
              <a:spcBef>
                <a:spcPct val="0"/>
              </a:spcBef>
              <a:spcAft>
                <a:spcPct val="0"/>
              </a:spcAft>
            </a:pPr>
            <a:endParaRPr kumimoji="0" lang="fr-FR" altLang="fr-FR" sz="1200" b="0" i="1" u="sng" strike="noStrike" cap="none" normalizeH="0" baseline="0" dirty="0" smtClean="0">
              <a:ln>
                <a:noFill/>
              </a:ln>
              <a:solidFill>
                <a:schemeClr val="accent1">
                  <a:lumMod val="75000"/>
                </a:schemeClr>
              </a:solidFill>
              <a:effectLst>
                <a:outerShdw blurRad="38100" dist="38100" dir="2700000" algn="tl">
                  <a:srgbClr val="000000">
                    <a:alpha val="43137"/>
                  </a:srgbClr>
                </a:outerShdw>
              </a:effectLst>
              <a:latin typeface="Lucida Bright" panose="02040602050505020304" pitchFamily="18" charset="0"/>
            </a:endParaRPr>
          </a:p>
          <a:p>
            <a:pPr marL="171450" lvl="0" indent="-171450" algn="just" eaLnBrk="0" fontAlgn="base" hangingPunct="0">
              <a:spcBef>
                <a:spcPct val="0"/>
              </a:spcBef>
              <a:spcAft>
                <a:spcPct val="0"/>
              </a:spcAft>
              <a:buFont typeface="Wingdings" panose="05000000000000000000" pitchFamily="2" charset="2"/>
              <a:buChar char="ü"/>
            </a:pPr>
            <a:endParaRPr kumimoji="0" lang="fr-FR" altLang="fr-FR" sz="1200" b="0" i="0" u="none" strike="noStrike" cap="none" normalizeH="0" baseline="0" dirty="0" smtClean="0">
              <a:ln>
                <a:noFill/>
              </a:ln>
              <a:solidFill>
                <a:srgbClr val="000000"/>
              </a:solidFill>
              <a:effectLst/>
              <a:latin typeface="Lucida Bright" panose="02040602050505020304" pitchFamily="18" charset="0"/>
            </a:endParaRPr>
          </a:p>
          <a:p>
            <a:pPr marL="171450" lvl="0" indent="-171450" algn="just" eaLnBrk="0" fontAlgn="base" hangingPunct="0">
              <a:spcBef>
                <a:spcPct val="0"/>
              </a:spcBef>
              <a:spcAft>
                <a:spcPct val="0"/>
              </a:spcAft>
              <a:buFont typeface="Wingdings" panose="05000000000000000000" pitchFamily="2" charset="2"/>
              <a:buChar char="ü"/>
            </a:pPr>
            <a:r>
              <a:rPr kumimoji="0" lang="fr-FR" altLang="fr-FR" sz="1200" i="0" u="none" strike="noStrike" cap="none" normalizeH="0" baseline="0" dirty="0" smtClean="0">
                <a:ln>
                  <a:noFill/>
                </a:ln>
                <a:solidFill>
                  <a:srgbClr val="000000"/>
                </a:solidFill>
                <a:effectLst/>
                <a:latin typeface="Lucida Bright" panose="02040602050505020304" pitchFamily="18" charset="0"/>
              </a:rPr>
              <a:t>L’entrepreneur individuel est toujours imposé à l’impôt sur le revenu (IR)-----)</a:t>
            </a:r>
            <a:r>
              <a:rPr kumimoji="0" lang="fr-FR" altLang="fr-FR" sz="1200" i="0" u="none" strike="noStrike" cap="none" normalizeH="0" dirty="0" smtClean="0">
                <a:ln>
                  <a:noFill/>
                </a:ln>
                <a:solidFill>
                  <a:srgbClr val="000000"/>
                </a:solidFill>
                <a:effectLst/>
                <a:latin typeface="Lucida Bright" panose="02040602050505020304" pitchFamily="18" charset="0"/>
              </a:rPr>
              <a:t> Possibilité d’opter pour l’IS mais option irrévica</a:t>
            </a:r>
            <a:r>
              <a:rPr lang="fr-FR" altLang="fr-FR" sz="1200" dirty="0" smtClean="0">
                <a:solidFill>
                  <a:srgbClr val="000000"/>
                </a:solidFill>
                <a:latin typeface="Lucida Bright" panose="02040602050505020304" pitchFamily="18" charset="0"/>
              </a:rPr>
              <a:t>ble</a:t>
            </a:r>
            <a:endParaRPr kumimoji="0" lang="fr-FR" altLang="fr-FR" sz="1200" i="0" u="none" strike="noStrike" cap="none" normalizeH="0" baseline="0" dirty="0" smtClean="0">
              <a:ln>
                <a:noFill/>
              </a:ln>
              <a:solidFill>
                <a:srgbClr val="000000"/>
              </a:solidFill>
              <a:effectLst/>
              <a:latin typeface="Lucida Bright" panose="02040602050505020304" pitchFamily="18" charset="0"/>
            </a:endParaRPr>
          </a:p>
          <a:p>
            <a:pPr lvl="0" algn="just" eaLnBrk="0" fontAlgn="base" hangingPunct="0">
              <a:spcBef>
                <a:spcPct val="0"/>
              </a:spcBef>
              <a:spcAft>
                <a:spcPct val="0"/>
              </a:spcAft>
            </a:pPr>
            <a:endParaRPr kumimoji="0" lang="fr-FR" altLang="fr-FR" sz="1200" i="0" u="none" strike="noStrike" cap="none" normalizeH="0" baseline="0" dirty="0" smtClean="0">
              <a:ln>
                <a:noFill/>
              </a:ln>
              <a:solidFill>
                <a:srgbClr val="000000"/>
              </a:solidFill>
              <a:effectLst/>
              <a:latin typeface="Lucida Bright" panose="02040602050505020304" pitchFamily="18" charset="0"/>
            </a:endParaRPr>
          </a:p>
          <a:p>
            <a:pPr marL="171450" lvl="0" indent="-171450" algn="just" eaLnBrk="0" fontAlgn="base" hangingPunct="0">
              <a:spcBef>
                <a:spcPct val="0"/>
              </a:spcBef>
              <a:spcAft>
                <a:spcPct val="0"/>
              </a:spcAft>
              <a:buFont typeface="Wingdings" panose="05000000000000000000" pitchFamily="2" charset="2"/>
              <a:buChar char="ü"/>
            </a:pPr>
            <a:r>
              <a:rPr kumimoji="0" lang="fr-FR" altLang="fr-FR" sz="1200" i="0" u="none" strike="noStrike" cap="none" normalizeH="0" baseline="0" dirty="0" smtClean="0">
                <a:ln>
                  <a:noFill/>
                </a:ln>
                <a:solidFill>
                  <a:srgbClr val="000000"/>
                </a:solidFill>
                <a:effectLst/>
                <a:latin typeface="Lucida Bright" panose="02040602050505020304" pitchFamily="18" charset="0"/>
              </a:rPr>
              <a:t>Il est imposé au régime réel d’imposition (simplifié ou normal selon son chiffre d’affaire).</a:t>
            </a:r>
          </a:p>
          <a:p>
            <a:pPr lvl="0" algn="just" eaLnBrk="0" fontAlgn="base" hangingPunct="0">
              <a:spcBef>
                <a:spcPct val="0"/>
              </a:spcBef>
              <a:spcAft>
                <a:spcPct val="0"/>
              </a:spcAft>
            </a:pPr>
            <a:endParaRPr kumimoji="0" lang="fr-FR" altLang="fr-FR" sz="1200" i="0" u="none" strike="noStrike" cap="none" normalizeH="0" baseline="0" dirty="0" smtClean="0">
              <a:ln>
                <a:noFill/>
              </a:ln>
              <a:solidFill>
                <a:srgbClr val="000000"/>
              </a:solidFill>
              <a:effectLst/>
              <a:latin typeface="Lucida Bright" panose="02040602050505020304" pitchFamily="18" charset="0"/>
            </a:endParaRPr>
          </a:p>
          <a:p>
            <a:pPr marL="171450" lvl="0" indent="-171450" algn="just" eaLnBrk="0" fontAlgn="base" hangingPunct="0">
              <a:spcBef>
                <a:spcPct val="0"/>
              </a:spcBef>
              <a:spcAft>
                <a:spcPct val="0"/>
              </a:spcAft>
              <a:buFont typeface="Wingdings" panose="05000000000000000000" pitchFamily="2" charset="2"/>
              <a:buChar char="ü"/>
            </a:pPr>
            <a:r>
              <a:rPr kumimoji="0" lang="fr-FR" altLang="fr-FR" sz="1200" i="0" u="none" strike="noStrike" cap="none" normalizeH="0" baseline="0" dirty="0" smtClean="0">
                <a:ln>
                  <a:noFill/>
                </a:ln>
                <a:solidFill>
                  <a:srgbClr val="000000"/>
                </a:solidFill>
                <a:effectLst/>
                <a:latin typeface="Lucida Bright" panose="02040602050505020304" pitchFamily="18" charset="0"/>
              </a:rPr>
              <a:t>Il reporte les revenus tirés de l’activité sur la déclaration annuelle d’impôts dans la catégorie des BIC ou des BNC.</a:t>
            </a:r>
          </a:p>
          <a:p>
            <a:pPr lvl="0" algn="just" eaLnBrk="0" fontAlgn="base" hangingPunct="0">
              <a:spcBef>
                <a:spcPct val="0"/>
              </a:spcBef>
              <a:spcAft>
                <a:spcPct val="0"/>
              </a:spcAft>
            </a:pPr>
            <a:endParaRPr kumimoji="0" lang="fr-FR" altLang="fr-FR" sz="1200" i="0" u="none" strike="noStrike" cap="none" normalizeH="0" baseline="0" dirty="0" smtClean="0">
              <a:ln>
                <a:noFill/>
              </a:ln>
              <a:solidFill>
                <a:srgbClr val="000000"/>
              </a:solidFill>
              <a:effectLst/>
              <a:latin typeface="Lucida Bright" panose="02040602050505020304" pitchFamily="18" charset="0"/>
            </a:endParaRPr>
          </a:p>
          <a:p>
            <a:pPr marL="171450" lvl="0" indent="-171450" algn="just" eaLnBrk="0" fontAlgn="base" hangingPunct="0">
              <a:spcBef>
                <a:spcPct val="0"/>
              </a:spcBef>
              <a:spcAft>
                <a:spcPct val="0"/>
              </a:spcAft>
              <a:buFont typeface="Wingdings" panose="05000000000000000000" pitchFamily="2" charset="2"/>
              <a:buChar char="ü"/>
            </a:pPr>
            <a:r>
              <a:rPr kumimoji="0" lang="fr-FR" altLang="fr-FR" sz="1200" i="0" u="none" strike="noStrike" cap="none" normalizeH="0" baseline="0" dirty="0" smtClean="0">
                <a:ln>
                  <a:noFill/>
                </a:ln>
                <a:solidFill>
                  <a:srgbClr val="000000"/>
                </a:solidFill>
                <a:effectLst/>
                <a:latin typeface="Lucida Bright" panose="02040602050505020304" pitchFamily="18" charset="0"/>
              </a:rPr>
              <a:t>Il est assujetti à la TVA (contrairement au statut juridique de l’auto-entrepreneur qui bénéficie de la franchise).</a:t>
            </a:r>
          </a:p>
          <a:p>
            <a:pPr marL="171450" lvl="0" indent="-171450" algn="just" eaLnBrk="0" fontAlgn="base" hangingPunct="0">
              <a:spcBef>
                <a:spcPct val="0"/>
              </a:spcBef>
              <a:spcAft>
                <a:spcPct val="0"/>
              </a:spcAft>
              <a:buFont typeface="Wingdings" panose="05000000000000000000" pitchFamily="2" charset="2"/>
              <a:buChar char="ü"/>
            </a:pPr>
            <a:endParaRPr lang="fr-FR" altLang="fr-FR" sz="1200" dirty="0">
              <a:solidFill>
                <a:srgbClr val="000000"/>
              </a:solidFill>
              <a:latin typeface="Lucida Bright" panose="02040602050505020304" pitchFamily="18" charset="0"/>
            </a:endParaRPr>
          </a:p>
          <a:p>
            <a:pPr lvl="0" algn="just" eaLnBrk="0" fontAlgn="base" hangingPunct="0">
              <a:spcBef>
                <a:spcPct val="0"/>
              </a:spcBef>
              <a:spcAft>
                <a:spcPct val="0"/>
              </a:spcAft>
            </a:pPr>
            <a:r>
              <a:rPr kumimoji="0" lang="fr-FR" altLang="fr-FR" sz="1200" i="0" u="none" strike="noStrike" cap="none" normalizeH="0" baseline="0" dirty="0" smtClean="0">
                <a:ln>
                  <a:noFill/>
                </a:ln>
                <a:solidFill>
                  <a:srgbClr val="000000"/>
                </a:solidFill>
                <a:effectLst/>
                <a:latin typeface="Lucida Bright" panose="02040602050505020304" pitchFamily="18" charset="0"/>
              </a:rPr>
              <a:t>ATTENTION, NOUVEAUTE LOI SAPIN</a:t>
            </a:r>
            <a:r>
              <a:rPr kumimoji="0" lang="fr-FR" altLang="fr-FR" sz="1200" i="0" u="none" strike="noStrike" cap="none" normalizeH="0" dirty="0" smtClean="0">
                <a:ln>
                  <a:noFill/>
                </a:ln>
                <a:solidFill>
                  <a:srgbClr val="000000"/>
                </a:solidFill>
                <a:effectLst/>
                <a:latin typeface="Lucida Bright" panose="02040602050505020304" pitchFamily="18" charset="0"/>
              </a:rPr>
              <a:t> 2 : Les EURL dont l’associé unique est une personne physique dirigeant cette société peuvent bénéficier du régime micro-BIC ou micro-BNC (CA plafonné à 82500€ </a:t>
            </a:r>
            <a:r>
              <a:rPr kumimoji="0" lang="fr-FR" altLang="fr-FR" sz="1200" i="0" u="none" strike="noStrike" cap="none" normalizeH="0" dirty="0" smtClean="0">
                <a:ln>
                  <a:noFill/>
                </a:ln>
                <a:effectLst/>
                <a:latin typeface="Lucida Bright" panose="02040602050505020304" pitchFamily="18" charset="0"/>
              </a:rPr>
              <a:t>pour les activités d’achat/revente te à 33100€ pour les prestations de service)</a:t>
            </a:r>
            <a:endParaRPr kumimoji="0" lang="fr-FR" altLang="fr-FR" sz="1200" i="0" u="none" strike="noStrike" cap="none" normalizeH="0" baseline="0" dirty="0" smtClean="0">
              <a:ln>
                <a:noFill/>
              </a:ln>
              <a:effectLst/>
              <a:latin typeface="Lucida Bright" panose="02040602050505020304" pitchFamily="18" charset="0"/>
            </a:endParaRPr>
          </a:p>
          <a:p>
            <a:pPr lvl="0" algn="just" eaLnBrk="0" fontAlgn="base" hangingPunct="0">
              <a:spcBef>
                <a:spcPct val="0"/>
              </a:spcBef>
              <a:spcAft>
                <a:spcPct val="0"/>
              </a:spcAft>
              <a:buFontTx/>
              <a:buChar char="•"/>
            </a:pPr>
            <a:endParaRPr kumimoji="0" lang="fr-FR" altLang="fr-FR" sz="1200" b="1" i="1" u="sng" strike="noStrike" cap="none" normalizeH="0" baseline="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endParaRPr>
          </a:p>
          <a:p>
            <a:pPr lvl="0" algn="just" eaLnBrk="0" fontAlgn="base" hangingPunct="0">
              <a:spcBef>
                <a:spcPct val="0"/>
              </a:spcBef>
              <a:spcAft>
                <a:spcPct val="0"/>
              </a:spcAft>
            </a:pPr>
            <a:endParaRPr lang="fr-FR" altLang="fr-FR" sz="1200" b="1" i="1" u="sng" dirty="0" smtClean="0">
              <a:solidFill>
                <a:schemeClr val="accent1"/>
              </a:solidFill>
              <a:effectLst>
                <a:outerShdw blurRad="38100" dist="38100" dir="2700000" algn="tl">
                  <a:srgbClr val="000000">
                    <a:alpha val="43137"/>
                  </a:srgbClr>
                </a:outerShdw>
              </a:effectLst>
              <a:latin typeface="Lucida Bright" panose="02040602050505020304" pitchFamily="18" charset="0"/>
            </a:endParaRPr>
          </a:p>
          <a:p>
            <a:pPr lvl="0" algn="just" eaLnBrk="0" fontAlgn="base" hangingPunct="0">
              <a:spcBef>
                <a:spcPct val="0"/>
              </a:spcBef>
              <a:spcAft>
                <a:spcPct val="0"/>
              </a:spcAft>
            </a:pPr>
            <a:r>
              <a:rPr lang="fr-FR" altLang="fr-FR" sz="1200" b="1" i="1" u="sng" dirty="0" smtClean="0">
                <a:solidFill>
                  <a:schemeClr val="accent1"/>
                </a:solidFill>
                <a:effectLst>
                  <a:outerShdw blurRad="38100" dist="38100" dir="2700000" algn="tl">
                    <a:srgbClr val="000000">
                      <a:alpha val="43137"/>
                    </a:srgbClr>
                  </a:outerShdw>
                </a:effectLst>
                <a:latin typeface="Lucida Bright" panose="02040602050505020304" pitchFamily="18" charset="0"/>
              </a:rPr>
              <a:t>REGIME SOCIAL DE L’ENTREPRENEUR INDIVIDUEL:</a:t>
            </a:r>
          </a:p>
          <a:p>
            <a:pPr lvl="0" algn="just" eaLnBrk="0" fontAlgn="base" hangingPunct="0">
              <a:spcBef>
                <a:spcPct val="0"/>
              </a:spcBef>
              <a:spcAft>
                <a:spcPct val="0"/>
              </a:spcAft>
            </a:pPr>
            <a:endParaRPr lang="fr-FR" altLang="fr-FR" sz="1200" dirty="0">
              <a:latin typeface="Lucida Bright" panose="02040602050505020304" pitchFamily="18" charset="0"/>
            </a:endParaRPr>
          </a:p>
          <a:p>
            <a:pPr lvl="0" algn="just" eaLnBrk="0" fontAlgn="base" hangingPunct="0">
              <a:spcBef>
                <a:spcPct val="0"/>
              </a:spcBef>
              <a:spcAft>
                <a:spcPct val="0"/>
              </a:spcAft>
            </a:pPr>
            <a:r>
              <a:rPr lang="fr-FR" altLang="fr-FR" sz="1200" dirty="0" smtClean="0">
                <a:latin typeface="Lucida Bright" panose="02040602050505020304" pitchFamily="18" charset="0"/>
              </a:rPr>
              <a:t>L’entrepreneur </a:t>
            </a:r>
            <a:r>
              <a:rPr lang="fr-FR" altLang="fr-FR" sz="1200" dirty="0">
                <a:latin typeface="Lucida Bright" panose="02040602050505020304" pitchFamily="18" charset="0"/>
              </a:rPr>
              <a:t>individuel est un travailleur non salarié (TNS) cotisant au RSI</a:t>
            </a:r>
            <a:r>
              <a:rPr lang="fr-FR" altLang="fr-FR" sz="1200" dirty="0" smtClean="0">
                <a:latin typeface="Lucida Bright" panose="02040602050505020304" pitchFamily="18" charset="0"/>
              </a:rPr>
              <a:t>.</a:t>
            </a:r>
          </a:p>
          <a:p>
            <a:pPr lvl="0" algn="just" eaLnBrk="0" fontAlgn="base" hangingPunct="0">
              <a:spcBef>
                <a:spcPct val="0"/>
              </a:spcBef>
              <a:spcAft>
                <a:spcPct val="0"/>
              </a:spcAft>
            </a:pPr>
            <a:endParaRPr lang="fr-FR" altLang="fr-FR" sz="1200" dirty="0">
              <a:latin typeface="Lucida Bright" panose="02040602050505020304" pitchFamily="18" charset="0"/>
            </a:endParaRPr>
          </a:p>
          <a:p>
            <a:pPr marL="171450" lvl="0" indent="-171450" algn="just" eaLnBrk="0" fontAlgn="base" hangingPunct="0">
              <a:spcBef>
                <a:spcPct val="0"/>
              </a:spcBef>
              <a:spcAft>
                <a:spcPct val="0"/>
              </a:spcAft>
              <a:buFont typeface="Wingdings" panose="05000000000000000000" pitchFamily="2" charset="2"/>
              <a:buChar char="ü"/>
            </a:pPr>
            <a:r>
              <a:rPr lang="fr-FR" altLang="fr-FR" sz="1200" dirty="0">
                <a:latin typeface="Lucida Bright" panose="02040602050505020304" pitchFamily="18" charset="0"/>
              </a:rPr>
              <a:t>Ses cotisations sociales sont payées par acomptes d’après ses revenus antérieurs (en cours d’activité) ou d’après une base forfaitaire (en début d’activité) puis donnent lieu à régularisation l’année suivante en fonction de son revenu imposable</a:t>
            </a:r>
            <a:r>
              <a:rPr lang="fr-FR" altLang="fr-FR" sz="1200" dirty="0" smtClean="0">
                <a:latin typeface="Lucida Bright" panose="02040602050505020304" pitchFamily="18" charset="0"/>
              </a:rPr>
              <a:t>.</a:t>
            </a:r>
          </a:p>
          <a:p>
            <a:pPr lvl="0" algn="just" eaLnBrk="0" fontAlgn="base" hangingPunct="0">
              <a:spcBef>
                <a:spcPct val="0"/>
              </a:spcBef>
              <a:spcAft>
                <a:spcPct val="0"/>
              </a:spcAft>
            </a:pPr>
            <a:endParaRPr lang="fr-FR" altLang="fr-FR" sz="1200" dirty="0">
              <a:latin typeface="Lucida Bright" panose="02040602050505020304" pitchFamily="18" charset="0"/>
            </a:endParaRPr>
          </a:p>
          <a:p>
            <a:pPr marL="171450" lvl="0" indent="-171450" algn="just" eaLnBrk="0" fontAlgn="base" hangingPunct="0">
              <a:spcBef>
                <a:spcPct val="0"/>
              </a:spcBef>
              <a:spcAft>
                <a:spcPct val="0"/>
              </a:spcAft>
              <a:buFont typeface="Wingdings" panose="05000000000000000000" pitchFamily="2" charset="2"/>
              <a:buChar char="ü"/>
            </a:pPr>
            <a:r>
              <a:rPr lang="fr-FR" altLang="fr-FR" sz="1200" dirty="0">
                <a:latin typeface="Lucida Bright" panose="02040602050505020304" pitchFamily="18" charset="0"/>
              </a:rPr>
              <a:t>Contrairement au statut juridique de l’auto-entrepreneur, l’entrepreneur individuel paye une cotisation annuelle forfaitaire, même en l’absence de bénéfices.</a:t>
            </a:r>
          </a:p>
          <a:p>
            <a:pPr lvl="0" algn="just" eaLnBrk="0" fontAlgn="base" hangingPunct="0">
              <a:spcBef>
                <a:spcPct val="0"/>
              </a:spcBef>
              <a:spcAft>
                <a:spcPct val="0"/>
              </a:spcAft>
              <a:buFontTx/>
              <a:buChar char="•"/>
            </a:pPr>
            <a:endParaRPr lang="fr-FR" altLang="fr-FR" sz="1200" dirty="0">
              <a:solidFill>
                <a:srgbClr val="000000"/>
              </a:solidFill>
              <a:latin typeface="Lucida Bright" panose="02040602050505020304" pitchFamily="18" charset="0"/>
            </a:endParaRPr>
          </a:p>
          <a:p>
            <a:pPr lvl="0" algn="just" eaLnBrk="0" fontAlgn="base" hangingPunct="0">
              <a:spcBef>
                <a:spcPct val="0"/>
              </a:spcBef>
              <a:spcAft>
                <a:spcPct val="0"/>
              </a:spcAft>
              <a:buFontTx/>
              <a:buChar char="•"/>
            </a:pPr>
            <a:endParaRPr kumimoji="0" lang="fr-FR" altLang="fr-FR" sz="1200" b="0" i="0" u="none" strike="noStrike" cap="none" normalizeH="0" baseline="0" dirty="0" smtClean="0">
              <a:ln>
                <a:noFill/>
              </a:ln>
              <a:solidFill>
                <a:srgbClr val="000000"/>
              </a:solidFill>
              <a:effectLst/>
              <a:latin typeface="Lucida Bright" panose="02040602050505020304" pitchFamily="18" charset="0"/>
            </a:endParaRPr>
          </a:p>
          <a:p>
            <a:pPr lvl="0" algn="just" eaLnBrk="0" fontAlgn="base" hangingPunct="0">
              <a:spcBef>
                <a:spcPct val="0"/>
              </a:spcBef>
              <a:spcAft>
                <a:spcPct val="0"/>
              </a:spcAft>
              <a:buFontTx/>
              <a:buChar char="•"/>
            </a:pPr>
            <a:endParaRPr lang="fr-FR" altLang="fr-FR" sz="1200" dirty="0">
              <a:solidFill>
                <a:srgbClr val="000000"/>
              </a:solidFill>
              <a:latin typeface="Lucida Bright" panose="02040602050505020304" pitchFamily="18" charset="0"/>
            </a:endParaRPr>
          </a:p>
          <a:p>
            <a:pPr lvl="0" algn="just" eaLnBrk="0" fontAlgn="base" hangingPunct="0">
              <a:spcBef>
                <a:spcPct val="0"/>
              </a:spcBef>
              <a:spcAft>
                <a:spcPct val="0"/>
              </a:spcAft>
              <a:buFontTx/>
              <a:buChar char="•"/>
            </a:pPr>
            <a:endParaRPr kumimoji="0" lang="fr-FR" altLang="fr-FR" sz="1200" b="0" i="0" u="none" strike="noStrike" cap="none" normalizeH="0" baseline="0" dirty="0" smtClean="0">
              <a:ln>
                <a:noFill/>
              </a:ln>
              <a:solidFill>
                <a:srgbClr val="000000"/>
              </a:solidFill>
              <a:effectLst/>
              <a:latin typeface="Lucida Bright" panose="02040602050505020304" pitchFamily="18" charset="0"/>
            </a:endParaRPr>
          </a:p>
          <a:p>
            <a:pPr lvl="0" algn="just" eaLnBrk="0" fontAlgn="base" hangingPunct="0">
              <a:spcBef>
                <a:spcPct val="0"/>
              </a:spcBef>
              <a:spcAft>
                <a:spcPct val="0"/>
              </a:spcAft>
              <a:buFontTx/>
              <a:buChar char="•"/>
            </a:pPr>
            <a:endParaRPr lang="fr-FR" altLang="fr-FR" sz="1200" dirty="0">
              <a:solidFill>
                <a:srgbClr val="000000"/>
              </a:solidFill>
              <a:latin typeface="Lucida Bright" panose="02040602050505020304" pitchFamily="18" charset="0"/>
            </a:endParaRPr>
          </a:p>
          <a:p>
            <a:pPr lvl="0" algn="just" eaLnBrk="0" fontAlgn="base" hangingPunct="0">
              <a:spcBef>
                <a:spcPct val="0"/>
              </a:spcBef>
              <a:spcAft>
                <a:spcPct val="0"/>
              </a:spcAft>
              <a:buFontTx/>
              <a:buChar char="•"/>
            </a:pPr>
            <a:endParaRPr kumimoji="0" lang="fr-FR" altLang="fr-FR" sz="1200" b="0" i="0" u="none" strike="noStrike" cap="none" normalizeH="0" baseline="0" dirty="0" smtClean="0">
              <a:ln>
                <a:noFill/>
              </a:ln>
              <a:solidFill>
                <a:srgbClr val="000000"/>
              </a:solidFill>
              <a:effectLst/>
              <a:latin typeface="Lucida Bright" panose="02040602050505020304" pitchFamily="18" charset="0"/>
            </a:endParaRPr>
          </a:p>
          <a:p>
            <a:pPr lvl="0" algn="just" eaLnBrk="0" fontAlgn="base" hangingPunct="0">
              <a:spcBef>
                <a:spcPct val="0"/>
              </a:spcBef>
              <a:spcAft>
                <a:spcPct val="0"/>
              </a:spcAft>
              <a:buFontTx/>
              <a:buChar char="•"/>
            </a:pPr>
            <a:endParaRPr lang="fr-FR" altLang="fr-FR" sz="1200" dirty="0">
              <a:solidFill>
                <a:srgbClr val="000000"/>
              </a:solidFill>
              <a:latin typeface="Lucida Bright" panose="02040602050505020304" pitchFamily="18" charset="0"/>
            </a:endParaRPr>
          </a:p>
          <a:p>
            <a:pPr lvl="0" algn="just" eaLnBrk="0" fontAlgn="base" hangingPunct="0">
              <a:spcBef>
                <a:spcPct val="0"/>
              </a:spcBef>
              <a:spcAft>
                <a:spcPct val="0"/>
              </a:spcAft>
              <a:buFontTx/>
              <a:buChar char="•"/>
            </a:pPr>
            <a:endParaRPr kumimoji="0" lang="fr-FR" altLang="fr-FR" sz="1200" b="0" i="0" u="none" strike="noStrike" cap="none" normalizeH="0" baseline="0" dirty="0" smtClean="0">
              <a:ln>
                <a:noFill/>
              </a:ln>
              <a:solidFill>
                <a:srgbClr val="000000"/>
              </a:solidFill>
              <a:effectLst/>
              <a:latin typeface="Lucida Bright" panose="02040602050505020304" pitchFamily="18" charset="0"/>
            </a:endParaRPr>
          </a:p>
          <a:p>
            <a:pPr lvl="0" algn="just" eaLnBrk="0" fontAlgn="base" hangingPunct="0">
              <a:spcBef>
                <a:spcPct val="0"/>
              </a:spcBef>
              <a:spcAft>
                <a:spcPct val="0"/>
              </a:spcAft>
              <a:buFontTx/>
              <a:buChar char="•"/>
            </a:pPr>
            <a:endParaRPr lang="fr-FR" altLang="fr-FR" sz="1200" dirty="0">
              <a:solidFill>
                <a:srgbClr val="000000"/>
              </a:solidFill>
              <a:latin typeface="Lucida Bright" panose="02040602050505020304" pitchFamily="18" charset="0"/>
            </a:endParaRPr>
          </a:p>
          <a:p>
            <a:pPr lvl="0" algn="just" eaLnBrk="0" fontAlgn="base" hangingPunct="0">
              <a:spcBef>
                <a:spcPct val="0"/>
              </a:spcBef>
              <a:spcAft>
                <a:spcPct val="0"/>
              </a:spcAft>
              <a:buFontTx/>
              <a:buChar char="•"/>
            </a:pPr>
            <a:endParaRPr kumimoji="0" lang="fr-FR" altLang="fr-FR" sz="1200" b="0" i="0" u="none" strike="noStrike" cap="none" normalizeH="0" baseline="0" dirty="0" smtClean="0">
              <a:ln>
                <a:noFill/>
              </a:ln>
              <a:solidFill>
                <a:srgbClr val="000000"/>
              </a:solidFill>
              <a:effectLst/>
              <a:latin typeface="Lucida Bright" panose="02040602050505020304" pitchFamily="18" charset="0"/>
            </a:endParaRPr>
          </a:p>
          <a:p>
            <a:pPr lvl="0" algn="just" eaLnBrk="0" fontAlgn="base" hangingPunct="0">
              <a:spcBef>
                <a:spcPct val="0"/>
              </a:spcBef>
              <a:spcAft>
                <a:spcPct val="0"/>
              </a:spcAft>
              <a:buFontTx/>
              <a:buChar char="•"/>
            </a:pPr>
            <a:endParaRPr lang="fr-FR" altLang="fr-FR" sz="1200" dirty="0">
              <a:solidFill>
                <a:srgbClr val="000000"/>
              </a:solidFill>
              <a:latin typeface="Lucida Bright" panose="02040602050505020304" pitchFamily="18" charset="0"/>
            </a:endParaRPr>
          </a:p>
          <a:p>
            <a:pPr lvl="0" algn="just" eaLnBrk="0" fontAlgn="base" hangingPunct="0">
              <a:spcBef>
                <a:spcPct val="0"/>
              </a:spcBef>
              <a:spcAft>
                <a:spcPct val="0"/>
              </a:spcAft>
              <a:buFontTx/>
              <a:buChar char="•"/>
            </a:pPr>
            <a:endParaRPr kumimoji="0" lang="fr-FR" altLang="fr-FR" sz="1200" b="0" i="0" u="none" strike="noStrike" cap="none" normalizeH="0" baseline="0" dirty="0" smtClean="0">
              <a:ln>
                <a:noFill/>
              </a:ln>
              <a:solidFill>
                <a:srgbClr val="000000"/>
              </a:solidFill>
              <a:effectLst/>
              <a:latin typeface="Lucida Bright" panose="02040602050505020304" pitchFamily="18" charset="0"/>
            </a:endParaRPr>
          </a:p>
          <a:p>
            <a:pPr lvl="0" algn="just" eaLnBrk="0" fontAlgn="base" hangingPunct="0">
              <a:spcBef>
                <a:spcPct val="0"/>
              </a:spcBef>
              <a:spcAft>
                <a:spcPct val="0"/>
              </a:spcAft>
              <a:buFontTx/>
              <a:buChar char="•"/>
            </a:pPr>
            <a:endParaRPr lang="fr-FR" altLang="fr-FR" sz="1200" dirty="0">
              <a:solidFill>
                <a:srgbClr val="000000"/>
              </a:solidFill>
              <a:latin typeface="Lucida Bright" panose="02040602050505020304" pitchFamily="18" charset="0"/>
            </a:endParaRPr>
          </a:p>
          <a:p>
            <a:pPr lvl="0" algn="just" eaLnBrk="0" fontAlgn="base" hangingPunct="0">
              <a:spcBef>
                <a:spcPct val="0"/>
              </a:spcBef>
              <a:spcAft>
                <a:spcPct val="0"/>
              </a:spcAft>
              <a:buFontTx/>
              <a:buChar char="•"/>
            </a:pPr>
            <a:endParaRPr kumimoji="0" lang="fr-FR" altLang="fr-FR" sz="1200" b="0" i="0" u="none" strike="noStrike" cap="none" normalizeH="0" baseline="0" dirty="0" smtClean="0">
              <a:ln>
                <a:noFill/>
              </a:ln>
              <a:solidFill>
                <a:srgbClr val="000000"/>
              </a:solidFill>
              <a:effectLst/>
              <a:latin typeface="Lucida Bright" panose="02040602050505020304" pitchFamily="18" charset="0"/>
            </a:endParaRPr>
          </a:p>
          <a:p>
            <a:pPr lvl="0" algn="just" eaLnBrk="0" fontAlgn="base" hangingPunct="0">
              <a:spcBef>
                <a:spcPct val="0"/>
              </a:spcBef>
              <a:spcAft>
                <a:spcPct val="0"/>
              </a:spcAft>
              <a:buFontTx/>
              <a:buChar char="•"/>
            </a:pPr>
            <a:endParaRPr lang="fr-FR" altLang="fr-FR" sz="1200" dirty="0">
              <a:solidFill>
                <a:srgbClr val="000000"/>
              </a:solidFill>
              <a:latin typeface="Lucida Bright" panose="02040602050505020304" pitchFamily="18" charset="0"/>
            </a:endParaRPr>
          </a:p>
          <a:p>
            <a:pPr lvl="0" algn="just" eaLnBrk="0" fontAlgn="base" hangingPunct="0">
              <a:spcBef>
                <a:spcPct val="0"/>
              </a:spcBef>
              <a:spcAft>
                <a:spcPct val="0"/>
              </a:spcAft>
              <a:buFontTx/>
              <a:buChar char="•"/>
            </a:pPr>
            <a:endParaRPr kumimoji="0" lang="fr-FR" altLang="fr-FR" sz="1200" b="0" i="0" u="none" strike="noStrike" cap="none" normalizeH="0" baseline="0" dirty="0" smtClean="0">
              <a:ln>
                <a:noFill/>
              </a:ln>
              <a:solidFill>
                <a:srgbClr val="000000"/>
              </a:solidFill>
              <a:effectLst/>
              <a:latin typeface="Lucida Bright" panose="02040602050505020304" pitchFamily="18" charset="0"/>
            </a:endParaRPr>
          </a:p>
          <a:p>
            <a:pPr lvl="0" algn="just" eaLnBrk="0" fontAlgn="base" hangingPunct="0">
              <a:spcBef>
                <a:spcPct val="0"/>
              </a:spcBef>
              <a:spcAft>
                <a:spcPct val="0"/>
              </a:spcAft>
              <a:buFontTx/>
              <a:buChar char="•"/>
            </a:pPr>
            <a:endParaRPr lang="fr-FR" altLang="fr-FR" sz="1200" dirty="0">
              <a:solidFill>
                <a:srgbClr val="000000"/>
              </a:solidFill>
              <a:latin typeface="Lucida Bright" panose="02040602050505020304" pitchFamily="18" charset="0"/>
            </a:endParaRPr>
          </a:p>
          <a:p>
            <a:pPr lvl="0" algn="just" eaLnBrk="0" fontAlgn="base" hangingPunct="0">
              <a:spcBef>
                <a:spcPct val="0"/>
              </a:spcBef>
              <a:spcAft>
                <a:spcPct val="0"/>
              </a:spcAft>
              <a:buFontTx/>
              <a:buChar char="•"/>
            </a:pPr>
            <a:endParaRPr kumimoji="0" lang="fr-FR" altLang="fr-FR" sz="1200" b="0" i="0" u="none" strike="noStrike" cap="none" normalizeH="0" baseline="0" dirty="0" smtClean="0">
              <a:ln>
                <a:noFill/>
              </a:ln>
              <a:solidFill>
                <a:srgbClr val="000000"/>
              </a:solidFill>
              <a:effectLst/>
              <a:latin typeface="Lucida Bright" panose="02040602050505020304" pitchFamily="18" charset="0"/>
            </a:endParaRPr>
          </a:p>
        </p:txBody>
      </p:sp>
      <p:sp>
        <p:nvSpPr>
          <p:cNvPr id="11" name="Espace réservé du numéro de diapositive 10"/>
          <p:cNvSpPr>
            <a:spLocks noGrp="1"/>
          </p:cNvSpPr>
          <p:nvPr>
            <p:ph type="sldNum" sz="quarter" idx="12"/>
          </p:nvPr>
        </p:nvSpPr>
        <p:spPr/>
        <p:txBody>
          <a:bodyPr/>
          <a:lstStyle/>
          <a:p>
            <a:fld id="{A96A5DF5-EDC7-494C-8E93-01E4FB401C7E}" type="slidenum">
              <a:rPr lang="fr-FR" smtClean="0"/>
              <a:t>12</a:t>
            </a:fld>
            <a:endParaRPr lang="fr-FR" dirty="0"/>
          </a:p>
        </p:txBody>
      </p:sp>
    </p:spTree>
    <p:extLst>
      <p:ext uri="{BB962C8B-B14F-4D97-AF65-F5344CB8AC3E}">
        <p14:creationId xmlns:p14="http://schemas.microsoft.com/office/powerpoint/2010/main" val="408340835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3" descr="logo_fm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6091134"/>
            <a:ext cx="899591" cy="766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1475656" y="550657"/>
            <a:ext cx="7497940" cy="6740307"/>
          </a:xfrm>
          <a:prstGeom prst="rect">
            <a:avLst/>
          </a:prstGeom>
        </p:spPr>
        <p:txBody>
          <a:bodyPr wrap="square">
            <a:spAutoFit/>
          </a:bodyPr>
          <a:lstStyle/>
          <a:p>
            <a:pPr lvl="0" algn="just" eaLnBrk="0" fontAlgn="base" hangingPunct="0">
              <a:spcBef>
                <a:spcPct val="0"/>
              </a:spcBef>
              <a:spcAft>
                <a:spcPct val="0"/>
              </a:spcAft>
            </a:pPr>
            <a:r>
              <a:rPr kumimoji="0" lang="fr-FR" altLang="fr-FR" sz="1200" b="1" i="1" u="sng" strike="noStrike" cap="none" normalizeH="0" baseline="0" dirty="0" smtClean="0">
                <a:ln>
                  <a:noFill/>
                </a:ln>
                <a:solidFill>
                  <a:schemeClr val="accent1">
                    <a:lumMod val="75000"/>
                  </a:schemeClr>
                </a:solidFill>
                <a:effectLst>
                  <a:outerShdw blurRad="38100" dist="38100" dir="2700000" algn="tl">
                    <a:srgbClr val="000000">
                      <a:alpha val="43137"/>
                    </a:srgbClr>
                  </a:outerShdw>
                </a:effectLst>
                <a:latin typeface="Lucida Bright" panose="02040602050505020304" pitchFamily="18" charset="0"/>
              </a:rPr>
              <a:t>EN SYNTHESE:</a:t>
            </a:r>
          </a:p>
          <a:p>
            <a:pPr lvl="0" algn="just" eaLnBrk="0" fontAlgn="base" hangingPunct="0">
              <a:spcBef>
                <a:spcPct val="0"/>
              </a:spcBef>
              <a:spcAft>
                <a:spcPct val="0"/>
              </a:spcAft>
            </a:pPr>
            <a:endParaRPr kumimoji="0" lang="fr-FR" altLang="fr-FR" sz="1200" i="0" u="none" strike="noStrike" cap="none" normalizeH="0" baseline="0" dirty="0" smtClean="0">
              <a:ln>
                <a:noFill/>
              </a:ln>
              <a:effectLst/>
              <a:latin typeface="Lucida Bright" panose="02040602050505020304" pitchFamily="18" charset="0"/>
            </a:endParaRPr>
          </a:p>
          <a:p>
            <a:pPr lvl="0" algn="just" eaLnBrk="0" fontAlgn="base" hangingPunct="0">
              <a:spcBef>
                <a:spcPct val="0"/>
              </a:spcBef>
              <a:spcAft>
                <a:spcPct val="0"/>
              </a:spcAft>
            </a:pPr>
            <a:r>
              <a:rPr kumimoji="0" lang="fr-FR" altLang="fr-FR" sz="1200" i="0" u="none" strike="noStrike" cap="none" normalizeH="0" baseline="0" dirty="0" smtClean="0">
                <a:ln>
                  <a:noFill/>
                </a:ln>
                <a:effectLst/>
                <a:latin typeface="Lucida Bright" panose="02040602050505020304" pitchFamily="18" charset="0"/>
              </a:rPr>
              <a:t>Cette forme juridique peut s’avérer inadéquate si l’activité se développe beaucoup et il pourra être nécessaire de </a:t>
            </a:r>
            <a:r>
              <a:rPr kumimoji="0" lang="fr-FR" altLang="fr-FR" sz="1200" i="0" strike="noStrike" cap="none" normalizeH="0" baseline="0" dirty="0" smtClean="0">
                <a:ln>
                  <a:noFill/>
                </a:ln>
                <a:effectLst/>
                <a:latin typeface="Lucida Bright" panose="02040602050505020304" pitchFamily="18" charset="0"/>
              </a:rPr>
              <a:t>passer en société, </a:t>
            </a:r>
            <a:r>
              <a:rPr kumimoji="0" lang="fr-FR" altLang="fr-FR" sz="1200" i="0" u="none" strike="noStrike" cap="none" normalizeH="0" baseline="0" dirty="0" smtClean="0">
                <a:ln>
                  <a:noFill/>
                </a:ln>
                <a:effectLst/>
                <a:latin typeface="Lucida Bright" panose="02040602050505020304" pitchFamily="18" charset="0"/>
              </a:rPr>
              <a:t>notamment pour bénéficier des avantages de l’impôt sur les sociétés (IS).</a:t>
            </a:r>
          </a:p>
          <a:p>
            <a:pPr lvl="0" algn="just" eaLnBrk="0" fontAlgn="base" hangingPunct="0">
              <a:spcBef>
                <a:spcPct val="0"/>
              </a:spcBef>
              <a:spcAft>
                <a:spcPct val="0"/>
              </a:spcAft>
            </a:pPr>
            <a:endParaRPr lang="fr-FR" sz="1200" dirty="0">
              <a:latin typeface="Lucida Bright" panose="02040602050505020304" pitchFamily="18" charset="0"/>
            </a:endParaRPr>
          </a:p>
          <a:p>
            <a:pPr lvl="0" algn="just" eaLnBrk="0" fontAlgn="base" hangingPunct="0">
              <a:spcBef>
                <a:spcPct val="0"/>
              </a:spcBef>
              <a:spcAft>
                <a:spcPct val="0"/>
              </a:spcAft>
            </a:pPr>
            <a:r>
              <a:rPr lang="fr-FR" altLang="fr-FR" sz="1200" dirty="0" smtClean="0">
                <a:latin typeface="Lucida Bright" panose="02040602050505020304" pitchFamily="18" charset="0"/>
              </a:rPr>
              <a:t>Le </a:t>
            </a:r>
            <a:r>
              <a:rPr lang="fr-FR" altLang="fr-FR" sz="1200" dirty="0">
                <a:latin typeface="Lucida Bright" panose="02040602050505020304" pitchFamily="18" charset="0"/>
              </a:rPr>
              <a:t>statut juridique de l'entreprise individuelle est adapté :</a:t>
            </a:r>
          </a:p>
          <a:p>
            <a:pPr marL="171450" lvl="0" indent="-171450" algn="just" eaLnBrk="0" fontAlgn="base" hangingPunct="0">
              <a:spcBef>
                <a:spcPct val="0"/>
              </a:spcBef>
              <a:spcAft>
                <a:spcPct val="0"/>
              </a:spcAft>
              <a:buFont typeface="Wingdings" panose="05000000000000000000" pitchFamily="2" charset="2"/>
              <a:buChar char="ü"/>
            </a:pPr>
            <a:endParaRPr lang="fr-FR" altLang="fr-FR" sz="1200" dirty="0">
              <a:latin typeface="Lucida Bright" panose="02040602050505020304" pitchFamily="18" charset="0"/>
            </a:endParaRPr>
          </a:p>
          <a:p>
            <a:pPr marL="628650" lvl="1" indent="-171450" algn="just" eaLnBrk="0" fontAlgn="base" hangingPunct="0">
              <a:spcBef>
                <a:spcPct val="0"/>
              </a:spcBef>
              <a:spcAft>
                <a:spcPct val="0"/>
              </a:spcAft>
              <a:buFont typeface="Arial" panose="020B0604020202020204" pitchFamily="34" charset="0"/>
              <a:buChar char="•"/>
            </a:pPr>
            <a:r>
              <a:rPr lang="fr-FR" altLang="fr-FR" sz="1200" dirty="0">
                <a:latin typeface="Lucida Bright" panose="02040602050505020304" pitchFamily="18" charset="0"/>
              </a:rPr>
              <a:t>pour un projet dont le modèle économique est connu et sans risque</a:t>
            </a:r>
            <a:r>
              <a:rPr lang="fr-FR" altLang="fr-FR" sz="1200" dirty="0" smtClean="0">
                <a:latin typeface="Lucida Bright" panose="02040602050505020304" pitchFamily="18" charset="0"/>
              </a:rPr>
              <a:t>,</a:t>
            </a:r>
          </a:p>
          <a:p>
            <a:pPr marL="628650" lvl="1" indent="-171450" algn="just" eaLnBrk="0" fontAlgn="base" hangingPunct="0">
              <a:spcBef>
                <a:spcPct val="0"/>
              </a:spcBef>
              <a:spcAft>
                <a:spcPct val="0"/>
              </a:spcAft>
              <a:buFont typeface="Arial" panose="020B0604020202020204" pitchFamily="34" charset="0"/>
              <a:buChar char="•"/>
            </a:pPr>
            <a:endParaRPr lang="fr-FR" altLang="fr-FR" sz="1200" dirty="0">
              <a:latin typeface="Lucida Bright" panose="02040602050505020304" pitchFamily="18" charset="0"/>
            </a:endParaRPr>
          </a:p>
          <a:p>
            <a:pPr marL="628650" lvl="1" indent="-171450" algn="just" eaLnBrk="0" fontAlgn="base" hangingPunct="0">
              <a:spcBef>
                <a:spcPct val="0"/>
              </a:spcBef>
              <a:spcAft>
                <a:spcPct val="0"/>
              </a:spcAft>
              <a:buFont typeface="Arial" panose="020B0604020202020204" pitchFamily="34" charset="0"/>
              <a:buChar char="•"/>
            </a:pPr>
            <a:r>
              <a:rPr lang="fr-FR" altLang="fr-FR" sz="1200" dirty="0">
                <a:latin typeface="Lucida Bright" panose="02040602050505020304" pitchFamily="18" charset="0"/>
              </a:rPr>
              <a:t>aux créateurs qui sont de bons gestionnaires (avoir une bonne expérience en gestion</a:t>
            </a:r>
            <a:r>
              <a:rPr lang="fr-FR" altLang="fr-FR" sz="1200" dirty="0" smtClean="0">
                <a:latin typeface="Lucida Bright" panose="02040602050505020304" pitchFamily="18" charset="0"/>
              </a:rPr>
              <a:t>),</a:t>
            </a:r>
          </a:p>
          <a:p>
            <a:pPr marL="628650" lvl="1" indent="-171450" algn="just" eaLnBrk="0" fontAlgn="base" hangingPunct="0">
              <a:spcBef>
                <a:spcPct val="0"/>
              </a:spcBef>
              <a:spcAft>
                <a:spcPct val="0"/>
              </a:spcAft>
              <a:buFont typeface="Arial" panose="020B0604020202020204" pitchFamily="34" charset="0"/>
              <a:buChar char="•"/>
            </a:pPr>
            <a:endParaRPr lang="fr-FR" altLang="fr-FR" sz="1200" dirty="0">
              <a:latin typeface="Lucida Bright" panose="02040602050505020304" pitchFamily="18" charset="0"/>
            </a:endParaRPr>
          </a:p>
          <a:p>
            <a:pPr marL="628650" lvl="1" indent="-171450" algn="just" eaLnBrk="0" fontAlgn="base" hangingPunct="0">
              <a:spcBef>
                <a:spcPct val="0"/>
              </a:spcBef>
              <a:spcAft>
                <a:spcPct val="0"/>
              </a:spcAft>
              <a:buFont typeface="Arial" panose="020B0604020202020204" pitchFamily="34" charset="0"/>
              <a:buChar char="•"/>
            </a:pPr>
            <a:r>
              <a:rPr lang="fr-FR" altLang="fr-FR" sz="1200" dirty="0">
                <a:latin typeface="Lucida Bright" panose="02040602050505020304" pitchFamily="18" charset="0"/>
              </a:rPr>
              <a:t>aux projets dont le chiffre d'affaires et les engagements financiers resteront limités</a:t>
            </a:r>
            <a:r>
              <a:rPr lang="fr-FR" altLang="fr-FR" sz="1200" dirty="0" smtClean="0">
                <a:latin typeface="Lucida Bright" panose="02040602050505020304" pitchFamily="18" charset="0"/>
              </a:rPr>
              <a:t>.</a:t>
            </a:r>
          </a:p>
          <a:p>
            <a:pPr lvl="1" algn="just" eaLnBrk="0" fontAlgn="base" hangingPunct="0">
              <a:spcBef>
                <a:spcPct val="0"/>
              </a:spcBef>
              <a:spcAft>
                <a:spcPct val="0"/>
              </a:spcAft>
            </a:pPr>
            <a:endParaRPr lang="fr-FR" altLang="fr-FR" sz="1200" dirty="0" smtClean="0">
              <a:latin typeface="Lucida Bright" panose="02040602050505020304" pitchFamily="18" charset="0"/>
            </a:endParaRPr>
          </a:p>
          <a:p>
            <a:pPr marL="628650" lvl="1" indent="-171450" algn="just" eaLnBrk="0" fontAlgn="base" hangingPunct="0">
              <a:spcBef>
                <a:spcPct val="0"/>
              </a:spcBef>
              <a:spcAft>
                <a:spcPct val="0"/>
              </a:spcAft>
              <a:buFont typeface="Arial" panose="020B0604020202020204" pitchFamily="34" charset="0"/>
              <a:buChar char="•"/>
            </a:pPr>
            <a:r>
              <a:rPr lang="fr-FR" altLang="fr-FR" sz="1200" dirty="0" smtClean="0">
                <a:solidFill>
                  <a:srgbClr val="000000"/>
                </a:solidFill>
                <a:latin typeface="Lucida Bright" panose="02040602050505020304" pitchFamily="18" charset="0"/>
                <a:cs typeface="Arial" pitchFamily="34" charset="0"/>
              </a:rPr>
              <a:t>structure </a:t>
            </a:r>
            <a:r>
              <a:rPr lang="fr-FR" altLang="fr-FR" sz="1200" dirty="0">
                <a:solidFill>
                  <a:srgbClr val="000000"/>
                </a:solidFill>
                <a:latin typeface="Lucida Bright" panose="02040602050505020304" pitchFamily="18" charset="0"/>
                <a:cs typeface="Arial" pitchFamily="34" charset="0"/>
              </a:rPr>
              <a:t>juridique peu coûteuse au lancement et dans le cadre de son fonctionnement (peu d’obligations </a:t>
            </a:r>
            <a:r>
              <a:rPr lang="fr-FR" altLang="fr-FR" sz="1200" dirty="0" smtClean="0">
                <a:solidFill>
                  <a:srgbClr val="000000"/>
                </a:solidFill>
                <a:latin typeface="Lucida Bright" panose="02040602050505020304" pitchFamily="18" charset="0"/>
                <a:cs typeface="Arial" pitchFamily="34" charset="0"/>
              </a:rPr>
              <a:t>juridiques, pas de dépôt des comptes annuels),</a:t>
            </a:r>
          </a:p>
          <a:p>
            <a:pPr marL="628650" lvl="1" indent="-171450" algn="just" eaLnBrk="0" fontAlgn="base" hangingPunct="0">
              <a:spcBef>
                <a:spcPct val="0"/>
              </a:spcBef>
              <a:spcAft>
                <a:spcPct val="0"/>
              </a:spcAft>
              <a:buFont typeface="Arial" panose="020B0604020202020204" pitchFamily="34" charset="0"/>
              <a:buChar char="•"/>
            </a:pPr>
            <a:endParaRPr lang="fr-FR" altLang="fr-FR" sz="1200" dirty="0">
              <a:solidFill>
                <a:srgbClr val="000000"/>
              </a:solidFill>
              <a:latin typeface="Lucida Bright" panose="02040602050505020304" pitchFamily="18" charset="0"/>
              <a:cs typeface="Arial" pitchFamily="34" charset="0"/>
            </a:endParaRPr>
          </a:p>
          <a:p>
            <a:pPr marL="628650" lvl="1" indent="-171450" algn="just" eaLnBrk="0" fontAlgn="base" hangingPunct="0">
              <a:spcBef>
                <a:spcPct val="0"/>
              </a:spcBef>
              <a:spcAft>
                <a:spcPct val="0"/>
              </a:spcAft>
              <a:buFont typeface="Arial" panose="020B0604020202020204" pitchFamily="34" charset="0"/>
              <a:buChar char="•"/>
            </a:pPr>
            <a:r>
              <a:rPr lang="fr-FR" altLang="fr-FR" sz="1200" dirty="0">
                <a:solidFill>
                  <a:srgbClr val="000000"/>
                </a:solidFill>
                <a:latin typeface="Lucida Bright" panose="02040602050505020304" pitchFamily="18" charset="0"/>
                <a:cs typeface="Arial" pitchFamily="34" charset="0"/>
              </a:rPr>
              <a:t>L’entreprise ne sera pas amenée à négocier avec des partenaires financiers (vous ne disposez pas d’un capital social permettant de rassurer d’éventuels banquiers</a:t>
            </a:r>
            <a:r>
              <a:rPr lang="fr-FR" altLang="fr-FR" sz="1200" dirty="0" smtClean="0">
                <a:solidFill>
                  <a:srgbClr val="000000"/>
                </a:solidFill>
                <a:latin typeface="Lucida Bright" panose="02040602050505020304" pitchFamily="18" charset="0"/>
                <a:cs typeface="Arial" pitchFamily="34" charset="0"/>
              </a:rPr>
              <a:t>),</a:t>
            </a:r>
            <a:endParaRPr lang="fr-FR" altLang="fr-FR" sz="1200" dirty="0">
              <a:latin typeface="Lucida Bright" panose="02040602050505020304" pitchFamily="18" charset="0"/>
            </a:endParaRPr>
          </a:p>
          <a:p>
            <a:pPr lvl="0" algn="just" eaLnBrk="0" fontAlgn="base" hangingPunct="0">
              <a:spcBef>
                <a:spcPct val="0"/>
              </a:spcBef>
              <a:spcAft>
                <a:spcPct val="0"/>
              </a:spcAft>
            </a:pPr>
            <a:endParaRPr lang="fr-FR" altLang="fr-FR" sz="1200" dirty="0">
              <a:solidFill>
                <a:srgbClr val="000000"/>
              </a:solidFill>
              <a:latin typeface="Lucida Bright" panose="02040602050505020304" pitchFamily="18" charset="0"/>
            </a:endParaRPr>
          </a:p>
          <a:p>
            <a:pPr lvl="0" algn="just" eaLnBrk="0" fontAlgn="base" hangingPunct="0">
              <a:spcBef>
                <a:spcPct val="0"/>
              </a:spcBef>
              <a:spcAft>
                <a:spcPct val="0"/>
              </a:spcAft>
            </a:pPr>
            <a:r>
              <a:rPr lang="fr-FR" altLang="fr-FR" sz="1200" dirty="0" smtClean="0">
                <a:solidFill>
                  <a:srgbClr val="000000"/>
                </a:solidFill>
                <a:latin typeface="Lucida Bright" panose="02040602050505020304" pitchFamily="18" charset="0"/>
              </a:rPr>
              <a:t>Il </a:t>
            </a:r>
            <a:r>
              <a:rPr lang="fr-FR" altLang="fr-FR" sz="1200" dirty="0">
                <a:solidFill>
                  <a:srgbClr val="000000"/>
                </a:solidFill>
                <a:latin typeface="Lucida Bright" panose="02040602050505020304" pitchFamily="18" charset="0"/>
              </a:rPr>
              <a:t>est en revanche déconseillé </a:t>
            </a:r>
            <a:r>
              <a:rPr lang="fr-FR" altLang="fr-FR" sz="1200" dirty="0" smtClean="0">
                <a:solidFill>
                  <a:srgbClr val="000000"/>
                </a:solidFill>
                <a:latin typeface="Lucida Bright" panose="02040602050505020304" pitchFamily="18" charset="0"/>
              </a:rPr>
              <a:t>:</a:t>
            </a:r>
          </a:p>
          <a:p>
            <a:pPr lvl="0" algn="just" eaLnBrk="0" fontAlgn="base" hangingPunct="0">
              <a:spcBef>
                <a:spcPct val="0"/>
              </a:spcBef>
              <a:spcAft>
                <a:spcPct val="0"/>
              </a:spcAft>
            </a:pPr>
            <a:endParaRPr lang="fr-FR" altLang="fr-FR" sz="1200" dirty="0">
              <a:solidFill>
                <a:srgbClr val="444444"/>
              </a:solidFill>
              <a:latin typeface="Lucida Bright" panose="02040602050505020304" pitchFamily="18" charset="0"/>
            </a:endParaRPr>
          </a:p>
          <a:p>
            <a:pPr marL="628650" lvl="1" indent="-171450" algn="just" eaLnBrk="0" fontAlgn="base" hangingPunct="0">
              <a:spcBef>
                <a:spcPct val="0"/>
              </a:spcBef>
              <a:spcAft>
                <a:spcPct val="0"/>
              </a:spcAft>
              <a:buFont typeface="Arial" panose="020B0604020202020204" pitchFamily="34" charset="0"/>
              <a:buChar char="•"/>
            </a:pPr>
            <a:r>
              <a:rPr lang="fr-FR" altLang="fr-FR" sz="1200" dirty="0">
                <a:solidFill>
                  <a:srgbClr val="000000"/>
                </a:solidFill>
                <a:latin typeface="Lucida Bright" panose="02040602050505020304" pitchFamily="18" charset="0"/>
              </a:rPr>
              <a:t>Pour les personnes imposées dans des tranches hautes de l’impôt sur le revenu (IR</a:t>
            </a:r>
            <a:r>
              <a:rPr lang="fr-FR" altLang="fr-FR" sz="1200" dirty="0" smtClean="0">
                <a:solidFill>
                  <a:srgbClr val="000000"/>
                </a:solidFill>
                <a:latin typeface="Lucida Bright" panose="02040602050505020304" pitchFamily="18" charset="0"/>
              </a:rPr>
              <a:t>).</a:t>
            </a:r>
          </a:p>
          <a:p>
            <a:pPr marL="628650" lvl="1" indent="-171450" algn="just" eaLnBrk="0" fontAlgn="base" hangingPunct="0">
              <a:spcBef>
                <a:spcPct val="0"/>
              </a:spcBef>
              <a:spcAft>
                <a:spcPct val="0"/>
              </a:spcAft>
              <a:buFont typeface="Arial" panose="020B0604020202020204" pitchFamily="34" charset="0"/>
              <a:buChar char="•"/>
            </a:pPr>
            <a:endParaRPr lang="fr-FR" altLang="fr-FR" sz="1200" dirty="0">
              <a:solidFill>
                <a:srgbClr val="444444"/>
              </a:solidFill>
              <a:latin typeface="Lucida Bright" panose="02040602050505020304" pitchFamily="18" charset="0"/>
            </a:endParaRPr>
          </a:p>
          <a:p>
            <a:pPr marL="628650" lvl="1" indent="-171450" algn="just" eaLnBrk="0" fontAlgn="base" hangingPunct="0">
              <a:spcBef>
                <a:spcPct val="0"/>
              </a:spcBef>
              <a:spcAft>
                <a:spcPct val="0"/>
              </a:spcAft>
              <a:buFont typeface="Arial" panose="020B0604020202020204" pitchFamily="34" charset="0"/>
              <a:buChar char="•"/>
            </a:pPr>
            <a:r>
              <a:rPr lang="fr-FR" altLang="fr-FR" sz="1200" dirty="0">
                <a:solidFill>
                  <a:srgbClr val="000000"/>
                </a:solidFill>
                <a:latin typeface="Lucida Bright" panose="02040602050505020304" pitchFamily="18" charset="0"/>
              </a:rPr>
              <a:t>Pour les personnes possédant un patrimoine important (car les biens personnels sont engagés par l’activité professionnelle</a:t>
            </a:r>
            <a:r>
              <a:rPr lang="fr-FR" altLang="fr-FR" sz="1200" dirty="0" smtClean="0">
                <a:solidFill>
                  <a:srgbClr val="000000"/>
                </a:solidFill>
                <a:latin typeface="Lucida Bright" panose="02040602050505020304" pitchFamily="18" charset="0"/>
              </a:rPr>
              <a:t>).</a:t>
            </a:r>
          </a:p>
          <a:p>
            <a:pPr marL="628650" lvl="1" indent="-171450" algn="just" eaLnBrk="0" fontAlgn="base" hangingPunct="0">
              <a:spcBef>
                <a:spcPct val="0"/>
              </a:spcBef>
              <a:spcAft>
                <a:spcPct val="0"/>
              </a:spcAft>
              <a:buFont typeface="Arial" panose="020B0604020202020204" pitchFamily="34" charset="0"/>
              <a:buChar char="•"/>
            </a:pPr>
            <a:endParaRPr lang="fr-FR" altLang="fr-FR" sz="1200" dirty="0">
              <a:solidFill>
                <a:srgbClr val="444444"/>
              </a:solidFill>
              <a:latin typeface="Lucida Bright" panose="02040602050505020304" pitchFamily="18" charset="0"/>
            </a:endParaRPr>
          </a:p>
          <a:p>
            <a:pPr marL="628650" lvl="1" indent="-171450" algn="just" eaLnBrk="0" fontAlgn="base" hangingPunct="0">
              <a:spcBef>
                <a:spcPct val="0"/>
              </a:spcBef>
              <a:spcAft>
                <a:spcPct val="0"/>
              </a:spcAft>
              <a:buFont typeface="Arial" panose="020B0604020202020204" pitchFamily="34" charset="0"/>
              <a:buChar char="•"/>
            </a:pPr>
            <a:r>
              <a:rPr lang="fr-FR" altLang="fr-FR" sz="1200" dirty="0">
                <a:solidFill>
                  <a:srgbClr val="000000"/>
                </a:solidFill>
                <a:latin typeface="Lucida Bright" panose="02040602050505020304" pitchFamily="18" charset="0"/>
              </a:rPr>
              <a:t>Pour les activités risquées ou nécessitant des moyens de production importants</a:t>
            </a:r>
            <a:r>
              <a:rPr lang="fr-FR" altLang="fr-FR" sz="1200" dirty="0" smtClean="0">
                <a:solidFill>
                  <a:srgbClr val="000000"/>
                </a:solidFill>
                <a:latin typeface="Lucida Bright" panose="02040602050505020304" pitchFamily="18" charset="0"/>
              </a:rPr>
              <a:t>.</a:t>
            </a:r>
          </a:p>
          <a:p>
            <a:pPr marL="628650" lvl="1" indent="-171450" algn="just" eaLnBrk="0" fontAlgn="base" hangingPunct="0">
              <a:spcBef>
                <a:spcPct val="0"/>
              </a:spcBef>
              <a:spcAft>
                <a:spcPct val="0"/>
              </a:spcAft>
              <a:buFont typeface="Arial" panose="020B0604020202020204" pitchFamily="34" charset="0"/>
              <a:buChar char="•"/>
            </a:pPr>
            <a:endParaRPr lang="fr-FR" altLang="fr-FR" sz="1200" dirty="0">
              <a:solidFill>
                <a:srgbClr val="444444"/>
              </a:solidFill>
              <a:latin typeface="Lucida Bright" panose="02040602050505020304" pitchFamily="18" charset="0"/>
            </a:endParaRPr>
          </a:p>
          <a:p>
            <a:pPr marL="628650" lvl="1" indent="-171450" algn="just" eaLnBrk="0" fontAlgn="base" hangingPunct="0">
              <a:spcBef>
                <a:spcPct val="0"/>
              </a:spcBef>
              <a:spcAft>
                <a:spcPct val="0"/>
              </a:spcAft>
              <a:buFont typeface="Arial" panose="020B0604020202020204" pitchFamily="34" charset="0"/>
              <a:buChar char="•"/>
            </a:pPr>
            <a:r>
              <a:rPr lang="fr-FR" altLang="fr-FR" sz="1200" dirty="0">
                <a:solidFill>
                  <a:srgbClr val="000000"/>
                </a:solidFill>
                <a:latin typeface="Lucida Bright" panose="02040602050505020304" pitchFamily="18" charset="0"/>
              </a:rPr>
              <a:t>Pour les activités nécessitant des investissements importants</a:t>
            </a:r>
            <a:r>
              <a:rPr lang="fr-FR" altLang="fr-FR" sz="1200" dirty="0" smtClean="0">
                <a:solidFill>
                  <a:srgbClr val="000000"/>
                </a:solidFill>
                <a:latin typeface="Lucida Bright" panose="02040602050505020304" pitchFamily="18" charset="0"/>
              </a:rPr>
              <a:t>.</a:t>
            </a:r>
          </a:p>
          <a:p>
            <a:pPr marL="628650" lvl="1" indent="-171450" algn="just" eaLnBrk="0" fontAlgn="base" hangingPunct="0">
              <a:spcBef>
                <a:spcPct val="0"/>
              </a:spcBef>
              <a:spcAft>
                <a:spcPct val="0"/>
              </a:spcAft>
              <a:buFont typeface="Arial" panose="020B0604020202020204" pitchFamily="34" charset="0"/>
              <a:buChar char="•"/>
            </a:pPr>
            <a:endParaRPr lang="fr-FR" altLang="fr-FR" sz="1200" dirty="0">
              <a:solidFill>
                <a:srgbClr val="000000"/>
              </a:solidFill>
              <a:latin typeface="Lucida Bright" panose="02040602050505020304" pitchFamily="18" charset="0"/>
            </a:endParaRPr>
          </a:p>
          <a:p>
            <a:pPr marL="628650" lvl="1" indent="-171450" algn="just" eaLnBrk="0" fontAlgn="base" hangingPunct="0">
              <a:spcBef>
                <a:spcPct val="0"/>
              </a:spcBef>
              <a:spcAft>
                <a:spcPct val="0"/>
              </a:spcAft>
              <a:buFont typeface="Arial" panose="020B0604020202020204" pitchFamily="34" charset="0"/>
              <a:buChar char="•"/>
            </a:pPr>
            <a:endParaRPr lang="fr-FR" altLang="fr-FR" sz="1200" dirty="0">
              <a:solidFill>
                <a:srgbClr val="444444"/>
              </a:solidFill>
              <a:latin typeface="Lucida Bright" panose="02040602050505020304" pitchFamily="18" charset="0"/>
            </a:endParaRPr>
          </a:p>
          <a:p>
            <a:pPr lvl="0" algn="just" eaLnBrk="0" fontAlgn="base" hangingPunct="0">
              <a:spcBef>
                <a:spcPct val="0"/>
              </a:spcBef>
              <a:spcAft>
                <a:spcPct val="0"/>
              </a:spcAft>
            </a:pPr>
            <a:endParaRPr lang="fr-FR" sz="1200" dirty="0" smtClean="0">
              <a:solidFill>
                <a:srgbClr val="000000"/>
              </a:solidFill>
              <a:latin typeface="Lucida Bright" panose="02040602050505020304" pitchFamily="18" charset="0"/>
            </a:endParaRPr>
          </a:p>
          <a:p>
            <a:pPr lvl="0" algn="just" eaLnBrk="0" fontAlgn="base" hangingPunct="0">
              <a:spcBef>
                <a:spcPct val="0"/>
              </a:spcBef>
              <a:spcAft>
                <a:spcPct val="0"/>
              </a:spcAft>
            </a:pPr>
            <a:endParaRPr lang="fr-FR" sz="1200" dirty="0">
              <a:solidFill>
                <a:srgbClr val="000000"/>
              </a:solidFill>
              <a:latin typeface="Lucida Bright" panose="02040602050505020304" pitchFamily="18" charset="0"/>
            </a:endParaRPr>
          </a:p>
          <a:p>
            <a:pPr lvl="0" algn="just" eaLnBrk="0" fontAlgn="base" hangingPunct="0">
              <a:spcBef>
                <a:spcPct val="0"/>
              </a:spcBef>
              <a:spcAft>
                <a:spcPct val="0"/>
              </a:spcAft>
            </a:pPr>
            <a:endParaRPr lang="fr-FR" sz="1200" dirty="0"/>
          </a:p>
        </p:txBody>
      </p:sp>
      <p:sp>
        <p:nvSpPr>
          <p:cNvPr id="13" name="Espace réservé du numéro de diapositive 12"/>
          <p:cNvSpPr>
            <a:spLocks noGrp="1"/>
          </p:cNvSpPr>
          <p:nvPr>
            <p:ph type="sldNum" sz="quarter" idx="12"/>
          </p:nvPr>
        </p:nvSpPr>
        <p:spPr/>
        <p:txBody>
          <a:bodyPr/>
          <a:lstStyle/>
          <a:p>
            <a:fld id="{A96A5DF5-EDC7-494C-8E93-01E4FB401C7E}" type="slidenum">
              <a:rPr lang="fr-FR" smtClean="0"/>
              <a:t>13</a:t>
            </a:fld>
            <a:endParaRPr lang="fr-FR" dirty="0"/>
          </a:p>
        </p:txBody>
      </p:sp>
    </p:spTree>
    <p:extLst>
      <p:ext uri="{BB962C8B-B14F-4D97-AF65-F5344CB8AC3E}">
        <p14:creationId xmlns:p14="http://schemas.microsoft.com/office/powerpoint/2010/main" val="404370446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611560" y="608295"/>
            <a:ext cx="8087992" cy="4726915"/>
          </a:xfrm>
          <a:prstGeom prst="rect">
            <a:avLst/>
          </a:prstGeom>
          <a:solidFill>
            <a:schemeClr val="bg1"/>
          </a:solidFill>
          <a:ln>
            <a:noFill/>
          </a:ln>
          <a:effectLst/>
        </p:spPr>
        <p:txBody>
          <a:bodyPr vert="horz" wrap="square" lIns="0" tIns="0" rIns="0" bIns="6348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altLang="fr-FR" sz="1500" b="1" i="0" u="none" strike="noStrike" cap="none" normalizeH="0" baseline="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500" b="1" i="1" u="none" strike="noStrike" cap="none" normalizeH="0" baseline="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rPr>
              <a:t>III. L'EURL </a:t>
            </a:r>
            <a:r>
              <a:rPr kumimoji="0" lang="fr-FR" altLang="fr-FR" sz="1500" b="1" i="0" u="none" strike="noStrike" cap="none" normalizeH="0" baseline="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rPr>
              <a:t>:</a:t>
            </a:r>
          </a:p>
          <a:p>
            <a:pPr marL="0" marR="0" lvl="0" indent="0" algn="ctr" defTabSz="914400" rtl="0" eaLnBrk="1" fontAlgn="base" latinLnBrk="0" hangingPunct="1">
              <a:lnSpc>
                <a:spcPct val="100000"/>
              </a:lnSpc>
              <a:spcBef>
                <a:spcPct val="0"/>
              </a:spcBef>
              <a:spcAft>
                <a:spcPct val="0"/>
              </a:spcAft>
              <a:buClrTx/>
              <a:buSzTx/>
              <a:buFontTx/>
              <a:buNone/>
              <a:tabLst/>
            </a:pPr>
            <a:endParaRPr lang="fr-FR" altLang="fr-FR" sz="1500" b="1" dirty="0">
              <a:solidFill>
                <a:schemeClr val="accent1"/>
              </a:solidFill>
              <a:effectLst>
                <a:outerShdw blurRad="38100" dist="38100" dir="2700000" algn="tl">
                  <a:srgbClr val="000000">
                    <a:alpha val="43137"/>
                  </a:srgbClr>
                </a:outerShdw>
              </a:effectLst>
              <a:latin typeface="Lucida Bright" panose="020406020505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500" b="1" i="0" u="none" strike="noStrike" cap="none" normalizeH="0" baseline="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rPr>
              <a:t> </a:t>
            </a:r>
            <a:r>
              <a:rPr kumimoji="0" lang="fr-FR" altLang="fr-FR" sz="1500" b="1" i="1" u="sng" strike="noStrike" cap="none" normalizeH="0" baseline="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rPr>
              <a:t>L’ANTICHAMBRE</a:t>
            </a:r>
            <a:r>
              <a:rPr kumimoji="0" lang="fr-FR" altLang="fr-FR" sz="1500" b="1" i="1" u="sng" strike="noStrike" cap="none" normalizeH="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rPr>
              <a:t> DE LA SARL AVANT L’ASSOCIATION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altLang="fr-FR" sz="1500" b="1" i="1" u="sng" strike="noStrike" cap="none" normalizeH="0" baseline="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smtClean="0">
                <a:ln>
                  <a:noFill/>
                </a:ln>
                <a:solidFill>
                  <a:srgbClr val="000000"/>
                </a:solidFill>
                <a:effectLst/>
                <a:latin typeface="Lucida Bright" panose="02040602050505020304"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i="0" u="none" strike="noStrike" cap="none" normalizeH="0" baseline="0" dirty="0" smtClean="0">
                <a:ln>
                  <a:noFill/>
                </a:ln>
                <a:solidFill>
                  <a:srgbClr val="000000"/>
                </a:solidFill>
                <a:effectLst/>
                <a:latin typeface="Lucida Bright" panose="02040602050505020304" pitchFamily="18" charset="0"/>
              </a:rPr>
              <a:t>L’EURL, parfois appelée SARL unipersonnelle, est une structure adaptée aux créateurs qui cherchent un statut juridique protecteur et reconnu par les partenaires financiers.</a:t>
            </a:r>
            <a:endParaRPr kumimoji="0" lang="fr-FR" altLang="fr-FR" sz="1200" i="0" u="none" strike="noStrike" cap="none" normalizeH="0" baseline="0" dirty="0" smtClean="0">
              <a:ln>
                <a:noFill/>
              </a:ln>
              <a:solidFill>
                <a:schemeClr val="tx1"/>
              </a:solidFill>
              <a:effectLst/>
              <a:latin typeface="Lucida Bright" panose="020406020505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1200" i="0" u="none" strike="noStrike" cap="none" normalizeH="0" baseline="0" dirty="0" smtClean="0">
              <a:ln>
                <a:noFill/>
              </a:ln>
              <a:solidFill>
                <a:srgbClr val="000000"/>
              </a:solidFill>
              <a:effectLst/>
              <a:latin typeface="Lucida Bright" panose="020406020505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i="0" u="none" strike="noStrike" cap="none" normalizeH="0" baseline="0" dirty="0" smtClean="0">
                <a:ln>
                  <a:noFill/>
                </a:ln>
                <a:solidFill>
                  <a:srgbClr val="000000"/>
                </a:solidFill>
                <a:effectLst/>
                <a:latin typeface="Lucida Bright" panose="02040602050505020304" pitchFamily="18" charset="0"/>
              </a:rPr>
              <a:t>Ce statut juridique dispose </a:t>
            </a:r>
            <a:r>
              <a:rPr kumimoji="0" lang="fr-FR" altLang="fr-FR" sz="1200" i="0" u="sng" strike="noStrike" cap="none" normalizeH="0" baseline="0" dirty="0" smtClean="0">
                <a:ln>
                  <a:noFill/>
                </a:ln>
                <a:solidFill>
                  <a:srgbClr val="000000"/>
                </a:solidFill>
                <a:effectLst/>
                <a:latin typeface="Lucida Bright" panose="02040602050505020304" pitchFamily="18" charset="0"/>
                <a:hlinkClick r:id="rId2" tooltip="Le capital social : quelle importance ? comment l’évaluer ?"/>
              </a:rPr>
              <a:t>d’un capital social</a:t>
            </a:r>
            <a:r>
              <a:rPr kumimoji="0" lang="fr-FR" altLang="fr-FR" sz="1200" i="0" u="none" strike="noStrike" cap="none" normalizeH="0" baseline="0" dirty="0" smtClean="0">
                <a:ln>
                  <a:noFill/>
                </a:ln>
                <a:solidFill>
                  <a:srgbClr val="000000"/>
                </a:solidFill>
                <a:effectLst/>
                <a:latin typeface="Lucida Bright" panose="020406020505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1200" i="0" u="none" strike="noStrike" cap="none" normalizeH="0" baseline="0" dirty="0" smtClean="0">
              <a:ln>
                <a:noFill/>
              </a:ln>
              <a:solidFill>
                <a:schemeClr val="tx1"/>
              </a:solidFill>
              <a:effectLst/>
              <a:latin typeface="Lucida Bright" panose="020406020505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i="0" u="none" strike="noStrike" cap="none" normalizeH="0" baseline="0" dirty="0" smtClean="0">
                <a:ln>
                  <a:noFill/>
                </a:ln>
                <a:solidFill>
                  <a:srgbClr val="000000"/>
                </a:solidFill>
                <a:effectLst/>
                <a:latin typeface="Lucida Bright" panose="02040602050505020304" pitchFamily="18" charset="0"/>
              </a:rPr>
              <a:t>Le statut juridique de l’EURL se caractérise par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1200" i="0" u="none" strike="noStrike" cap="none" normalizeH="0" baseline="0" dirty="0" smtClean="0">
              <a:ln>
                <a:noFill/>
              </a:ln>
              <a:solidFill>
                <a:schemeClr val="tx1"/>
              </a:solidFill>
              <a:effectLst/>
              <a:latin typeface="Lucida Bright" panose="02040602050505020304" pitchFamily="18" charset="0"/>
            </a:endParaRPr>
          </a:p>
          <a:p>
            <a:pPr marL="628650" lvl="1" indent="-171450" algn="just" eaLnBrk="0" hangingPunct="0">
              <a:buFont typeface="Wingdings" panose="05000000000000000000" pitchFamily="2" charset="2"/>
              <a:buChar char="§"/>
            </a:pPr>
            <a:r>
              <a:rPr kumimoji="0" lang="fr-FR" altLang="fr-FR" sz="1200" i="0" u="none" strike="noStrike" cap="none" normalizeH="0" baseline="0" dirty="0" smtClean="0">
                <a:ln>
                  <a:noFill/>
                </a:ln>
                <a:solidFill>
                  <a:srgbClr val="000000"/>
                </a:solidFill>
                <a:effectLst/>
                <a:latin typeface="Lucida Bright" panose="02040602050505020304" pitchFamily="18" charset="0"/>
              </a:rPr>
              <a:t>Un formalisme requis pour les sociétés, simplifié (absence de rapport de gestion annuelle et AG sous forme de décision de l’associé unique) sauf à la création (capital social).</a:t>
            </a:r>
          </a:p>
          <a:p>
            <a:pPr marL="628650" lvl="1" indent="-171450" algn="just" eaLnBrk="0" hangingPunct="0">
              <a:buFont typeface="Wingdings" panose="05000000000000000000" pitchFamily="2" charset="2"/>
              <a:buChar char="§"/>
            </a:pPr>
            <a:endParaRPr kumimoji="0" lang="fr-FR" altLang="fr-FR" sz="1200" i="0" u="none" strike="noStrike" cap="none" normalizeH="0" baseline="0" dirty="0" smtClean="0">
              <a:ln>
                <a:noFill/>
              </a:ln>
              <a:solidFill>
                <a:srgbClr val="444444"/>
              </a:solidFill>
              <a:effectLst/>
              <a:latin typeface="Lucida Bright" panose="02040602050505020304" pitchFamily="18" charset="0"/>
            </a:endParaRPr>
          </a:p>
          <a:p>
            <a:pPr marL="628650" lvl="1" indent="-171450" algn="just" eaLnBrk="0" hangingPunct="0">
              <a:buFont typeface="Wingdings" panose="05000000000000000000" pitchFamily="2" charset="2"/>
              <a:buChar char="§"/>
            </a:pPr>
            <a:r>
              <a:rPr kumimoji="0" lang="fr-FR" altLang="fr-FR" sz="1200" i="0" u="none" strike="noStrike" cap="none" normalizeH="0" baseline="0" dirty="0" smtClean="0">
                <a:ln>
                  <a:noFill/>
                </a:ln>
                <a:solidFill>
                  <a:srgbClr val="000000"/>
                </a:solidFill>
                <a:effectLst/>
                <a:latin typeface="Lucida Bright" panose="02040602050505020304" pitchFamily="18" charset="0"/>
              </a:rPr>
              <a:t>Responsabilité limitée aux apports.</a:t>
            </a:r>
          </a:p>
          <a:p>
            <a:pPr marL="628650" lvl="1" indent="-171450" algn="just" eaLnBrk="0" hangingPunct="0">
              <a:buFont typeface="Wingdings" panose="05000000000000000000" pitchFamily="2" charset="2"/>
              <a:buChar char="§"/>
            </a:pPr>
            <a:endParaRPr kumimoji="0" lang="fr-FR" altLang="fr-FR" sz="1200" i="0" u="none" strike="noStrike" cap="none" normalizeH="0" baseline="0" dirty="0" smtClean="0">
              <a:ln>
                <a:noFill/>
              </a:ln>
              <a:solidFill>
                <a:srgbClr val="444444"/>
              </a:solidFill>
              <a:effectLst/>
              <a:latin typeface="Lucida Bright" panose="02040602050505020304" pitchFamily="18" charset="0"/>
            </a:endParaRPr>
          </a:p>
          <a:p>
            <a:pPr marL="628650" lvl="1" indent="-171450" algn="just" eaLnBrk="0" hangingPunct="0">
              <a:buFont typeface="Wingdings" panose="05000000000000000000" pitchFamily="2" charset="2"/>
              <a:buChar char="§"/>
            </a:pPr>
            <a:r>
              <a:rPr kumimoji="0" lang="fr-FR" altLang="fr-FR" sz="1200" i="0" u="none" strike="noStrike" cap="none" normalizeH="0" baseline="0" dirty="0" smtClean="0">
                <a:ln>
                  <a:noFill/>
                </a:ln>
                <a:solidFill>
                  <a:srgbClr val="000000"/>
                </a:solidFill>
                <a:effectLst/>
                <a:latin typeface="Lucida Bright" panose="02040602050505020304" pitchFamily="18" charset="0"/>
              </a:rPr>
              <a:t>Comptabilité complète et régulière (livre comptable, grand livre, comptes annuels). </a:t>
            </a:r>
            <a:endParaRPr lang="fr-FR" altLang="fr-FR" sz="1200" dirty="0">
              <a:solidFill>
                <a:srgbClr val="000000"/>
              </a:solidFill>
              <a:latin typeface="Lucida Bright" panose="02040602050505020304" pitchFamily="18" charset="0"/>
            </a:endParaRPr>
          </a:p>
          <a:p>
            <a:pPr marL="628650" lvl="1" indent="-171450" algn="just" eaLnBrk="0" hangingPunct="0">
              <a:buFont typeface="Wingdings" panose="05000000000000000000" pitchFamily="2" charset="2"/>
              <a:buChar char="§"/>
            </a:pPr>
            <a:endParaRPr kumimoji="0" lang="fr-FR" altLang="fr-FR" sz="1200" i="0" u="none" strike="noStrike" cap="none" normalizeH="0" baseline="0" dirty="0" smtClean="0">
              <a:ln>
                <a:noFill/>
              </a:ln>
              <a:solidFill>
                <a:srgbClr val="000000"/>
              </a:solidFill>
              <a:effectLst/>
              <a:latin typeface="Lucida Bright" panose="02040602050505020304" pitchFamily="18" charset="0"/>
            </a:endParaRPr>
          </a:p>
          <a:p>
            <a:pPr marL="628650" lvl="1" indent="-171450" algn="just" eaLnBrk="0" hangingPunct="0">
              <a:buFont typeface="Wingdings" panose="05000000000000000000" pitchFamily="2" charset="2"/>
              <a:buChar char="§"/>
            </a:pPr>
            <a:r>
              <a:rPr lang="fr-FR" altLang="fr-FR" sz="1200" dirty="0" smtClean="0">
                <a:solidFill>
                  <a:srgbClr val="000000"/>
                </a:solidFill>
                <a:latin typeface="Lucida Bright" panose="02040602050505020304" pitchFamily="18" charset="0"/>
              </a:rPr>
              <a:t>Pas besoin de fonds de roulement</a:t>
            </a:r>
            <a:endParaRPr kumimoji="0" lang="fr-FR" altLang="fr-FR" sz="1200" i="0" u="none" strike="noStrike" cap="none" normalizeH="0" baseline="0" dirty="0" smtClean="0">
              <a:ln>
                <a:noFill/>
              </a:ln>
              <a:solidFill>
                <a:srgbClr val="000000"/>
              </a:solidFill>
              <a:effectLst/>
              <a:latin typeface="Lucida Bright" panose="02040602050505020304"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lang="fr-FR" altLang="fr-FR" sz="1200" b="1" dirty="0">
              <a:solidFill>
                <a:schemeClr val="accent1"/>
              </a:solidFill>
              <a:effectLst>
                <a:outerShdw blurRad="38100" dist="38100" dir="2700000" algn="tl">
                  <a:srgbClr val="000000">
                    <a:alpha val="43137"/>
                  </a:srgbClr>
                </a:outerShdw>
              </a:effectLst>
              <a:latin typeface="Lucida Bright" panose="02040602050505020304" pitchFamily="18" charset="0"/>
            </a:endParaRPr>
          </a:p>
          <a:p>
            <a:pPr marL="0" marR="0" lvl="0" indent="0" algn="just" defTabSz="914400" rtl="0" eaLnBrk="0" fontAlgn="base" latinLnBrk="0" hangingPunct="0">
              <a:lnSpc>
                <a:spcPct val="100000"/>
              </a:lnSpc>
              <a:spcBef>
                <a:spcPct val="0"/>
              </a:spcBef>
              <a:spcAft>
                <a:spcPct val="0"/>
              </a:spcAft>
              <a:buClrTx/>
              <a:buSzTx/>
              <a:tabLst/>
            </a:pPr>
            <a:r>
              <a:rPr kumimoji="0" lang="fr-FR" altLang="fr-FR" sz="1200" b="1" i="0" u="none" strike="noStrike" cap="none" normalizeH="0" baseline="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rPr>
              <a:t>Plus d’obligation de tenue d’un livre d’inventaire à compter du 1</a:t>
            </a:r>
            <a:r>
              <a:rPr kumimoji="0" lang="fr-FR" altLang="fr-FR" sz="1200" b="1" i="0" u="none" strike="noStrike" cap="none" normalizeH="0" baseline="3000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rPr>
              <a:t>er</a:t>
            </a:r>
            <a:r>
              <a:rPr kumimoji="0" lang="fr-FR" altLang="fr-FR" sz="1200" b="1" i="0" u="none" strike="noStrike" cap="none" normalizeH="0" baseline="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rPr>
              <a:t> janvier 2016.</a:t>
            </a:r>
          </a:p>
          <a:p>
            <a:pPr marL="0" marR="0" lvl="0" indent="0" algn="just" defTabSz="914400" rtl="0" eaLnBrk="0" fontAlgn="base" latinLnBrk="0" hangingPunct="0">
              <a:lnSpc>
                <a:spcPct val="100000"/>
              </a:lnSpc>
              <a:spcBef>
                <a:spcPct val="0"/>
              </a:spcBef>
              <a:spcAft>
                <a:spcPct val="0"/>
              </a:spcAft>
              <a:buClrTx/>
              <a:buSzTx/>
              <a:tabLst/>
            </a:pPr>
            <a:endParaRPr kumimoji="0" lang="fr-FR" altLang="fr-FR" sz="1200" b="1" i="0" u="none" strike="noStrike" cap="none" normalizeH="0" baseline="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endParaRPr>
          </a:p>
        </p:txBody>
      </p:sp>
      <p:pic>
        <p:nvPicPr>
          <p:cNvPr id="4" name="Picture 3" descr="logo_fm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6029750"/>
            <a:ext cx="971600" cy="828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Espace réservé du numéro de diapositive 11"/>
          <p:cNvSpPr>
            <a:spLocks noGrp="1"/>
          </p:cNvSpPr>
          <p:nvPr>
            <p:ph type="sldNum" sz="quarter" idx="12"/>
          </p:nvPr>
        </p:nvSpPr>
        <p:spPr/>
        <p:txBody>
          <a:bodyPr/>
          <a:lstStyle/>
          <a:p>
            <a:fld id="{A96A5DF5-EDC7-494C-8E93-01E4FB401C7E}" type="slidenum">
              <a:rPr lang="fr-FR" smtClean="0"/>
              <a:t>14</a:t>
            </a:fld>
            <a:endParaRPr lang="fr-FR" dirty="0"/>
          </a:p>
        </p:txBody>
      </p:sp>
    </p:spTree>
    <p:extLst>
      <p:ext uri="{BB962C8B-B14F-4D97-AF65-F5344CB8AC3E}">
        <p14:creationId xmlns:p14="http://schemas.microsoft.com/office/powerpoint/2010/main" val="29992166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29750"/>
            <a:ext cx="971600" cy="82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755576" y="404664"/>
            <a:ext cx="7992888" cy="6186309"/>
          </a:xfrm>
          <a:prstGeom prst="rect">
            <a:avLst/>
          </a:prstGeom>
        </p:spPr>
        <p:txBody>
          <a:bodyPr wrap="square">
            <a:spAutoFit/>
          </a:bodyPr>
          <a:lstStyle/>
          <a:p>
            <a:pPr lvl="0" algn="just" eaLnBrk="0" fontAlgn="base" hangingPunct="0">
              <a:spcBef>
                <a:spcPct val="0"/>
              </a:spcBef>
              <a:spcAft>
                <a:spcPct val="0"/>
              </a:spcAft>
            </a:pPr>
            <a:endParaRPr lang="fr-FR" altLang="fr-FR" sz="1200" dirty="0">
              <a:solidFill>
                <a:srgbClr val="444444"/>
              </a:solidFill>
              <a:latin typeface="Lucida Bright" panose="02040602050505020304" pitchFamily="18" charset="0"/>
            </a:endParaRPr>
          </a:p>
          <a:p>
            <a:pPr lvl="0" algn="just" eaLnBrk="0" fontAlgn="base" hangingPunct="0">
              <a:spcBef>
                <a:spcPct val="0"/>
              </a:spcBef>
              <a:spcAft>
                <a:spcPct val="0"/>
              </a:spcAft>
            </a:pPr>
            <a:r>
              <a:rPr lang="fr-FR" altLang="fr-FR" sz="1200" b="1" i="1" dirty="0" smtClean="0">
                <a:solidFill>
                  <a:schemeClr val="accent1"/>
                </a:solidFill>
                <a:effectLst>
                  <a:outerShdw blurRad="38100" dist="38100" dir="2700000" algn="tl">
                    <a:srgbClr val="000000">
                      <a:alpha val="43137"/>
                    </a:srgbClr>
                  </a:outerShdw>
                </a:effectLst>
                <a:latin typeface="Lucida Bright" panose="02040602050505020304" pitchFamily="18" charset="0"/>
              </a:rPr>
              <a:t>REGIME SOCIAL du </a:t>
            </a:r>
            <a:r>
              <a:rPr lang="fr-FR" altLang="fr-FR" sz="1200" b="1" i="1" dirty="0">
                <a:solidFill>
                  <a:schemeClr val="accent1"/>
                </a:solidFill>
                <a:effectLst>
                  <a:outerShdw blurRad="38100" dist="38100" dir="2700000" algn="tl">
                    <a:srgbClr val="000000">
                      <a:alpha val="43137"/>
                    </a:srgbClr>
                  </a:outerShdw>
                </a:effectLst>
                <a:latin typeface="Lucida Bright" panose="02040602050505020304" pitchFamily="18" charset="0"/>
              </a:rPr>
              <a:t>gérant associé unique de l’EURL </a:t>
            </a:r>
            <a:r>
              <a:rPr lang="fr-FR" altLang="fr-FR" sz="1200" b="1" i="1" dirty="0" smtClean="0">
                <a:solidFill>
                  <a:schemeClr val="accent1"/>
                </a:solidFill>
                <a:effectLst>
                  <a:outerShdw blurRad="38100" dist="38100" dir="2700000" algn="tl">
                    <a:srgbClr val="000000">
                      <a:alpha val="43137"/>
                    </a:srgbClr>
                  </a:outerShdw>
                </a:effectLst>
                <a:latin typeface="Lucida Bright" panose="02040602050505020304" pitchFamily="18" charset="0"/>
              </a:rPr>
              <a:t>:</a:t>
            </a:r>
          </a:p>
          <a:p>
            <a:pPr marL="171450" lvl="0" indent="-171450" algn="just" eaLnBrk="0" fontAlgn="base" hangingPunct="0">
              <a:spcBef>
                <a:spcPct val="0"/>
              </a:spcBef>
              <a:spcAft>
                <a:spcPct val="0"/>
              </a:spcAft>
              <a:buFont typeface="Wingdings" panose="05000000000000000000" pitchFamily="2" charset="2"/>
              <a:buChar char="Ø"/>
            </a:pPr>
            <a:endParaRPr lang="fr-FR" altLang="fr-FR" sz="1200" i="1" dirty="0">
              <a:solidFill>
                <a:schemeClr val="accent1"/>
              </a:solidFill>
              <a:effectLst>
                <a:outerShdw blurRad="38100" dist="38100" dir="2700000" algn="tl">
                  <a:srgbClr val="000000">
                    <a:alpha val="43137"/>
                  </a:srgbClr>
                </a:outerShdw>
              </a:effectLst>
              <a:latin typeface="Lucida Bright" panose="02040602050505020304" pitchFamily="18" charset="0"/>
            </a:endParaRPr>
          </a:p>
          <a:p>
            <a:pPr marL="171450" lvl="0" indent="-171450" algn="just" eaLnBrk="0" fontAlgn="base" hangingPunct="0">
              <a:spcBef>
                <a:spcPct val="0"/>
              </a:spcBef>
              <a:spcAft>
                <a:spcPct val="0"/>
              </a:spcAft>
              <a:buFont typeface="Wingdings" panose="05000000000000000000" pitchFamily="2" charset="2"/>
              <a:buChar char="Ø"/>
            </a:pPr>
            <a:r>
              <a:rPr lang="fr-FR" altLang="fr-FR" sz="1200" dirty="0">
                <a:solidFill>
                  <a:srgbClr val="000000"/>
                </a:solidFill>
                <a:latin typeface="Lucida Bright" panose="02040602050505020304" pitchFamily="18" charset="0"/>
              </a:rPr>
              <a:t>Il est travailleur non salarié et cotise au RSI (régime social des indépendants</a:t>
            </a:r>
            <a:r>
              <a:rPr lang="fr-FR" altLang="fr-FR" sz="1200" dirty="0" smtClean="0">
                <a:solidFill>
                  <a:srgbClr val="000000"/>
                </a:solidFill>
                <a:latin typeface="Lucida Bright" panose="02040602050505020304" pitchFamily="18" charset="0"/>
              </a:rPr>
              <a:t>).</a:t>
            </a:r>
          </a:p>
          <a:p>
            <a:pPr lvl="0" algn="just" eaLnBrk="0" fontAlgn="base" hangingPunct="0">
              <a:spcBef>
                <a:spcPct val="0"/>
              </a:spcBef>
              <a:spcAft>
                <a:spcPct val="0"/>
              </a:spcAft>
            </a:pPr>
            <a:endParaRPr lang="fr-FR" altLang="fr-FR" sz="1200" dirty="0">
              <a:solidFill>
                <a:srgbClr val="000000"/>
              </a:solidFill>
              <a:latin typeface="Lucida Bright" panose="02040602050505020304" pitchFamily="18" charset="0"/>
            </a:endParaRPr>
          </a:p>
          <a:p>
            <a:pPr marL="171450" lvl="0" indent="-171450" algn="just" eaLnBrk="0" fontAlgn="base" hangingPunct="0">
              <a:spcBef>
                <a:spcPct val="0"/>
              </a:spcBef>
              <a:spcAft>
                <a:spcPct val="0"/>
              </a:spcAft>
              <a:buFont typeface="Wingdings" panose="05000000000000000000" pitchFamily="2" charset="2"/>
              <a:buChar char="Ø"/>
            </a:pPr>
            <a:r>
              <a:rPr lang="fr-FR" altLang="fr-FR" sz="1200" dirty="0">
                <a:solidFill>
                  <a:srgbClr val="000000"/>
                </a:solidFill>
                <a:latin typeface="Lucida Bright" panose="02040602050505020304" pitchFamily="18" charset="0"/>
              </a:rPr>
              <a:t>Si l’EURL est imposée à l’impôt sur le revenu (IR), ces cotisations sociales seront calculées sur l’ensemble du bénéfice de la société</a:t>
            </a:r>
            <a:r>
              <a:rPr lang="fr-FR" altLang="fr-FR" sz="1200" dirty="0" smtClean="0">
                <a:solidFill>
                  <a:srgbClr val="000000"/>
                </a:solidFill>
                <a:latin typeface="Lucida Bright" panose="02040602050505020304" pitchFamily="18" charset="0"/>
              </a:rPr>
              <a:t>.</a:t>
            </a:r>
          </a:p>
          <a:p>
            <a:pPr lvl="0" algn="just" eaLnBrk="0" fontAlgn="base" hangingPunct="0">
              <a:spcBef>
                <a:spcPct val="0"/>
              </a:spcBef>
              <a:spcAft>
                <a:spcPct val="0"/>
              </a:spcAft>
            </a:pPr>
            <a:endParaRPr lang="fr-FR" altLang="fr-FR" sz="1200" dirty="0">
              <a:solidFill>
                <a:srgbClr val="000000"/>
              </a:solidFill>
              <a:latin typeface="Lucida Bright" panose="02040602050505020304" pitchFamily="18" charset="0"/>
            </a:endParaRPr>
          </a:p>
          <a:p>
            <a:pPr marL="171450" lvl="0" indent="-171450" algn="just" eaLnBrk="0" fontAlgn="base" hangingPunct="0">
              <a:spcBef>
                <a:spcPct val="0"/>
              </a:spcBef>
              <a:spcAft>
                <a:spcPct val="0"/>
              </a:spcAft>
              <a:buFont typeface="Wingdings" panose="05000000000000000000" pitchFamily="2" charset="2"/>
              <a:buChar char="Ø"/>
            </a:pPr>
            <a:r>
              <a:rPr lang="fr-FR" altLang="fr-FR" sz="1200" dirty="0">
                <a:solidFill>
                  <a:srgbClr val="000000"/>
                </a:solidFill>
                <a:latin typeface="Lucida Bright" panose="02040602050505020304" pitchFamily="18" charset="0"/>
              </a:rPr>
              <a:t>S’il opte pour l’impôt sur les sociétés (IS), ces cotisations sociales seront calculées sur sa rémunération et sur les dividendes dépassant 10% du capital social et des comptes courants d’associé</a:t>
            </a:r>
            <a:r>
              <a:rPr lang="fr-FR" altLang="fr-FR" sz="1200" dirty="0" smtClean="0">
                <a:solidFill>
                  <a:srgbClr val="000000"/>
                </a:solidFill>
                <a:latin typeface="Lucida Bright" panose="02040602050505020304" pitchFamily="18" charset="0"/>
              </a:rPr>
              <a:t>.</a:t>
            </a:r>
          </a:p>
          <a:p>
            <a:pPr lvl="0" algn="just" eaLnBrk="0" fontAlgn="base" hangingPunct="0">
              <a:spcBef>
                <a:spcPct val="0"/>
              </a:spcBef>
              <a:spcAft>
                <a:spcPct val="0"/>
              </a:spcAft>
            </a:pPr>
            <a:endParaRPr lang="fr-FR" altLang="fr-FR" sz="1200" dirty="0">
              <a:solidFill>
                <a:srgbClr val="000000"/>
              </a:solidFill>
              <a:latin typeface="Lucida Bright" panose="02040602050505020304" pitchFamily="18" charset="0"/>
            </a:endParaRPr>
          </a:p>
          <a:p>
            <a:pPr marL="171450" lvl="0" indent="-171450" algn="just" eaLnBrk="0" fontAlgn="base" hangingPunct="0">
              <a:spcBef>
                <a:spcPct val="0"/>
              </a:spcBef>
              <a:spcAft>
                <a:spcPct val="0"/>
              </a:spcAft>
              <a:buFont typeface="Wingdings" panose="05000000000000000000" pitchFamily="2" charset="2"/>
              <a:buChar char="Ø"/>
            </a:pPr>
            <a:r>
              <a:rPr lang="fr-FR" altLang="fr-FR" sz="1200" dirty="0">
                <a:solidFill>
                  <a:srgbClr val="000000"/>
                </a:solidFill>
                <a:latin typeface="Lucida Bright" panose="02040602050505020304" pitchFamily="18" charset="0"/>
              </a:rPr>
              <a:t>Sa rémunération sera déductible de l’IS</a:t>
            </a:r>
            <a:r>
              <a:rPr lang="fr-FR" altLang="fr-FR" sz="1200" dirty="0" smtClean="0">
                <a:solidFill>
                  <a:srgbClr val="000000"/>
                </a:solidFill>
                <a:latin typeface="Lucida Bright" panose="02040602050505020304" pitchFamily="18" charset="0"/>
              </a:rPr>
              <a:t>.</a:t>
            </a:r>
          </a:p>
          <a:p>
            <a:pPr lvl="0" algn="just" eaLnBrk="0" fontAlgn="base" hangingPunct="0">
              <a:spcBef>
                <a:spcPct val="0"/>
              </a:spcBef>
              <a:spcAft>
                <a:spcPct val="0"/>
              </a:spcAft>
            </a:pPr>
            <a:endParaRPr lang="fr-FR" altLang="fr-FR" sz="1200" dirty="0" smtClean="0">
              <a:solidFill>
                <a:srgbClr val="000000"/>
              </a:solidFill>
              <a:latin typeface="Lucida Bright" panose="02040602050505020304" pitchFamily="18" charset="0"/>
            </a:endParaRPr>
          </a:p>
          <a:p>
            <a:pPr algn="just" eaLnBrk="0" fontAlgn="base" hangingPunct="0">
              <a:spcBef>
                <a:spcPct val="0"/>
              </a:spcBef>
              <a:spcAft>
                <a:spcPct val="0"/>
              </a:spcAft>
            </a:pPr>
            <a:r>
              <a:rPr lang="fr-FR" altLang="fr-FR" sz="1200" b="1" i="1" dirty="0">
                <a:solidFill>
                  <a:schemeClr val="accent1"/>
                </a:solidFill>
                <a:effectLst>
                  <a:outerShdw blurRad="38100" dist="38100" dir="2700000" algn="tl">
                    <a:srgbClr val="000000">
                      <a:alpha val="43137"/>
                    </a:srgbClr>
                  </a:outerShdw>
                </a:effectLst>
                <a:latin typeface="Lucida Bright" panose="02040602050505020304" pitchFamily="18" charset="0"/>
              </a:rPr>
              <a:t>REGIME </a:t>
            </a:r>
            <a:r>
              <a:rPr lang="fr-FR" altLang="fr-FR" sz="1200" b="1" i="1" dirty="0" smtClean="0">
                <a:solidFill>
                  <a:schemeClr val="accent1"/>
                </a:solidFill>
                <a:effectLst>
                  <a:outerShdw blurRad="38100" dist="38100" dir="2700000" algn="tl">
                    <a:srgbClr val="000000">
                      <a:alpha val="43137"/>
                    </a:srgbClr>
                  </a:outerShdw>
                </a:effectLst>
                <a:latin typeface="Lucida Bright" panose="02040602050505020304" pitchFamily="18" charset="0"/>
              </a:rPr>
              <a:t>FISCAL du </a:t>
            </a:r>
            <a:r>
              <a:rPr lang="fr-FR" altLang="fr-FR" sz="1200" b="1" i="1" dirty="0">
                <a:solidFill>
                  <a:schemeClr val="accent1"/>
                </a:solidFill>
                <a:effectLst>
                  <a:outerShdw blurRad="38100" dist="38100" dir="2700000" algn="tl">
                    <a:srgbClr val="000000">
                      <a:alpha val="43137"/>
                    </a:srgbClr>
                  </a:outerShdw>
                </a:effectLst>
                <a:latin typeface="Lucida Bright" panose="02040602050505020304" pitchFamily="18" charset="0"/>
              </a:rPr>
              <a:t>gérant associé unique de l’EURL :</a:t>
            </a:r>
          </a:p>
          <a:p>
            <a:pPr lvl="0" algn="just" eaLnBrk="0" fontAlgn="base" hangingPunct="0">
              <a:spcBef>
                <a:spcPct val="0"/>
              </a:spcBef>
              <a:spcAft>
                <a:spcPct val="0"/>
              </a:spcAft>
            </a:pPr>
            <a:endParaRPr lang="fr-FR" altLang="fr-FR" sz="1200" dirty="0">
              <a:solidFill>
                <a:srgbClr val="444444"/>
              </a:solidFill>
              <a:latin typeface="Lucida Bright" panose="02040602050505020304" pitchFamily="18" charset="0"/>
            </a:endParaRPr>
          </a:p>
          <a:p>
            <a:pPr marL="171450" lvl="0" indent="-171450" algn="just" eaLnBrk="0" fontAlgn="base" hangingPunct="0">
              <a:spcBef>
                <a:spcPct val="0"/>
              </a:spcBef>
              <a:spcAft>
                <a:spcPct val="0"/>
              </a:spcAft>
              <a:buFont typeface="Wingdings" panose="05000000000000000000" pitchFamily="2" charset="2"/>
              <a:buChar char="Ø"/>
            </a:pPr>
            <a:r>
              <a:rPr lang="fr-FR" altLang="fr-FR" sz="1200" dirty="0">
                <a:solidFill>
                  <a:srgbClr val="000000"/>
                </a:solidFill>
                <a:latin typeface="Lucida Bright" panose="02040602050505020304" pitchFamily="18" charset="0"/>
              </a:rPr>
              <a:t>Imposition à l’impôt sur le revenu (</a:t>
            </a:r>
            <a:r>
              <a:rPr lang="fr-FR" altLang="fr-FR" sz="1200" dirty="0" smtClean="0">
                <a:solidFill>
                  <a:srgbClr val="000000"/>
                </a:solidFill>
                <a:latin typeface="Lucida Bright" panose="02040602050505020304" pitchFamily="18" charset="0"/>
              </a:rPr>
              <a:t>IR)/ Option </a:t>
            </a:r>
            <a:r>
              <a:rPr lang="fr-FR" altLang="fr-FR" sz="1200" dirty="0">
                <a:solidFill>
                  <a:srgbClr val="000000"/>
                </a:solidFill>
                <a:latin typeface="Lucida Bright" panose="02040602050505020304" pitchFamily="18" charset="0"/>
              </a:rPr>
              <a:t>possible pour l’IS (de la même façon qu’en EIRL, cette option est irrévocable).</a:t>
            </a:r>
            <a:endParaRPr lang="fr-FR" altLang="fr-FR" sz="1200" dirty="0">
              <a:solidFill>
                <a:srgbClr val="444444"/>
              </a:solidFill>
              <a:latin typeface="Lucida Bright" panose="02040602050505020304" pitchFamily="18" charset="0"/>
            </a:endParaRPr>
          </a:p>
          <a:p>
            <a:pPr lvl="0" algn="just" eaLnBrk="0" fontAlgn="base" hangingPunct="0">
              <a:spcBef>
                <a:spcPct val="0"/>
              </a:spcBef>
              <a:spcAft>
                <a:spcPct val="0"/>
              </a:spcAft>
            </a:pPr>
            <a:endParaRPr lang="fr-FR" altLang="fr-FR" sz="1200" dirty="0" smtClean="0">
              <a:solidFill>
                <a:srgbClr val="000000"/>
              </a:solidFill>
              <a:latin typeface="Lucida Bright" panose="02040602050505020304" pitchFamily="18" charset="0"/>
            </a:endParaRPr>
          </a:p>
          <a:p>
            <a:pPr marL="628650" lvl="1" indent="-171450" algn="just" eaLnBrk="0" fontAlgn="base" hangingPunct="0">
              <a:spcBef>
                <a:spcPct val="0"/>
              </a:spcBef>
              <a:spcAft>
                <a:spcPct val="0"/>
              </a:spcAft>
              <a:buFont typeface="Wingdings" panose="05000000000000000000" pitchFamily="2" charset="2"/>
              <a:buChar char="§"/>
            </a:pPr>
            <a:r>
              <a:rPr lang="fr-FR" altLang="fr-FR" sz="1200" dirty="0" smtClean="0">
                <a:solidFill>
                  <a:srgbClr val="000000"/>
                </a:solidFill>
                <a:latin typeface="Lucida Bright" panose="02040602050505020304" pitchFamily="18" charset="0"/>
              </a:rPr>
              <a:t>Si </a:t>
            </a:r>
            <a:r>
              <a:rPr lang="fr-FR" altLang="fr-FR" sz="1200" dirty="0">
                <a:solidFill>
                  <a:srgbClr val="000000"/>
                </a:solidFill>
                <a:latin typeface="Lucida Bright" panose="02040602050505020304" pitchFamily="18" charset="0"/>
              </a:rPr>
              <a:t>l’EURL est imposée à l’IR, le gérant associé unique sera imposé sur l’ensemble du bénéfice dans la catégorie des BIC ou BNC.</a:t>
            </a:r>
          </a:p>
          <a:p>
            <a:pPr marL="628650" lvl="1" indent="-171450" algn="just" eaLnBrk="0" fontAlgn="base" hangingPunct="0">
              <a:spcBef>
                <a:spcPct val="0"/>
              </a:spcBef>
              <a:spcAft>
                <a:spcPct val="0"/>
              </a:spcAft>
              <a:buFont typeface="Wingdings" panose="05000000000000000000" pitchFamily="2" charset="2"/>
              <a:buChar char="§"/>
            </a:pPr>
            <a:r>
              <a:rPr lang="fr-FR" altLang="fr-FR" sz="1200" dirty="0">
                <a:solidFill>
                  <a:srgbClr val="000000"/>
                </a:solidFill>
                <a:latin typeface="Lucida Bright" panose="02040602050505020304" pitchFamily="18" charset="0"/>
              </a:rPr>
              <a:t>S’il opte pour l’IS, le gérant sera imposé sur sa rémunération (et sur les dividendes dépassant 10% du capital social et des comptes courants d’associés</a:t>
            </a:r>
            <a:r>
              <a:rPr lang="fr-FR" altLang="fr-FR" sz="1200" dirty="0" smtClean="0">
                <a:solidFill>
                  <a:srgbClr val="000000"/>
                </a:solidFill>
                <a:latin typeface="Lucida Bright" panose="02040602050505020304" pitchFamily="18" charset="0"/>
              </a:rPr>
              <a:t>).</a:t>
            </a:r>
          </a:p>
          <a:p>
            <a:pPr marL="628650" lvl="1" indent="-171450" algn="just" eaLnBrk="0" fontAlgn="base" hangingPunct="0">
              <a:spcBef>
                <a:spcPct val="0"/>
              </a:spcBef>
              <a:spcAft>
                <a:spcPct val="0"/>
              </a:spcAft>
              <a:buFont typeface="Wingdings" panose="05000000000000000000" pitchFamily="2" charset="2"/>
              <a:buChar char="§"/>
            </a:pPr>
            <a:endParaRPr lang="fr-FR" altLang="fr-FR" sz="1200" i="1" dirty="0">
              <a:solidFill>
                <a:srgbClr val="92D050"/>
              </a:solidFill>
              <a:latin typeface="Lucida Bright" panose="02040602050505020304" pitchFamily="18" charset="0"/>
            </a:endParaRPr>
          </a:p>
          <a:p>
            <a:pPr lvl="0" algn="just" eaLnBrk="0" fontAlgn="base" hangingPunct="0">
              <a:spcBef>
                <a:spcPct val="0"/>
              </a:spcBef>
              <a:spcAft>
                <a:spcPct val="0"/>
              </a:spcAft>
            </a:pPr>
            <a:r>
              <a:rPr lang="fr-FR" altLang="fr-FR" sz="1200" b="1" i="1" u="sng" dirty="0">
                <a:solidFill>
                  <a:schemeClr val="accent1"/>
                </a:solidFill>
                <a:latin typeface="Lucida Bright" panose="02040602050505020304" pitchFamily="18" charset="0"/>
              </a:rPr>
              <a:t>A noter</a:t>
            </a:r>
            <a:r>
              <a:rPr lang="fr-FR" altLang="fr-FR" sz="1200" b="1" i="1" dirty="0">
                <a:solidFill>
                  <a:srgbClr val="92D050"/>
                </a:solidFill>
                <a:latin typeface="Lucida Bright" panose="02040602050505020304" pitchFamily="18" charset="0"/>
              </a:rPr>
              <a:t> </a:t>
            </a:r>
            <a:r>
              <a:rPr lang="fr-FR" altLang="fr-FR" sz="1200" b="1" i="1" dirty="0" smtClean="0">
                <a:solidFill>
                  <a:srgbClr val="92D050"/>
                </a:solidFill>
                <a:latin typeface="Lucida Bright" panose="02040602050505020304" pitchFamily="18" charset="0"/>
              </a:rPr>
              <a:t>:</a:t>
            </a:r>
            <a:r>
              <a:rPr lang="fr-FR" altLang="fr-FR" sz="1200" dirty="0" smtClean="0">
                <a:latin typeface="Lucida Bright" panose="02040602050505020304" pitchFamily="18" charset="0"/>
              </a:rPr>
              <a:t>L’imposition </a:t>
            </a:r>
            <a:r>
              <a:rPr lang="fr-FR" altLang="fr-FR" sz="1200" dirty="0">
                <a:latin typeface="Lucida Bright" panose="02040602050505020304" pitchFamily="18" charset="0"/>
              </a:rPr>
              <a:t>à l’IR peut être très intéressante lorsque votre conjoint gagne bien sa vie et que vous ne prévoyez pas de bénéfices pendant plusieurs années. Le déficit de la société pourra alors venir réduire la base d’imposition du foyer</a:t>
            </a:r>
            <a:r>
              <a:rPr lang="fr-FR" altLang="fr-FR" sz="1200" dirty="0" smtClean="0">
                <a:latin typeface="Lucida Bright" panose="02040602050505020304" pitchFamily="18" charset="0"/>
              </a:rPr>
              <a:t>.</a:t>
            </a:r>
          </a:p>
          <a:p>
            <a:pPr lvl="1" algn="just" eaLnBrk="0" fontAlgn="base" hangingPunct="0">
              <a:spcBef>
                <a:spcPct val="0"/>
              </a:spcBef>
              <a:spcAft>
                <a:spcPct val="0"/>
              </a:spcAft>
            </a:pPr>
            <a:endParaRPr lang="fr-FR" altLang="fr-FR" sz="1200" dirty="0">
              <a:solidFill>
                <a:srgbClr val="000000"/>
              </a:solidFill>
              <a:latin typeface="Lucida Bright" panose="02040602050505020304" pitchFamily="18" charset="0"/>
            </a:endParaRPr>
          </a:p>
          <a:p>
            <a:pPr marL="171450" lvl="0" indent="-171450" algn="just" eaLnBrk="0" fontAlgn="base" hangingPunct="0">
              <a:spcBef>
                <a:spcPct val="0"/>
              </a:spcBef>
              <a:spcAft>
                <a:spcPct val="0"/>
              </a:spcAft>
              <a:buFont typeface="Wingdings" panose="05000000000000000000" pitchFamily="2" charset="2"/>
              <a:buChar char="Ø"/>
            </a:pPr>
            <a:r>
              <a:rPr lang="fr-FR" altLang="fr-FR" sz="1200" dirty="0">
                <a:solidFill>
                  <a:srgbClr val="000000"/>
                </a:solidFill>
                <a:latin typeface="Lucida Bright" panose="02040602050505020304" pitchFamily="18" charset="0"/>
              </a:rPr>
              <a:t>Sa rémunération sera déductible de l’IS (si cette dernière n’est pas excessive).</a:t>
            </a:r>
          </a:p>
          <a:p>
            <a:pPr marL="171450" lvl="0" indent="-171450" algn="just" eaLnBrk="0" fontAlgn="base" hangingPunct="0">
              <a:spcBef>
                <a:spcPct val="0"/>
              </a:spcBef>
              <a:spcAft>
                <a:spcPct val="0"/>
              </a:spcAft>
              <a:buFont typeface="Wingdings" panose="05000000000000000000" pitchFamily="2" charset="2"/>
              <a:buChar char="Ø"/>
            </a:pPr>
            <a:endParaRPr lang="fr-FR" altLang="fr-FR" sz="1200" dirty="0">
              <a:solidFill>
                <a:srgbClr val="000000"/>
              </a:solidFill>
              <a:latin typeface="Lucida Bright" panose="02040602050505020304" pitchFamily="18" charset="0"/>
            </a:endParaRPr>
          </a:p>
          <a:p>
            <a:pPr lvl="0" algn="just" eaLnBrk="0" fontAlgn="base" hangingPunct="0">
              <a:spcBef>
                <a:spcPct val="0"/>
              </a:spcBef>
              <a:spcAft>
                <a:spcPct val="0"/>
              </a:spcAft>
              <a:buFontTx/>
              <a:buChar char="•"/>
            </a:pPr>
            <a:r>
              <a:rPr lang="fr-FR" altLang="fr-FR" sz="1200" dirty="0">
                <a:solidFill>
                  <a:srgbClr val="000000"/>
                </a:solidFill>
                <a:latin typeface="Lucida Bright" panose="02040602050505020304" pitchFamily="18" charset="0"/>
              </a:rPr>
              <a:t>Il aura le </a:t>
            </a:r>
            <a:r>
              <a:rPr lang="fr-FR" altLang="fr-FR" sz="1200" b="1" dirty="0">
                <a:solidFill>
                  <a:srgbClr val="000000"/>
                </a:solidFill>
                <a:latin typeface="Lucida Bright" panose="02040602050505020304" pitchFamily="18" charset="0"/>
              </a:rPr>
              <a:t>choix entre</a:t>
            </a:r>
            <a:r>
              <a:rPr lang="fr-FR" altLang="fr-FR" sz="1200" dirty="0">
                <a:solidFill>
                  <a:srgbClr val="000000"/>
                </a:solidFill>
                <a:latin typeface="Lucida Bright" panose="02040602050505020304" pitchFamily="18" charset="0"/>
              </a:rPr>
              <a:t>:</a:t>
            </a:r>
          </a:p>
          <a:p>
            <a:pPr lvl="1" algn="just" eaLnBrk="0" fontAlgn="base" hangingPunct="0">
              <a:spcBef>
                <a:spcPct val="0"/>
              </a:spcBef>
              <a:spcAft>
                <a:spcPct val="0"/>
              </a:spcAft>
              <a:buFontTx/>
              <a:buChar char="•"/>
            </a:pPr>
            <a:r>
              <a:rPr lang="fr-FR" altLang="fr-FR" sz="1200" dirty="0">
                <a:solidFill>
                  <a:srgbClr val="000000"/>
                </a:solidFill>
                <a:latin typeface="Lucida Bright" panose="02040602050505020304" pitchFamily="18" charset="0"/>
              </a:rPr>
              <a:t>Déduire de ses revenus ses frais professionnels réels (et justifiés).</a:t>
            </a:r>
          </a:p>
          <a:p>
            <a:pPr lvl="1" algn="just" eaLnBrk="0" fontAlgn="base" hangingPunct="0">
              <a:spcBef>
                <a:spcPct val="0"/>
              </a:spcBef>
              <a:spcAft>
                <a:spcPct val="0"/>
              </a:spcAft>
              <a:buFontTx/>
              <a:buChar char="•"/>
            </a:pPr>
            <a:r>
              <a:rPr lang="fr-FR" altLang="fr-FR" sz="1200" dirty="0">
                <a:solidFill>
                  <a:srgbClr val="000000"/>
                </a:solidFill>
                <a:latin typeface="Lucida Bright" panose="02040602050505020304" pitchFamily="18" charset="0"/>
              </a:rPr>
              <a:t>Déduction forfaitaire de 10% pour frais professionnels.</a:t>
            </a:r>
          </a:p>
        </p:txBody>
      </p:sp>
      <p:sp>
        <p:nvSpPr>
          <p:cNvPr id="12" name="Espace réservé du numéro de diapositive 11"/>
          <p:cNvSpPr>
            <a:spLocks noGrp="1"/>
          </p:cNvSpPr>
          <p:nvPr>
            <p:ph type="sldNum" sz="quarter" idx="12"/>
          </p:nvPr>
        </p:nvSpPr>
        <p:spPr/>
        <p:txBody>
          <a:bodyPr/>
          <a:lstStyle/>
          <a:p>
            <a:fld id="{A96A5DF5-EDC7-494C-8E93-01E4FB401C7E}" type="slidenum">
              <a:rPr lang="fr-FR" smtClean="0"/>
              <a:t>15</a:t>
            </a:fld>
            <a:endParaRPr lang="fr-FR" dirty="0"/>
          </a:p>
        </p:txBody>
      </p:sp>
    </p:spTree>
    <p:extLst>
      <p:ext uri="{BB962C8B-B14F-4D97-AF65-F5344CB8AC3E}">
        <p14:creationId xmlns:p14="http://schemas.microsoft.com/office/powerpoint/2010/main" val="2860877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 y="5958532"/>
            <a:ext cx="1020212" cy="899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1187624" y="764704"/>
            <a:ext cx="7704856" cy="4708981"/>
          </a:xfrm>
          <a:prstGeom prst="rect">
            <a:avLst/>
          </a:prstGeom>
        </p:spPr>
        <p:txBody>
          <a:bodyPr wrap="square">
            <a:spAutoFit/>
          </a:bodyPr>
          <a:lstStyle/>
          <a:p>
            <a:pPr algn="just" eaLnBrk="0" fontAlgn="base" hangingPunct="0">
              <a:spcBef>
                <a:spcPct val="0"/>
              </a:spcBef>
              <a:spcAft>
                <a:spcPct val="0"/>
              </a:spcAft>
            </a:pPr>
            <a:r>
              <a:rPr lang="fr-FR" altLang="fr-FR" sz="1200" b="1" i="1" u="sng" dirty="0">
                <a:solidFill>
                  <a:schemeClr val="accent1"/>
                </a:solidFill>
                <a:effectLst>
                  <a:outerShdw blurRad="38100" dist="38100" dir="2700000" algn="tl">
                    <a:srgbClr val="000000">
                      <a:alpha val="43137"/>
                    </a:srgbClr>
                  </a:outerShdw>
                </a:effectLst>
                <a:latin typeface="Lucida Bright" panose="02040602050505020304" pitchFamily="18" charset="0"/>
              </a:rPr>
              <a:t>EN SYNTHESE:</a:t>
            </a:r>
          </a:p>
          <a:p>
            <a:pPr lvl="0" algn="just" eaLnBrk="0" fontAlgn="base" hangingPunct="0">
              <a:spcBef>
                <a:spcPct val="0"/>
              </a:spcBef>
              <a:spcAft>
                <a:spcPct val="0"/>
              </a:spcAft>
            </a:pPr>
            <a:endParaRPr lang="fr-FR" altLang="fr-FR" sz="1200" dirty="0" smtClean="0">
              <a:solidFill>
                <a:srgbClr val="000000"/>
              </a:solidFill>
              <a:latin typeface="Lucida Bright" panose="02040602050505020304" pitchFamily="18" charset="0"/>
            </a:endParaRPr>
          </a:p>
          <a:p>
            <a:pPr lvl="0" algn="just" eaLnBrk="0" fontAlgn="base" hangingPunct="0">
              <a:spcBef>
                <a:spcPct val="0"/>
              </a:spcBef>
              <a:spcAft>
                <a:spcPct val="0"/>
              </a:spcAft>
            </a:pPr>
            <a:endParaRPr lang="fr-FR" altLang="fr-FR" sz="1200" dirty="0">
              <a:solidFill>
                <a:srgbClr val="000000"/>
              </a:solidFill>
              <a:latin typeface="Lucida Bright" panose="02040602050505020304" pitchFamily="18" charset="0"/>
            </a:endParaRPr>
          </a:p>
          <a:p>
            <a:pPr lvl="0" algn="just" eaLnBrk="0" fontAlgn="base" hangingPunct="0">
              <a:spcBef>
                <a:spcPct val="0"/>
              </a:spcBef>
              <a:spcAft>
                <a:spcPct val="0"/>
              </a:spcAft>
            </a:pPr>
            <a:endParaRPr lang="fr-FR" altLang="fr-FR" sz="1200" dirty="0">
              <a:solidFill>
                <a:srgbClr val="000000"/>
              </a:solidFill>
              <a:latin typeface="Lucida Bright" panose="02040602050505020304" pitchFamily="18" charset="0"/>
            </a:endParaRPr>
          </a:p>
          <a:p>
            <a:pPr lvl="0" algn="just" eaLnBrk="0" fontAlgn="base" hangingPunct="0">
              <a:spcBef>
                <a:spcPct val="0"/>
              </a:spcBef>
              <a:spcAft>
                <a:spcPct val="0"/>
              </a:spcAft>
            </a:pPr>
            <a:r>
              <a:rPr lang="fr-FR" altLang="fr-FR" sz="1200" dirty="0" smtClean="0">
                <a:solidFill>
                  <a:srgbClr val="000000"/>
                </a:solidFill>
                <a:latin typeface="Lucida Bright" panose="02040602050505020304" pitchFamily="18" charset="0"/>
              </a:rPr>
              <a:t>L'EURL </a:t>
            </a:r>
            <a:r>
              <a:rPr lang="fr-FR" altLang="fr-FR" sz="1200" dirty="0">
                <a:solidFill>
                  <a:srgbClr val="000000"/>
                </a:solidFill>
                <a:latin typeface="Lucida Bright" panose="02040602050505020304" pitchFamily="18" charset="0"/>
              </a:rPr>
              <a:t>est adaptée aux créateurs d’entreprise suivants </a:t>
            </a:r>
            <a:r>
              <a:rPr lang="fr-FR" altLang="fr-FR" sz="1200" dirty="0" smtClean="0">
                <a:solidFill>
                  <a:srgbClr val="000000"/>
                </a:solidFill>
                <a:latin typeface="Lucida Bright" panose="02040602050505020304" pitchFamily="18" charset="0"/>
              </a:rPr>
              <a:t>:</a:t>
            </a:r>
          </a:p>
          <a:p>
            <a:pPr marL="171450" lvl="0" indent="-171450" algn="just" eaLnBrk="0" fontAlgn="base" hangingPunct="0">
              <a:spcBef>
                <a:spcPct val="0"/>
              </a:spcBef>
              <a:spcAft>
                <a:spcPct val="0"/>
              </a:spcAft>
              <a:buFont typeface="Wingdings" panose="05000000000000000000" pitchFamily="2" charset="2"/>
              <a:buChar char="ü"/>
            </a:pPr>
            <a:endParaRPr lang="fr-FR" altLang="fr-FR" sz="1200" dirty="0">
              <a:solidFill>
                <a:srgbClr val="444444"/>
              </a:solidFill>
              <a:latin typeface="Lucida Bright" panose="02040602050505020304" pitchFamily="18" charset="0"/>
            </a:endParaRPr>
          </a:p>
          <a:p>
            <a:pPr marL="628650" lvl="1" indent="-171450" algn="just" eaLnBrk="0" fontAlgn="base" hangingPunct="0">
              <a:spcBef>
                <a:spcPct val="0"/>
              </a:spcBef>
              <a:spcAft>
                <a:spcPct val="0"/>
              </a:spcAft>
              <a:buFont typeface="Wingdings" panose="05000000000000000000" pitchFamily="2" charset="2"/>
              <a:buChar char="ü"/>
            </a:pPr>
            <a:r>
              <a:rPr lang="fr-FR" altLang="fr-FR" sz="1200" dirty="0">
                <a:solidFill>
                  <a:srgbClr val="000000"/>
                </a:solidFill>
                <a:latin typeface="Lucida Bright" panose="02040602050505020304" pitchFamily="18" charset="0"/>
              </a:rPr>
              <a:t>Le créateur est en recherche de partenaires financiers (en phase de démarrage ou de développement</a:t>
            </a:r>
            <a:r>
              <a:rPr lang="fr-FR" altLang="fr-FR" sz="1200" dirty="0" smtClean="0">
                <a:solidFill>
                  <a:srgbClr val="000000"/>
                </a:solidFill>
                <a:latin typeface="Lucida Bright" panose="02040602050505020304" pitchFamily="18" charset="0"/>
              </a:rPr>
              <a:t>),</a:t>
            </a:r>
          </a:p>
          <a:p>
            <a:pPr marL="628650" lvl="1" indent="-171450" algn="just" eaLnBrk="0" fontAlgn="base" hangingPunct="0">
              <a:spcBef>
                <a:spcPct val="0"/>
              </a:spcBef>
              <a:spcAft>
                <a:spcPct val="0"/>
              </a:spcAft>
              <a:buFont typeface="Wingdings" panose="05000000000000000000" pitchFamily="2" charset="2"/>
              <a:buChar char="ü"/>
            </a:pPr>
            <a:endParaRPr lang="fr-FR" altLang="fr-FR" sz="1200" dirty="0">
              <a:solidFill>
                <a:srgbClr val="444444"/>
              </a:solidFill>
              <a:latin typeface="Lucida Bright" panose="02040602050505020304" pitchFamily="18" charset="0"/>
            </a:endParaRPr>
          </a:p>
          <a:p>
            <a:pPr marL="628650" lvl="1" indent="-171450" algn="just" eaLnBrk="0" fontAlgn="base" hangingPunct="0">
              <a:spcBef>
                <a:spcPct val="0"/>
              </a:spcBef>
              <a:spcAft>
                <a:spcPct val="0"/>
              </a:spcAft>
              <a:buFont typeface="Wingdings" panose="05000000000000000000" pitchFamily="2" charset="2"/>
              <a:buChar char="ü"/>
            </a:pPr>
            <a:r>
              <a:rPr lang="fr-FR" altLang="fr-FR" sz="1200" dirty="0">
                <a:solidFill>
                  <a:srgbClr val="000000"/>
                </a:solidFill>
                <a:latin typeface="Lucida Bright" panose="02040602050505020304" pitchFamily="18" charset="0"/>
              </a:rPr>
              <a:t>Le créateur souhaite limiter les risques financiers en cas d’échec de son projet</a:t>
            </a:r>
            <a:r>
              <a:rPr lang="fr-FR" altLang="fr-FR" sz="1200" dirty="0" smtClean="0">
                <a:solidFill>
                  <a:srgbClr val="000000"/>
                </a:solidFill>
                <a:latin typeface="Lucida Bright" panose="02040602050505020304" pitchFamily="18" charset="0"/>
              </a:rPr>
              <a:t>,</a:t>
            </a:r>
          </a:p>
          <a:p>
            <a:pPr marL="628650" lvl="1" indent="-171450" algn="just" eaLnBrk="0" fontAlgn="base" hangingPunct="0">
              <a:spcBef>
                <a:spcPct val="0"/>
              </a:spcBef>
              <a:spcAft>
                <a:spcPct val="0"/>
              </a:spcAft>
              <a:buFont typeface="Wingdings" panose="05000000000000000000" pitchFamily="2" charset="2"/>
              <a:buChar char="ü"/>
            </a:pPr>
            <a:endParaRPr lang="fr-FR" altLang="fr-FR" sz="1200" dirty="0">
              <a:solidFill>
                <a:srgbClr val="444444"/>
              </a:solidFill>
              <a:latin typeface="Lucida Bright" panose="02040602050505020304" pitchFamily="18" charset="0"/>
            </a:endParaRPr>
          </a:p>
          <a:p>
            <a:pPr marL="628650" lvl="1" indent="-171450" algn="just" eaLnBrk="0" fontAlgn="base" hangingPunct="0">
              <a:spcBef>
                <a:spcPct val="0"/>
              </a:spcBef>
              <a:spcAft>
                <a:spcPct val="0"/>
              </a:spcAft>
              <a:buFont typeface="Wingdings" panose="05000000000000000000" pitchFamily="2" charset="2"/>
              <a:buChar char="ü"/>
            </a:pPr>
            <a:r>
              <a:rPr lang="fr-FR" altLang="fr-FR" sz="1200" dirty="0">
                <a:solidFill>
                  <a:srgbClr val="000000"/>
                </a:solidFill>
                <a:latin typeface="Lucida Bright" panose="02040602050505020304" pitchFamily="18" charset="0"/>
              </a:rPr>
              <a:t>Le créateur est seul porteur du projet, il n'a pas d'associé(s) (il pourra transformer son EURL en SARL s'il décide ensuite de s'associer</a:t>
            </a:r>
            <a:r>
              <a:rPr lang="fr-FR" altLang="fr-FR" sz="1200" dirty="0" smtClean="0">
                <a:solidFill>
                  <a:srgbClr val="000000"/>
                </a:solidFill>
                <a:latin typeface="Lucida Bright" panose="02040602050505020304" pitchFamily="18" charset="0"/>
              </a:rPr>
              <a:t>),</a:t>
            </a:r>
          </a:p>
          <a:p>
            <a:pPr marL="628650" lvl="1" indent="-171450" algn="just" eaLnBrk="0" fontAlgn="base" hangingPunct="0">
              <a:spcBef>
                <a:spcPct val="0"/>
              </a:spcBef>
              <a:spcAft>
                <a:spcPct val="0"/>
              </a:spcAft>
              <a:buFont typeface="Wingdings" panose="05000000000000000000" pitchFamily="2" charset="2"/>
              <a:buChar char="ü"/>
            </a:pPr>
            <a:endParaRPr lang="fr-FR" altLang="fr-FR" sz="1200" dirty="0">
              <a:solidFill>
                <a:srgbClr val="444444"/>
              </a:solidFill>
              <a:latin typeface="Lucida Bright" panose="02040602050505020304" pitchFamily="18" charset="0"/>
            </a:endParaRPr>
          </a:p>
          <a:p>
            <a:pPr marL="628650" lvl="1" indent="-171450" algn="just" eaLnBrk="0" fontAlgn="base" hangingPunct="0">
              <a:spcBef>
                <a:spcPct val="0"/>
              </a:spcBef>
              <a:spcAft>
                <a:spcPct val="0"/>
              </a:spcAft>
              <a:buFont typeface="Wingdings" panose="05000000000000000000" pitchFamily="2" charset="2"/>
              <a:buChar char="ü"/>
            </a:pPr>
            <a:r>
              <a:rPr lang="fr-FR" altLang="fr-FR" sz="1200" dirty="0">
                <a:solidFill>
                  <a:srgbClr val="000000"/>
                </a:solidFill>
                <a:latin typeface="Lucida Bright" panose="02040602050505020304" pitchFamily="18" charset="0"/>
              </a:rPr>
              <a:t>Le créateur souhaite optimiser son imposition. Il pourra choisir le régime fiscal de l'impôt sur le revenu (IR) ou celui de l'impôt sur les sociétés (IS</a:t>
            </a:r>
            <a:r>
              <a:rPr lang="fr-FR" altLang="fr-FR" sz="1200" dirty="0" smtClean="0">
                <a:solidFill>
                  <a:srgbClr val="000000"/>
                </a:solidFill>
                <a:latin typeface="Lucida Bright" panose="02040602050505020304" pitchFamily="18" charset="0"/>
              </a:rPr>
              <a:t>)</a:t>
            </a:r>
            <a:endParaRPr lang="fr-FR" altLang="fr-FR" sz="1200" dirty="0" smtClean="0">
              <a:solidFill>
                <a:srgbClr val="444444"/>
              </a:solidFill>
              <a:latin typeface="Lucida Bright" panose="02040602050505020304" pitchFamily="18" charset="0"/>
            </a:endParaRPr>
          </a:p>
          <a:p>
            <a:pPr lvl="0" algn="just" eaLnBrk="0" fontAlgn="base" hangingPunct="0">
              <a:spcBef>
                <a:spcPct val="0"/>
              </a:spcBef>
              <a:spcAft>
                <a:spcPct val="0"/>
              </a:spcAft>
            </a:pPr>
            <a:endParaRPr lang="fr-FR" altLang="fr-FR" sz="1200" dirty="0">
              <a:solidFill>
                <a:srgbClr val="444444"/>
              </a:solidFill>
              <a:latin typeface="Lucida Bright" panose="02040602050505020304" pitchFamily="18" charset="0"/>
            </a:endParaRPr>
          </a:p>
          <a:p>
            <a:pPr lvl="0" algn="just" eaLnBrk="0" fontAlgn="base" hangingPunct="0">
              <a:spcBef>
                <a:spcPct val="0"/>
              </a:spcBef>
              <a:spcAft>
                <a:spcPct val="0"/>
              </a:spcAft>
            </a:pPr>
            <a:r>
              <a:rPr lang="fr-FR" altLang="fr-FR" sz="1200" dirty="0" smtClean="0">
                <a:solidFill>
                  <a:srgbClr val="000000"/>
                </a:solidFill>
                <a:latin typeface="Lucida Bright" panose="02040602050505020304" pitchFamily="18" charset="0"/>
              </a:rPr>
              <a:t>Ce </a:t>
            </a:r>
            <a:r>
              <a:rPr lang="fr-FR" altLang="fr-FR" sz="1200" dirty="0">
                <a:solidFill>
                  <a:srgbClr val="000000"/>
                </a:solidFill>
                <a:latin typeface="Lucida Bright" panose="02040602050505020304" pitchFamily="18" charset="0"/>
              </a:rPr>
              <a:t>statut est en revanche déconseillé si </a:t>
            </a:r>
            <a:r>
              <a:rPr lang="fr-FR" altLang="fr-FR" sz="1200" dirty="0" smtClean="0">
                <a:solidFill>
                  <a:srgbClr val="000000"/>
                </a:solidFill>
                <a:latin typeface="Lucida Bright" panose="02040602050505020304" pitchFamily="18" charset="0"/>
              </a:rPr>
              <a:t>:</a:t>
            </a:r>
          </a:p>
          <a:p>
            <a:pPr marL="628650" lvl="1" indent="-171450" algn="just" eaLnBrk="0" fontAlgn="base" hangingPunct="0">
              <a:spcBef>
                <a:spcPct val="0"/>
              </a:spcBef>
              <a:spcAft>
                <a:spcPct val="0"/>
              </a:spcAft>
              <a:buFont typeface="Wingdings" panose="05000000000000000000" pitchFamily="2" charset="2"/>
              <a:buChar char="§"/>
            </a:pPr>
            <a:endParaRPr lang="fr-FR" altLang="fr-FR" sz="1200" dirty="0">
              <a:solidFill>
                <a:srgbClr val="444444"/>
              </a:solidFill>
              <a:latin typeface="Lucida Bright" panose="02040602050505020304" pitchFamily="18" charset="0"/>
            </a:endParaRPr>
          </a:p>
          <a:p>
            <a:pPr marL="628650" lvl="1" indent="-171450" algn="just" eaLnBrk="0" fontAlgn="base" hangingPunct="0">
              <a:spcBef>
                <a:spcPct val="0"/>
              </a:spcBef>
              <a:spcAft>
                <a:spcPct val="0"/>
              </a:spcAft>
              <a:buFont typeface="Wingdings" panose="05000000000000000000" pitchFamily="2" charset="2"/>
              <a:buChar char="§"/>
            </a:pPr>
            <a:r>
              <a:rPr lang="fr-FR" altLang="fr-FR" sz="1200" dirty="0">
                <a:solidFill>
                  <a:srgbClr val="000000"/>
                </a:solidFill>
                <a:latin typeface="Lucida Bright" panose="02040602050505020304" pitchFamily="18" charset="0"/>
              </a:rPr>
              <a:t>Vous prévoyez un besoin de capitaux extérieurs à court terme. Entrée d’investisseurs au capital</a:t>
            </a:r>
            <a:r>
              <a:rPr lang="fr-FR" altLang="fr-FR" sz="1200" dirty="0" smtClean="0">
                <a:solidFill>
                  <a:srgbClr val="000000"/>
                </a:solidFill>
                <a:latin typeface="Lucida Bright" panose="02040602050505020304" pitchFamily="18" charset="0"/>
              </a:rPr>
              <a:t>.</a:t>
            </a:r>
          </a:p>
          <a:p>
            <a:pPr marL="628650" lvl="1" indent="-171450" algn="just" eaLnBrk="0" fontAlgn="base" hangingPunct="0">
              <a:spcBef>
                <a:spcPct val="0"/>
              </a:spcBef>
              <a:spcAft>
                <a:spcPct val="0"/>
              </a:spcAft>
              <a:buFont typeface="Wingdings" panose="05000000000000000000" pitchFamily="2" charset="2"/>
              <a:buChar char="§"/>
            </a:pPr>
            <a:endParaRPr lang="fr-FR" altLang="fr-FR" sz="1200" dirty="0">
              <a:solidFill>
                <a:srgbClr val="444444"/>
              </a:solidFill>
              <a:latin typeface="Lucida Bright" panose="02040602050505020304" pitchFamily="18" charset="0"/>
            </a:endParaRPr>
          </a:p>
          <a:p>
            <a:pPr marL="628650" lvl="1" indent="-171450" algn="just" eaLnBrk="0" fontAlgn="base" hangingPunct="0">
              <a:spcBef>
                <a:spcPct val="0"/>
              </a:spcBef>
              <a:spcAft>
                <a:spcPct val="0"/>
              </a:spcAft>
              <a:buFont typeface="Wingdings" panose="05000000000000000000" pitchFamily="2" charset="2"/>
              <a:buChar char="§"/>
            </a:pPr>
            <a:r>
              <a:rPr lang="fr-FR" altLang="fr-FR" sz="1200" dirty="0">
                <a:solidFill>
                  <a:srgbClr val="000000"/>
                </a:solidFill>
                <a:latin typeface="Lucida Bright" panose="02040602050505020304" pitchFamily="18" charset="0"/>
              </a:rPr>
              <a:t>Si vous désirez vous rémunérer en dividendes</a:t>
            </a:r>
            <a:r>
              <a:rPr lang="fr-FR" altLang="fr-FR" sz="1200" dirty="0" smtClean="0">
                <a:solidFill>
                  <a:srgbClr val="000000"/>
                </a:solidFill>
                <a:latin typeface="Lucida Bright" panose="02040602050505020304" pitchFamily="18" charset="0"/>
              </a:rPr>
              <a:t>.</a:t>
            </a:r>
          </a:p>
          <a:p>
            <a:pPr marL="628650" lvl="1" indent="-171450" algn="just" eaLnBrk="0" fontAlgn="base" hangingPunct="0">
              <a:spcBef>
                <a:spcPct val="0"/>
              </a:spcBef>
              <a:spcAft>
                <a:spcPct val="0"/>
              </a:spcAft>
              <a:buFont typeface="Wingdings" panose="05000000000000000000" pitchFamily="2" charset="2"/>
              <a:buChar char="§"/>
            </a:pPr>
            <a:endParaRPr lang="fr-FR" altLang="fr-FR" sz="1200" dirty="0">
              <a:solidFill>
                <a:srgbClr val="444444"/>
              </a:solidFill>
              <a:latin typeface="Lucida Bright" panose="02040602050505020304" pitchFamily="18" charset="0"/>
            </a:endParaRPr>
          </a:p>
          <a:p>
            <a:pPr marL="628650" lvl="1" indent="-171450" algn="just" eaLnBrk="0" fontAlgn="base" hangingPunct="0">
              <a:spcBef>
                <a:spcPct val="0"/>
              </a:spcBef>
              <a:spcAft>
                <a:spcPct val="0"/>
              </a:spcAft>
              <a:buFont typeface="Wingdings" panose="05000000000000000000" pitchFamily="2" charset="2"/>
              <a:buChar char="§"/>
            </a:pPr>
            <a:r>
              <a:rPr lang="fr-FR" altLang="fr-FR" sz="1200" dirty="0">
                <a:solidFill>
                  <a:srgbClr val="000000"/>
                </a:solidFill>
                <a:latin typeface="Lucida Bright" panose="02040602050505020304" pitchFamily="18" charset="0"/>
              </a:rPr>
              <a:t>Si vous ne voulez pas être affilié au régime social des indépendant (RSI).</a:t>
            </a:r>
            <a:endParaRPr lang="fr-FR" altLang="fr-FR" sz="1200" dirty="0">
              <a:solidFill>
                <a:srgbClr val="444444"/>
              </a:solidFill>
              <a:latin typeface="Lucida Bright" panose="02040602050505020304" pitchFamily="18" charset="0"/>
            </a:endParaRPr>
          </a:p>
        </p:txBody>
      </p:sp>
      <p:sp>
        <p:nvSpPr>
          <p:cNvPr id="13" name="Espace réservé du numéro de diapositive 12"/>
          <p:cNvSpPr>
            <a:spLocks noGrp="1"/>
          </p:cNvSpPr>
          <p:nvPr>
            <p:ph type="sldNum" sz="quarter" idx="12"/>
          </p:nvPr>
        </p:nvSpPr>
        <p:spPr/>
        <p:txBody>
          <a:bodyPr/>
          <a:lstStyle/>
          <a:p>
            <a:fld id="{A96A5DF5-EDC7-494C-8E93-01E4FB401C7E}" type="slidenum">
              <a:rPr lang="fr-FR" smtClean="0"/>
              <a:t>16</a:t>
            </a:fld>
            <a:endParaRPr lang="fr-FR" dirty="0"/>
          </a:p>
        </p:txBody>
      </p:sp>
    </p:spTree>
    <p:extLst>
      <p:ext uri="{BB962C8B-B14F-4D97-AF65-F5344CB8AC3E}">
        <p14:creationId xmlns:p14="http://schemas.microsoft.com/office/powerpoint/2010/main" val="17509597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697" y="6021288"/>
            <a:ext cx="981526" cy="836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1"/>
          <p:cNvSpPr>
            <a:spLocks noChangeArrowheads="1"/>
          </p:cNvSpPr>
          <p:nvPr/>
        </p:nvSpPr>
        <p:spPr bwMode="auto">
          <a:xfrm>
            <a:off x="323528" y="532131"/>
            <a:ext cx="8280920" cy="6019576"/>
          </a:xfrm>
          <a:prstGeom prst="rect">
            <a:avLst/>
          </a:prstGeom>
          <a:noFill/>
          <a:ln>
            <a:noFill/>
          </a:ln>
          <a:effectLst/>
        </p:spPr>
        <p:txBody>
          <a:bodyPr vert="horz" wrap="square" lIns="0" tIns="0" rIns="0" bIns="6348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600" b="1" i="1" strike="noStrike" cap="none" normalizeH="0" baseline="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rPr>
              <a:t>IV. </a:t>
            </a:r>
            <a:r>
              <a:rPr kumimoji="0" lang="fr-FR" altLang="fr-FR" sz="1600" b="1" i="1" u="sng" strike="noStrike" cap="none" normalizeH="0" baseline="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rPr>
              <a:t>La SARL :</a:t>
            </a:r>
          </a:p>
          <a:p>
            <a:pPr marL="0" marR="0" lvl="0" indent="0" algn="ctr" defTabSz="914400" rtl="0" eaLnBrk="1" fontAlgn="base" latinLnBrk="0" hangingPunct="1">
              <a:lnSpc>
                <a:spcPct val="100000"/>
              </a:lnSpc>
              <a:spcBef>
                <a:spcPct val="0"/>
              </a:spcBef>
              <a:spcAft>
                <a:spcPct val="0"/>
              </a:spcAft>
              <a:buClrTx/>
              <a:buSzTx/>
              <a:buFontTx/>
              <a:buNone/>
              <a:tabLst/>
            </a:pPr>
            <a:endParaRPr lang="fr-FR" altLang="fr-FR" sz="1600" b="1" i="1" u="sng" dirty="0">
              <a:solidFill>
                <a:schemeClr val="accent1"/>
              </a:solidFill>
              <a:effectLst>
                <a:outerShdw blurRad="38100" dist="38100" dir="2700000" algn="tl">
                  <a:srgbClr val="000000">
                    <a:alpha val="43137"/>
                  </a:srgbClr>
                </a:outerShdw>
              </a:effectLst>
              <a:latin typeface="Lucida Bright" panose="020406020505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600" b="1" i="1" u="sng" strike="noStrike" cap="none" normalizeH="0" baseline="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rPr>
              <a:t> à plusieurs, une création juridiquement maîtrisée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altLang="fr-FR" sz="2200" i="0" strike="noStrike" cap="none" normalizeH="0" baseline="0" dirty="0" smtClean="0">
              <a:ln>
                <a:noFill/>
              </a:ln>
              <a:solidFill>
                <a:srgbClr val="700E0F"/>
              </a:solidFill>
              <a:effectLst/>
              <a:latin typeface="Lucida Bright" panose="020406020505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i="0" strike="noStrike" cap="none" normalizeH="0" baseline="0" dirty="0" smtClean="0">
                <a:ln>
                  <a:noFill/>
                </a:ln>
                <a:solidFill>
                  <a:srgbClr val="000000"/>
                </a:solidFill>
                <a:effectLst/>
                <a:latin typeface="Lucida Bright" panose="02040602050505020304" pitchFamily="18" charset="0"/>
              </a:rPr>
              <a:t>La SARL </a:t>
            </a:r>
            <a:r>
              <a:rPr kumimoji="0" lang="fr-FR" altLang="fr-FR" sz="1200" i="0" u="none" strike="noStrike" cap="none" normalizeH="0" baseline="0" dirty="0" smtClean="0">
                <a:ln>
                  <a:noFill/>
                </a:ln>
                <a:solidFill>
                  <a:srgbClr val="000000"/>
                </a:solidFill>
                <a:effectLst/>
                <a:latin typeface="Lucida Bright" panose="02040602050505020304" pitchFamily="18" charset="0"/>
              </a:rPr>
              <a:t>est la forme d’entreprise que l’on retrouve le plus fréquemment. Ce statut juridique se caractérise notamment par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1200" i="0" u="none" strike="noStrike" cap="none" normalizeH="0" baseline="0" dirty="0" smtClean="0">
              <a:ln>
                <a:noFill/>
              </a:ln>
              <a:solidFill>
                <a:schemeClr val="tx1"/>
              </a:solidFill>
              <a:effectLst/>
              <a:latin typeface="Lucida Bright" panose="02040602050505020304" pitchFamily="18" charset="0"/>
            </a:endParaRPr>
          </a:p>
          <a:p>
            <a:pPr marL="628650" lvl="1" indent="-171450" algn="just" eaLnBrk="0" hangingPunct="0">
              <a:buFont typeface="Wingdings" panose="05000000000000000000" pitchFamily="2" charset="2"/>
              <a:buChar char="§"/>
            </a:pPr>
            <a:r>
              <a:rPr kumimoji="0" lang="fr-FR" altLang="fr-FR" sz="1200" i="0" u="none" strike="noStrike" cap="none" normalizeH="0" baseline="0" dirty="0" smtClean="0">
                <a:ln>
                  <a:noFill/>
                </a:ln>
                <a:solidFill>
                  <a:srgbClr val="000000"/>
                </a:solidFill>
                <a:effectLst/>
                <a:latin typeface="Lucida Bright" panose="02040602050505020304" pitchFamily="18" charset="0"/>
              </a:rPr>
              <a:t>Une imposition à l’impôt sur les sociétés (IS). Mais avec une option possible pour l’impôt sur le revenu (IR) pour les SARL de famille ou les SARL de moins de 5 ans.</a:t>
            </a:r>
          </a:p>
          <a:p>
            <a:pPr marL="628650" lvl="1" indent="-171450" algn="just" eaLnBrk="0" hangingPunct="0">
              <a:buFont typeface="Wingdings" panose="05000000000000000000" pitchFamily="2" charset="2"/>
              <a:buChar char="§"/>
            </a:pPr>
            <a:endParaRPr kumimoji="0" lang="fr-FR" altLang="fr-FR" sz="1200" i="0" u="none" strike="noStrike" cap="none" normalizeH="0" baseline="0" dirty="0" smtClean="0">
              <a:ln>
                <a:noFill/>
              </a:ln>
              <a:solidFill>
                <a:srgbClr val="444444"/>
              </a:solidFill>
              <a:effectLst/>
              <a:latin typeface="Lucida Bright" panose="02040602050505020304" pitchFamily="18" charset="0"/>
            </a:endParaRPr>
          </a:p>
          <a:p>
            <a:pPr marL="628650" lvl="1" indent="-171450" algn="just" eaLnBrk="0" hangingPunct="0">
              <a:buFont typeface="Wingdings" panose="05000000000000000000" pitchFamily="2" charset="2"/>
              <a:buChar char="§"/>
            </a:pPr>
            <a:r>
              <a:rPr kumimoji="0" lang="fr-FR" altLang="fr-FR" sz="1200" i="0" u="none" strike="noStrike" cap="none" normalizeH="0" baseline="0" dirty="0" smtClean="0">
                <a:ln>
                  <a:noFill/>
                </a:ln>
                <a:solidFill>
                  <a:srgbClr val="000000"/>
                </a:solidFill>
                <a:effectLst/>
                <a:latin typeface="Lucida Bright" panose="02040602050505020304" pitchFamily="18" charset="0"/>
              </a:rPr>
              <a:t>Une responsabilité limitée aux apports.</a:t>
            </a:r>
          </a:p>
          <a:p>
            <a:pPr marL="628650" lvl="1" indent="-171450" algn="just" eaLnBrk="0" hangingPunct="0">
              <a:buFont typeface="Wingdings" panose="05000000000000000000" pitchFamily="2" charset="2"/>
              <a:buChar char="§"/>
            </a:pPr>
            <a:endParaRPr kumimoji="0" lang="fr-FR" altLang="fr-FR" sz="1200" i="0" u="none" strike="noStrike" cap="none" normalizeH="0" baseline="0" dirty="0" smtClean="0">
              <a:ln>
                <a:noFill/>
              </a:ln>
              <a:solidFill>
                <a:srgbClr val="444444"/>
              </a:solidFill>
              <a:effectLst/>
              <a:latin typeface="Lucida Bright" panose="02040602050505020304" pitchFamily="18" charset="0"/>
            </a:endParaRPr>
          </a:p>
          <a:p>
            <a:pPr marL="628650" lvl="1" indent="-171450" algn="just" eaLnBrk="0" hangingPunct="0">
              <a:buFont typeface="Wingdings" panose="05000000000000000000" pitchFamily="2" charset="2"/>
              <a:buChar char="§"/>
            </a:pPr>
            <a:r>
              <a:rPr kumimoji="0" lang="fr-FR" altLang="fr-FR" sz="1200" i="0" u="none" strike="noStrike" cap="none" normalizeH="0" baseline="0" dirty="0" smtClean="0">
                <a:ln>
                  <a:noFill/>
                </a:ln>
                <a:solidFill>
                  <a:srgbClr val="000000"/>
                </a:solidFill>
                <a:effectLst/>
                <a:latin typeface="Lucida Bright" panose="02040602050505020304" pitchFamily="18" charset="0"/>
              </a:rPr>
              <a:t>La possibilité d’avoir un capital variable.</a:t>
            </a:r>
          </a:p>
          <a:p>
            <a:pPr marL="628650" lvl="1" indent="-171450" algn="just" eaLnBrk="0" hangingPunct="0">
              <a:buFont typeface="Wingdings" panose="05000000000000000000" pitchFamily="2" charset="2"/>
              <a:buChar char="§"/>
            </a:pPr>
            <a:endParaRPr kumimoji="0" lang="fr-FR" altLang="fr-FR" sz="1200" i="0" u="none" strike="noStrike" cap="none" normalizeH="0" baseline="0" dirty="0" smtClean="0">
              <a:ln>
                <a:noFill/>
              </a:ln>
              <a:solidFill>
                <a:srgbClr val="444444"/>
              </a:solidFill>
              <a:effectLst/>
              <a:latin typeface="Lucida Bright" panose="02040602050505020304" pitchFamily="18" charset="0"/>
            </a:endParaRPr>
          </a:p>
          <a:p>
            <a:pPr marL="628650" lvl="1" indent="-171450" algn="just" eaLnBrk="0" hangingPunct="0">
              <a:buFont typeface="Wingdings" panose="05000000000000000000" pitchFamily="2" charset="2"/>
              <a:buChar char="§"/>
            </a:pPr>
            <a:r>
              <a:rPr kumimoji="0" lang="fr-FR" altLang="fr-FR" sz="1200" i="0" u="none" strike="noStrike" cap="none" normalizeH="0" baseline="0" dirty="0" smtClean="0">
                <a:ln>
                  <a:noFill/>
                </a:ln>
                <a:solidFill>
                  <a:srgbClr val="000000"/>
                </a:solidFill>
                <a:effectLst/>
                <a:latin typeface="Lucida Bright" panose="02040602050505020304" pitchFamily="18" charset="0"/>
              </a:rPr>
              <a:t>L’impossibilité de dissocier capital et pouvoir (une part sociale = une voix).</a:t>
            </a:r>
          </a:p>
          <a:p>
            <a:pPr marL="628650" lvl="1" indent="-171450" algn="just" eaLnBrk="0" hangingPunct="0">
              <a:buFont typeface="Wingdings" panose="05000000000000000000" pitchFamily="2" charset="2"/>
              <a:buChar char="§"/>
            </a:pPr>
            <a:endParaRPr kumimoji="0" lang="fr-FR" altLang="fr-FR" sz="1200" i="0" u="none" strike="noStrike" cap="none" normalizeH="0" baseline="0" dirty="0" smtClean="0">
              <a:ln>
                <a:noFill/>
              </a:ln>
              <a:solidFill>
                <a:srgbClr val="444444"/>
              </a:solidFill>
              <a:effectLst/>
              <a:latin typeface="Lucida Bright" panose="02040602050505020304" pitchFamily="18" charset="0"/>
            </a:endParaRPr>
          </a:p>
          <a:p>
            <a:pPr marL="628650" lvl="1" indent="-171450" algn="just" eaLnBrk="0" hangingPunct="0">
              <a:buFont typeface="Wingdings" panose="05000000000000000000" pitchFamily="2" charset="2"/>
              <a:buChar char="§"/>
            </a:pPr>
            <a:r>
              <a:rPr kumimoji="0" lang="fr-FR" altLang="fr-FR" sz="1200" i="0" u="none" strike="noStrike" cap="none" normalizeH="0" baseline="0" dirty="0" smtClean="0">
                <a:ln>
                  <a:noFill/>
                </a:ln>
                <a:solidFill>
                  <a:srgbClr val="000000"/>
                </a:solidFill>
                <a:effectLst/>
                <a:latin typeface="Lucida Bright" panose="02040602050505020304" pitchFamily="18" charset="0"/>
              </a:rPr>
              <a:t>Une structure assez fermée où l’</a:t>
            </a:r>
            <a:r>
              <a:rPr kumimoji="0" lang="fr-FR" altLang="fr-FR" sz="1200" i="1" u="none" strike="noStrike" cap="none" normalizeH="0" baseline="0" dirty="0" smtClean="0">
                <a:ln>
                  <a:noFill/>
                </a:ln>
                <a:solidFill>
                  <a:srgbClr val="000000"/>
                </a:solidFill>
                <a:effectLst/>
                <a:latin typeface="Lucida Bright" panose="02040602050505020304" pitchFamily="18" charset="0"/>
              </a:rPr>
              <a:t>intuitu personae </a:t>
            </a:r>
            <a:r>
              <a:rPr kumimoji="0" lang="fr-FR" altLang="fr-FR" sz="1200" i="0" u="none" strike="noStrike" cap="none" normalizeH="0" baseline="0" dirty="0" smtClean="0">
                <a:ln>
                  <a:noFill/>
                </a:ln>
                <a:solidFill>
                  <a:srgbClr val="000000"/>
                </a:solidFill>
                <a:effectLst/>
                <a:latin typeface="Lucida Bright" panose="02040602050505020304" pitchFamily="18" charset="0"/>
              </a:rPr>
              <a:t>est fort.</a:t>
            </a:r>
          </a:p>
          <a:p>
            <a:pPr marL="628650" lvl="1" indent="-171450" algn="just" eaLnBrk="0" hangingPunct="0">
              <a:buFont typeface="Wingdings" panose="05000000000000000000" pitchFamily="2" charset="2"/>
              <a:buChar char="§"/>
            </a:pPr>
            <a:endParaRPr kumimoji="0" lang="fr-FR" altLang="fr-FR" sz="1200" i="0" u="none" strike="noStrike" cap="none" normalizeH="0" baseline="0" dirty="0" smtClean="0">
              <a:ln>
                <a:noFill/>
              </a:ln>
              <a:solidFill>
                <a:srgbClr val="444444"/>
              </a:solidFill>
              <a:effectLst/>
              <a:latin typeface="Lucida Bright" panose="02040602050505020304" pitchFamily="18" charset="0"/>
            </a:endParaRPr>
          </a:p>
          <a:p>
            <a:pPr marL="628650" lvl="1" indent="-171450" algn="just" eaLnBrk="0" hangingPunct="0">
              <a:buFont typeface="Wingdings" panose="05000000000000000000" pitchFamily="2" charset="2"/>
              <a:buChar char="§"/>
            </a:pPr>
            <a:r>
              <a:rPr kumimoji="0" lang="fr-FR" altLang="fr-FR" sz="1200" i="0" u="none" strike="noStrike" cap="none" normalizeH="0" baseline="0" dirty="0" smtClean="0">
                <a:ln>
                  <a:noFill/>
                </a:ln>
                <a:solidFill>
                  <a:srgbClr val="000000"/>
                </a:solidFill>
                <a:effectLst/>
                <a:latin typeface="Lucida Bright" panose="02040602050505020304" pitchFamily="18" charset="0"/>
              </a:rPr>
              <a:t>Une structure rassurante car très réglementée.</a:t>
            </a:r>
          </a:p>
          <a:p>
            <a:pPr marL="628650" lvl="1" indent="-171450" algn="just" eaLnBrk="0" hangingPunct="0">
              <a:buFont typeface="Wingdings" panose="05000000000000000000" pitchFamily="2" charset="2"/>
              <a:buChar char="§"/>
            </a:pPr>
            <a:endParaRPr lang="fr-FR" altLang="fr-FR" sz="1200" dirty="0">
              <a:solidFill>
                <a:srgbClr val="000000"/>
              </a:solidFill>
              <a:latin typeface="Lucida Bright" panose="02040602050505020304" pitchFamily="18" charset="0"/>
            </a:endParaRPr>
          </a:p>
          <a:p>
            <a:pPr marL="628650" lvl="1" indent="-171450" algn="just" eaLnBrk="0" hangingPunct="0">
              <a:buFont typeface="Wingdings" panose="05000000000000000000" pitchFamily="2" charset="2"/>
              <a:buChar char="§"/>
            </a:pPr>
            <a:r>
              <a:rPr lang="fr-FR" altLang="fr-FR" sz="1200" dirty="0" smtClean="0">
                <a:solidFill>
                  <a:srgbClr val="000000"/>
                </a:solidFill>
                <a:latin typeface="Lucida Bright" panose="02040602050505020304" pitchFamily="18" charset="0"/>
              </a:rPr>
              <a:t>Le </a:t>
            </a:r>
            <a:r>
              <a:rPr lang="fr-FR" altLang="fr-FR" sz="1200" dirty="0">
                <a:solidFill>
                  <a:srgbClr val="000000"/>
                </a:solidFill>
                <a:latin typeface="Lucida Bright" panose="02040602050505020304" pitchFamily="18" charset="0"/>
              </a:rPr>
              <a:t>statut juridique de  est une personne morale qui dispose d’un mode de fonctionnement  structuré, grâce à la rédaction des statuts de la </a:t>
            </a:r>
            <a:r>
              <a:rPr lang="fr-FR" altLang="fr-FR" sz="1200" dirty="0" smtClean="0">
                <a:solidFill>
                  <a:srgbClr val="000000"/>
                </a:solidFill>
                <a:latin typeface="Lucida Bright" panose="02040602050505020304" pitchFamily="18" charset="0"/>
              </a:rPr>
              <a:t>société très réglementés par le Code de commerce </a:t>
            </a:r>
            <a:endParaRPr lang="fr-FR" altLang="fr-FR" sz="1200" dirty="0">
              <a:latin typeface="Lucida Bright" panose="020406020505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1200" i="0" u="none" strike="noStrike" cap="none" normalizeH="0" baseline="0" dirty="0" smtClean="0">
              <a:ln>
                <a:noFill/>
              </a:ln>
              <a:solidFill>
                <a:srgbClr val="444444"/>
              </a:solidFill>
              <a:effectLst/>
              <a:latin typeface="Lucida Bright" panose="02040602050505020304"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altLang="fr-FR" sz="1200" i="0" u="none" strike="noStrike" cap="none" normalizeH="0" baseline="0" dirty="0" smtClean="0">
                <a:ln>
                  <a:noFill/>
                </a:ln>
                <a:solidFill>
                  <a:srgbClr val="000000"/>
                </a:solidFill>
                <a:effectLst/>
                <a:latin typeface="Lucida Bright" panose="02040602050505020304" pitchFamily="18" charset="0"/>
              </a:rPr>
              <a:t>  </a:t>
            </a:r>
            <a:r>
              <a:rPr kumimoji="0" lang="fr-FR" altLang="fr-FR" sz="7700" i="0" u="none" strike="noStrike" cap="none" normalizeH="0" baseline="0" dirty="0" smtClean="0">
                <a:ln>
                  <a:noFill/>
                </a:ln>
                <a:solidFill>
                  <a:srgbClr val="000000"/>
                </a:solidFill>
                <a:effectLst/>
                <a:latin typeface="Lucida Bright" panose="02040602050505020304" pitchFamily="18" charset="0"/>
              </a:rPr>
              <a:t> </a:t>
            </a:r>
            <a:r>
              <a:rPr kumimoji="0" lang="fr-FR" altLang="fr-FR" sz="1200" i="0" u="none" strike="noStrike" cap="none" normalizeH="0" baseline="0" dirty="0" smtClean="0">
                <a:ln>
                  <a:noFill/>
                </a:ln>
                <a:solidFill>
                  <a:srgbClr val="000000"/>
                </a:solidFill>
                <a:effectLst/>
                <a:latin typeface="Lucida Bright" panose="02040602050505020304" pitchFamily="18" charset="0"/>
              </a:rPr>
              <a:t>        </a:t>
            </a:r>
          </a:p>
        </p:txBody>
      </p:sp>
      <p:sp>
        <p:nvSpPr>
          <p:cNvPr id="11" name="Espace réservé du numéro de diapositive 10"/>
          <p:cNvSpPr>
            <a:spLocks noGrp="1"/>
          </p:cNvSpPr>
          <p:nvPr>
            <p:ph type="sldNum" sz="quarter" idx="12"/>
          </p:nvPr>
        </p:nvSpPr>
        <p:spPr/>
        <p:txBody>
          <a:bodyPr/>
          <a:lstStyle/>
          <a:p>
            <a:fld id="{A96A5DF5-EDC7-494C-8E93-01E4FB401C7E}" type="slidenum">
              <a:rPr lang="fr-FR" smtClean="0"/>
              <a:t>17</a:t>
            </a:fld>
            <a:endParaRPr lang="fr-FR" dirty="0"/>
          </a:p>
        </p:txBody>
      </p:sp>
    </p:spTree>
    <p:extLst>
      <p:ext uri="{BB962C8B-B14F-4D97-AF65-F5344CB8AC3E}">
        <p14:creationId xmlns:p14="http://schemas.microsoft.com/office/powerpoint/2010/main" val="6940650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49280"/>
            <a:ext cx="1065998" cy="908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671763" y="548680"/>
            <a:ext cx="7975289" cy="6140142"/>
          </a:xfrm>
          <a:prstGeom prst="rect">
            <a:avLst/>
          </a:prstGeom>
        </p:spPr>
        <p:txBody>
          <a:bodyPr wrap="square">
            <a:spAutoFit/>
          </a:bodyPr>
          <a:lstStyle/>
          <a:p>
            <a:pPr lvl="0" algn="just" eaLnBrk="0" fontAlgn="base" hangingPunct="0">
              <a:spcBef>
                <a:spcPct val="0"/>
              </a:spcBef>
              <a:spcAft>
                <a:spcPct val="0"/>
              </a:spcAft>
            </a:pPr>
            <a:r>
              <a:rPr lang="fr-FR" altLang="fr-FR" sz="1200" i="1" u="sng" dirty="0" smtClean="0">
                <a:solidFill>
                  <a:schemeClr val="accent1"/>
                </a:solidFill>
                <a:effectLst>
                  <a:outerShdw blurRad="38100" dist="38100" dir="2700000" algn="tl">
                    <a:srgbClr val="000000">
                      <a:alpha val="43137"/>
                    </a:srgbClr>
                  </a:outerShdw>
                </a:effectLst>
                <a:latin typeface="Lucida Bright" panose="02040602050505020304" pitchFamily="18" charset="0"/>
              </a:rPr>
              <a:t>REGIME SOCIAL DU GERANT DE SARL</a:t>
            </a:r>
            <a:r>
              <a:rPr lang="fr-FR" altLang="fr-FR" sz="1200" i="1" u="sng" dirty="0">
                <a:solidFill>
                  <a:schemeClr val="accent1"/>
                </a:solidFill>
                <a:effectLst>
                  <a:outerShdw blurRad="38100" dist="38100" dir="2700000" algn="tl">
                    <a:srgbClr val="000000">
                      <a:alpha val="43137"/>
                    </a:srgbClr>
                  </a:outerShdw>
                </a:effectLst>
                <a:latin typeface="Lucida Bright" panose="02040602050505020304" pitchFamily="18" charset="0"/>
              </a:rPr>
              <a:t> </a:t>
            </a:r>
            <a:r>
              <a:rPr lang="fr-FR" altLang="fr-FR" sz="1200" i="1" u="sng" dirty="0" smtClean="0">
                <a:solidFill>
                  <a:schemeClr val="accent1"/>
                </a:solidFill>
                <a:effectLst>
                  <a:outerShdw blurRad="38100" dist="38100" dir="2700000" algn="tl">
                    <a:srgbClr val="000000">
                      <a:alpha val="43137"/>
                    </a:srgbClr>
                  </a:outerShdw>
                </a:effectLst>
                <a:latin typeface="Lucida Bright" panose="02040602050505020304" pitchFamily="18" charset="0"/>
              </a:rPr>
              <a:t>:</a:t>
            </a:r>
          </a:p>
          <a:p>
            <a:pPr lvl="0" algn="just" eaLnBrk="0" fontAlgn="base" hangingPunct="0">
              <a:spcBef>
                <a:spcPct val="0"/>
              </a:spcBef>
              <a:spcAft>
                <a:spcPct val="0"/>
              </a:spcAft>
            </a:pPr>
            <a:endParaRPr lang="fr-FR" altLang="fr-FR" sz="1200" dirty="0">
              <a:solidFill>
                <a:srgbClr val="000000"/>
              </a:solidFill>
              <a:latin typeface="Lucida Bright" panose="02040602050505020304" pitchFamily="18" charset="0"/>
            </a:endParaRPr>
          </a:p>
          <a:p>
            <a:pPr lvl="0" algn="just" eaLnBrk="0" fontAlgn="base" hangingPunct="0">
              <a:spcBef>
                <a:spcPct val="0"/>
              </a:spcBef>
              <a:spcAft>
                <a:spcPct val="0"/>
              </a:spcAft>
            </a:pPr>
            <a:r>
              <a:rPr lang="fr-FR" altLang="fr-FR" sz="1200" dirty="0">
                <a:solidFill>
                  <a:srgbClr val="000000"/>
                </a:solidFill>
                <a:latin typeface="Lucida Bright" panose="02040602050505020304" pitchFamily="18" charset="0"/>
              </a:rPr>
              <a:t>Le régime social du gérant va être différent selon le pourcentage de capital que ce dernier </a:t>
            </a:r>
            <a:r>
              <a:rPr lang="fr-FR" altLang="fr-FR" sz="1200" dirty="0" smtClean="0">
                <a:solidFill>
                  <a:srgbClr val="000000"/>
                </a:solidFill>
                <a:latin typeface="Lucida Bright" panose="02040602050505020304" pitchFamily="18" charset="0"/>
              </a:rPr>
              <a:t>détient</a:t>
            </a:r>
            <a:r>
              <a:rPr lang="fr-FR" altLang="fr-FR" sz="1200" dirty="0">
                <a:solidFill>
                  <a:srgbClr val="000000"/>
                </a:solidFill>
                <a:latin typeface="Lucida Bright" panose="02040602050505020304" pitchFamily="18" charset="0"/>
              </a:rPr>
              <a:t> Il faut différencier le gérant majoritaire et le gérant égalitaire ou minoritaire</a:t>
            </a:r>
            <a:r>
              <a:rPr lang="fr-FR" altLang="fr-FR" sz="1200" dirty="0" smtClean="0">
                <a:solidFill>
                  <a:srgbClr val="000000"/>
                </a:solidFill>
                <a:latin typeface="Lucida Bright" panose="02040602050505020304" pitchFamily="18" charset="0"/>
              </a:rPr>
              <a:t>.</a:t>
            </a:r>
          </a:p>
          <a:p>
            <a:pPr lvl="0" algn="just" eaLnBrk="0" fontAlgn="base" hangingPunct="0">
              <a:spcBef>
                <a:spcPct val="0"/>
              </a:spcBef>
              <a:spcAft>
                <a:spcPct val="0"/>
              </a:spcAft>
            </a:pPr>
            <a:endParaRPr lang="fr-FR" altLang="fr-FR" sz="1200" dirty="0">
              <a:solidFill>
                <a:srgbClr val="000000"/>
              </a:solidFill>
              <a:latin typeface="Lucida Bright" panose="02040602050505020304" pitchFamily="18" charset="0"/>
            </a:endParaRPr>
          </a:p>
          <a:p>
            <a:pPr lvl="0" algn="just" eaLnBrk="0" fontAlgn="base" hangingPunct="0">
              <a:spcBef>
                <a:spcPct val="0"/>
              </a:spcBef>
              <a:spcAft>
                <a:spcPct val="0"/>
              </a:spcAft>
              <a:buFontTx/>
              <a:buChar char="•"/>
            </a:pPr>
            <a:r>
              <a:rPr lang="fr-FR" altLang="fr-FR" sz="1200" dirty="0">
                <a:solidFill>
                  <a:srgbClr val="000000"/>
                </a:solidFill>
                <a:latin typeface="Lucida Bright" panose="02040602050505020304" pitchFamily="18" charset="0"/>
              </a:rPr>
              <a:t>Le gérant majoritaire </a:t>
            </a:r>
            <a:r>
              <a:rPr lang="fr-FR" altLang="fr-FR" sz="1200" dirty="0" smtClean="0">
                <a:solidFill>
                  <a:srgbClr val="000000"/>
                </a:solidFill>
                <a:latin typeface="Lucida Bright" panose="02040602050505020304" pitchFamily="18" charset="0"/>
              </a:rPr>
              <a:t>:</a:t>
            </a:r>
          </a:p>
          <a:p>
            <a:pPr eaLnBrk="0" fontAlgn="base" hangingPunct="0">
              <a:spcBef>
                <a:spcPct val="0"/>
              </a:spcBef>
              <a:spcAft>
                <a:spcPct val="0"/>
              </a:spcAft>
              <a:buFontTx/>
              <a:buChar char="•"/>
              <a:tabLst>
                <a:tab pos="265113" algn="l"/>
                <a:tab pos="361950" algn="l"/>
              </a:tabLst>
            </a:pPr>
            <a:endParaRPr lang="fr-FR" altLang="fr-FR" sz="1200" dirty="0">
              <a:solidFill>
                <a:srgbClr val="000000"/>
              </a:solidFill>
              <a:latin typeface="Lucida Bright" panose="02040602050505020304" pitchFamily="18" charset="0"/>
            </a:endParaRPr>
          </a:p>
          <a:p>
            <a:pPr marL="628650" lvl="1" indent="-171450" eaLnBrk="0" fontAlgn="base" hangingPunct="0">
              <a:spcBef>
                <a:spcPct val="0"/>
              </a:spcBef>
              <a:spcAft>
                <a:spcPct val="0"/>
              </a:spcAft>
              <a:buFont typeface="Wingdings" panose="05000000000000000000" pitchFamily="2" charset="2"/>
              <a:buChar char="ü"/>
              <a:tabLst>
                <a:tab pos="265113" algn="l"/>
                <a:tab pos="361950" algn="l"/>
              </a:tabLst>
            </a:pPr>
            <a:r>
              <a:rPr lang="fr-FR" altLang="fr-FR" sz="1200" dirty="0">
                <a:solidFill>
                  <a:srgbClr val="000000"/>
                </a:solidFill>
                <a:latin typeface="Lucida Bright" panose="02040602050505020304" pitchFamily="18" charset="0"/>
              </a:rPr>
              <a:t>Il est travailleur non salarié (TNS) et cotise au régime social des indépendants (RSI</a:t>
            </a:r>
            <a:r>
              <a:rPr lang="fr-FR" altLang="fr-FR" sz="1200" dirty="0" smtClean="0">
                <a:solidFill>
                  <a:srgbClr val="000000"/>
                </a:solidFill>
                <a:latin typeface="Lucida Bright" panose="02040602050505020304" pitchFamily="18" charset="0"/>
              </a:rPr>
              <a:t>).</a:t>
            </a:r>
            <a:endParaRPr lang="fr-FR" altLang="fr-FR" sz="1200" dirty="0">
              <a:solidFill>
                <a:srgbClr val="000000"/>
              </a:solidFill>
              <a:latin typeface="Lucida Bright" panose="02040602050505020304" pitchFamily="18" charset="0"/>
            </a:endParaRPr>
          </a:p>
          <a:p>
            <a:pPr marL="628650" lvl="1" indent="-171450" eaLnBrk="0" fontAlgn="base" hangingPunct="0">
              <a:spcBef>
                <a:spcPct val="0"/>
              </a:spcBef>
              <a:spcAft>
                <a:spcPct val="0"/>
              </a:spcAft>
              <a:buFont typeface="Wingdings" panose="05000000000000000000" pitchFamily="2" charset="2"/>
              <a:buChar char="ü"/>
              <a:tabLst>
                <a:tab pos="265113" algn="l"/>
                <a:tab pos="361950" algn="l"/>
              </a:tabLst>
            </a:pPr>
            <a:r>
              <a:rPr lang="fr-FR" altLang="fr-FR" sz="1200" dirty="0">
                <a:solidFill>
                  <a:srgbClr val="000000"/>
                </a:solidFill>
                <a:latin typeface="Lucida Bright" panose="02040602050505020304" pitchFamily="18" charset="0"/>
              </a:rPr>
              <a:t>Il déclare ses revenus professionnels tous les ans en les reportant sur une déclaration annuelle, la DSI (déclaration sociale des indépendants</a:t>
            </a:r>
            <a:r>
              <a:rPr lang="fr-FR" altLang="fr-FR" sz="1200" dirty="0" smtClean="0">
                <a:solidFill>
                  <a:srgbClr val="000000"/>
                </a:solidFill>
                <a:latin typeface="Lucida Bright" panose="02040602050505020304" pitchFamily="18" charset="0"/>
              </a:rPr>
              <a:t>).</a:t>
            </a:r>
            <a:endParaRPr lang="fr-FR" altLang="fr-FR" sz="1200" dirty="0">
              <a:solidFill>
                <a:srgbClr val="000000"/>
              </a:solidFill>
              <a:latin typeface="Lucida Bright" panose="02040602050505020304" pitchFamily="18" charset="0"/>
            </a:endParaRPr>
          </a:p>
          <a:p>
            <a:pPr marL="628650" lvl="1" indent="-171450" eaLnBrk="0" fontAlgn="base" hangingPunct="0">
              <a:spcBef>
                <a:spcPct val="0"/>
              </a:spcBef>
              <a:spcAft>
                <a:spcPct val="0"/>
              </a:spcAft>
              <a:buFont typeface="Wingdings" panose="05000000000000000000" pitchFamily="2" charset="2"/>
              <a:buChar char="ü"/>
              <a:tabLst>
                <a:tab pos="265113" algn="l"/>
                <a:tab pos="361950" algn="l"/>
              </a:tabLst>
            </a:pPr>
            <a:r>
              <a:rPr lang="fr-FR" altLang="fr-FR" sz="1200" dirty="0">
                <a:solidFill>
                  <a:srgbClr val="000000"/>
                </a:solidFill>
                <a:latin typeface="Lucida Bright" panose="02040602050505020304" pitchFamily="18" charset="0"/>
              </a:rPr>
              <a:t>Ses cotisations sociales sont payées sous forme d’acomptes mensuels ou trimestriels selon un forfait établi par le RSI</a:t>
            </a:r>
            <a:r>
              <a:rPr lang="fr-FR" altLang="fr-FR" sz="1200" dirty="0" smtClean="0">
                <a:solidFill>
                  <a:srgbClr val="000000"/>
                </a:solidFill>
                <a:latin typeface="Lucida Bright" panose="02040602050505020304" pitchFamily="18" charset="0"/>
              </a:rPr>
              <a:t>.</a:t>
            </a:r>
            <a:endParaRPr lang="fr-FR" altLang="fr-FR" sz="1200" dirty="0">
              <a:solidFill>
                <a:srgbClr val="000000"/>
              </a:solidFill>
              <a:latin typeface="Lucida Bright" panose="02040602050505020304" pitchFamily="18" charset="0"/>
            </a:endParaRPr>
          </a:p>
          <a:p>
            <a:pPr marL="628650" lvl="1" indent="-171450" eaLnBrk="0" fontAlgn="base" hangingPunct="0">
              <a:spcBef>
                <a:spcPct val="0"/>
              </a:spcBef>
              <a:spcAft>
                <a:spcPct val="0"/>
              </a:spcAft>
              <a:buFont typeface="Wingdings" panose="05000000000000000000" pitchFamily="2" charset="2"/>
              <a:buChar char="ü"/>
              <a:tabLst>
                <a:tab pos="265113" algn="l"/>
                <a:tab pos="361950" algn="l"/>
              </a:tabLst>
            </a:pPr>
            <a:r>
              <a:rPr lang="fr-FR" altLang="fr-FR" sz="1200" dirty="0">
                <a:solidFill>
                  <a:srgbClr val="000000"/>
                </a:solidFill>
                <a:latin typeface="Lucida Bright" panose="02040602050505020304" pitchFamily="18" charset="0"/>
              </a:rPr>
              <a:t>Le RSI procède à une régularisation en fin d’année une fois la DSI reçue et donc une fois les revenus réels </a:t>
            </a:r>
            <a:r>
              <a:rPr lang="fr-FR" altLang="fr-FR" sz="1200" dirty="0" smtClean="0">
                <a:solidFill>
                  <a:srgbClr val="000000"/>
                </a:solidFill>
                <a:latin typeface="Lucida Bright" panose="02040602050505020304" pitchFamily="18" charset="0"/>
              </a:rPr>
              <a:t>connus</a:t>
            </a:r>
            <a:endParaRPr lang="fr-FR" altLang="fr-FR" sz="1200" dirty="0">
              <a:solidFill>
                <a:srgbClr val="000000"/>
              </a:solidFill>
              <a:latin typeface="Lucida Bright" panose="02040602050505020304" pitchFamily="18" charset="0"/>
            </a:endParaRPr>
          </a:p>
          <a:p>
            <a:pPr marL="628650" lvl="1" indent="-171450" eaLnBrk="0" fontAlgn="base" hangingPunct="0">
              <a:spcBef>
                <a:spcPct val="0"/>
              </a:spcBef>
              <a:spcAft>
                <a:spcPct val="0"/>
              </a:spcAft>
              <a:buFont typeface="Wingdings" panose="05000000000000000000" pitchFamily="2" charset="2"/>
              <a:buChar char="ü"/>
              <a:tabLst>
                <a:tab pos="265113" algn="l"/>
                <a:tab pos="361950" algn="l"/>
              </a:tabLst>
            </a:pPr>
            <a:r>
              <a:rPr lang="fr-FR" altLang="fr-FR" sz="1200" dirty="0">
                <a:solidFill>
                  <a:srgbClr val="000000"/>
                </a:solidFill>
                <a:latin typeface="Lucida Bright" panose="02040602050505020304" pitchFamily="18" charset="0"/>
              </a:rPr>
              <a:t>Les dividendes perçus sont soumis aux prélèvements sociaux.</a:t>
            </a:r>
          </a:p>
          <a:p>
            <a:pPr marL="628650" lvl="1" indent="-171450" eaLnBrk="0" fontAlgn="base" hangingPunct="0">
              <a:spcBef>
                <a:spcPct val="0"/>
              </a:spcBef>
              <a:spcAft>
                <a:spcPct val="0"/>
              </a:spcAft>
              <a:buFont typeface="Wingdings" panose="05000000000000000000" pitchFamily="2" charset="2"/>
              <a:buChar char="ü"/>
              <a:tabLst>
                <a:tab pos="265113" algn="l"/>
                <a:tab pos="361950" algn="l"/>
              </a:tabLst>
            </a:pPr>
            <a:r>
              <a:rPr lang="fr-FR" altLang="fr-FR" sz="1200" dirty="0">
                <a:solidFill>
                  <a:srgbClr val="000000"/>
                </a:solidFill>
                <a:latin typeface="Lucida Bright" panose="02040602050505020304" pitchFamily="18" charset="0"/>
              </a:rPr>
              <a:t>La partie de dividendes supérieure à 10% de la somme (capital social + comptes courants d’associés) est soumise à cotisations sociales</a:t>
            </a:r>
            <a:r>
              <a:rPr lang="fr-FR" altLang="fr-FR" sz="1200" dirty="0" smtClean="0">
                <a:solidFill>
                  <a:srgbClr val="000000"/>
                </a:solidFill>
                <a:latin typeface="Lucida Bright" panose="02040602050505020304" pitchFamily="18" charset="0"/>
              </a:rPr>
              <a:t>.</a:t>
            </a:r>
          </a:p>
          <a:p>
            <a:pPr lvl="1" algn="just" eaLnBrk="0" fontAlgn="base" hangingPunct="0">
              <a:spcBef>
                <a:spcPct val="0"/>
              </a:spcBef>
              <a:spcAft>
                <a:spcPct val="0"/>
              </a:spcAft>
              <a:buFontTx/>
              <a:buChar char="•"/>
            </a:pPr>
            <a:endParaRPr lang="fr-FR" altLang="fr-FR" sz="1200" dirty="0">
              <a:solidFill>
                <a:srgbClr val="000000"/>
              </a:solidFill>
              <a:latin typeface="Lucida Bright" panose="02040602050505020304" pitchFamily="18" charset="0"/>
            </a:endParaRPr>
          </a:p>
          <a:p>
            <a:pPr lvl="0" algn="just" eaLnBrk="0" fontAlgn="base" hangingPunct="0">
              <a:spcBef>
                <a:spcPct val="0"/>
              </a:spcBef>
              <a:spcAft>
                <a:spcPct val="0"/>
              </a:spcAft>
              <a:buFontTx/>
              <a:buChar char="•"/>
            </a:pPr>
            <a:r>
              <a:rPr lang="fr-FR" altLang="fr-FR" sz="1200" dirty="0">
                <a:solidFill>
                  <a:srgbClr val="000000"/>
                </a:solidFill>
                <a:latin typeface="Lucida Bright" panose="02040602050505020304" pitchFamily="18" charset="0"/>
              </a:rPr>
              <a:t>Le gérant égalitaire ou minoritaire </a:t>
            </a:r>
            <a:r>
              <a:rPr lang="fr-FR" altLang="fr-FR" sz="1200" dirty="0" smtClean="0">
                <a:solidFill>
                  <a:srgbClr val="000000"/>
                </a:solidFill>
                <a:latin typeface="Lucida Bright" panose="02040602050505020304" pitchFamily="18" charset="0"/>
              </a:rPr>
              <a:t>:</a:t>
            </a:r>
          </a:p>
          <a:p>
            <a:pPr marL="171450" lvl="0" indent="-171450" algn="just" eaLnBrk="0" fontAlgn="base" hangingPunct="0">
              <a:spcBef>
                <a:spcPct val="0"/>
              </a:spcBef>
              <a:spcAft>
                <a:spcPct val="0"/>
              </a:spcAft>
              <a:buFont typeface="Wingdings" panose="05000000000000000000" pitchFamily="2" charset="2"/>
              <a:buChar char="ü"/>
            </a:pPr>
            <a:endParaRPr lang="fr-FR" altLang="fr-FR" sz="1200" dirty="0">
              <a:solidFill>
                <a:srgbClr val="000000"/>
              </a:solidFill>
              <a:latin typeface="Lucida Bright" panose="02040602050505020304" pitchFamily="18" charset="0"/>
            </a:endParaRPr>
          </a:p>
          <a:p>
            <a:pPr marL="171450" lvl="0" indent="-171450" algn="just" eaLnBrk="0" fontAlgn="base" hangingPunct="0">
              <a:spcBef>
                <a:spcPct val="0"/>
              </a:spcBef>
              <a:spcAft>
                <a:spcPct val="0"/>
              </a:spcAft>
              <a:buFont typeface="Wingdings" panose="05000000000000000000" pitchFamily="2" charset="2"/>
              <a:buChar char="ü"/>
            </a:pPr>
            <a:r>
              <a:rPr lang="fr-FR" altLang="fr-FR" sz="1200" dirty="0" smtClean="0">
                <a:solidFill>
                  <a:srgbClr val="000000"/>
                </a:solidFill>
                <a:latin typeface="Lucida Bright" panose="02040602050505020304" pitchFamily="18" charset="0"/>
              </a:rPr>
              <a:t>Il </a:t>
            </a:r>
            <a:r>
              <a:rPr lang="fr-FR" altLang="fr-FR" sz="1200" dirty="0">
                <a:solidFill>
                  <a:srgbClr val="000000"/>
                </a:solidFill>
                <a:latin typeface="Lucida Bright" panose="02040602050505020304" pitchFamily="18" charset="0"/>
              </a:rPr>
              <a:t>est assimilé-salarié et cotise au régime général de la sécurité </a:t>
            </a:r>
            <a:r>
              <a:rPr lang="fr-FR" altLang="fr-FR" sz="1200" dirty="0" smtClean="0">
                <a:solidFill>
                  <a:srgbClr val="000000"/>
                </a:solidFill>
                <a:latin typeface="Lucida Bright" panose="02040602050505020304" pitchFamily="18" charset="0"/>
              </a:rPr>
              <a:t>sociale.</a:t>
            </a:r>
          </a:p>
          <a:p>
            <a:pPr marL="171450" lvl="0" indent="-171450" algn="just" eaLnBrk="0" fontAlgn="base" hangingPunct="0">
              <a:spcBef>
                <a:spcPct val="0"/>
              </a:spcBef>
              <a:spcAft>
                <a:spcPct val="0"/>
              </a:spcAft>
              <a:buFont typeface="Wingdings" panose="05000000000000000000" pitchFamily="2" charset="2"/>
              <a:buChar char="ü"/>
            </a:pPr>
            <a:r>
              <a:rPr lang="fr-FR" altLang="fr-FR" sz="1200" dirty="0" smtClean="0">
                <a:solidFill>
                  <a:srgbClr val="000000"/>
                </a:solidFill>
                <a:latin typeface="Lucida Bright" panose="02040602050505020304" pitchFamily="18" charset="0"/>
              </a:rPr>
              <a:t>Ses</a:t>
            </a:r>
            <a:r>
              <a:rPr lang="fr-FR" altLang="fr-FR" sz="1200" dirty="0">
                <a:solidFill>
                  <a:srgbClr val="000000"/>
                </a:solidFill>
                <a:latin typeface="Lucida Bright" panose="02040602050505020304" pitchFamily="18" charset="0"/>
              </a:rPr>
              <a:t> cotisations sociales sont plus élevées que pour les TNS mais il bénéficie de la même protection sociale que les salariés (hors assurance chômage</a:t>
            </a:r>
            <a:r>
              <a:rPr lang="fr-FR" altLang="fr-FR" sz="1200" dirty="0" smtClean="0">
                <a:solidFill>
                  <a:srgbClr val="000000"/>
                </a:solidFill>
                <a:latin typeface="Lucida Bright" panose="02040602050505020304" pitchFamily="18" charset="0"/>
              </a:rPr>
              <a:t>).</a:t>
            </a:r>
          </a:p>
          <a:p>
            <a:pPr marL="171450" lvl="0" indent="-171450" algn="just" eaLnBrk="0" fontAlgn="base" hangingPunct="0">
              <a:spcBef>
                <a:spcPct val="0"/>
              </a:spcBef>
              <a:spcAft>
                <a:spcPct val="0"/>
              </a:spcAft>
              <a:buFont typeface="Wingdings" panose="05000000000000000000" pitchFamily="2" charset="2"/>
              <a:buChar char="ü"/>
            </a:pPr>
            <a:r>
              <a:rPr lang="fr-FR" altLang="fr-FR" sz="1200" dirty="0" smtClean="0">
                <a:solidFill>
                  <a:srgbClr val="000000"/>
                </a:solidFill>
                <a:latin typeface="Lucida Bright" panose="02040602050505020304" pitchFamily="18" charset="0"/>
              </a:rPr>
              <a:t>Sa</a:t>
            </a:r>
            <a:r>
              <a:rPr lang="fr-FR" altLang="fr-FR" sz="1200" dirty="0">
                <a:solidFill>
                  <a:srgbClr val="000000"/>
                </a:solidFill>
                <a:latin typeface="Lucida Bright" panose="02040602050505020304" pitchFamily="18" charset="0"/>
              </a:rPr>
              <a:t> rémunération mensuelle va servir de base au calcul des cotisations </a:t>
            </a:r>
            <a:r>
              <a:rPr lang="fr-FR" altLang="fr-FR" sz="1200" dirty="0" smtClean="0">
                <a:solidFill>
                  <a:srgbClr val="000000"/>
                </a:solidFill>
                <a:latin typeface="Lucida Bright" panose="02040602050505020304" pitchFamily="18" charset="0"/>
              </a:rPr>
              <a:t>sociales.</a:t>
            </a:r>
          </a:p>
          <a:p>
            <a:pPr marL="171450" lvl="0" indent="-171450" algn="just" eaLnBrk="0" fontAlgn="base" hangingPunct="0">
              <a:spcBef>
                <a:spcPct val="0"/>
              </a:spcBef>
              <a:spcAft>
                <a:spcPct val="0"/>
              </a:spcAft>
              <a:buFont typeface="Wingdings" panose="05000000000000000000" pitchFamily="2" charset="2"/>
              <a:buChar char="ü"/>
            </a:pPr>
            <a:r>
              <a:rPr lang="fr-FR" altLang="fr-FR" sz="1200" dirty="0" smtClean="0">
                <a:solidFill>
                  <a:srgbClr val="000000"/>
                </a:solidFill>
                <a:latin typeface="Lucida Bright" panose="02040602050505020304" pitchFamily="18" charset="0"/>
              </a:rPr>
              <a:t>Peut </a:t>
            </a:r>
            <a:r>
              <a:rPr lang="fr-FR" altLang="fr-FR" sz="1200" dirty="0">
                <a:solidFill>
                  <a:srgbClr val="000000"/>
                </a:solidFill>
                <a:latin typeface="Lucida Bright" panose="02040602050505020304" pitchFamily="18" charset="0"/>
              </a:rPr>
              <a:t>dans certains cas cumuler son mandat de gérant avec un contrat de </a:t>
            </a:r>
            <a:r>
              <a:rPr lang="fr-FR" altLang="fr-FR" sz="1200" dirty="0" smtClean="0">
                <a:solidFill>
                  <a:srgbClr val="000000"/>
                </a:solidFill>
                <a:latin typeface="Lucida Bright" panose="02040602050505020304" pitchFamily="18" charset="0"/>
              </a:rPr>
              <a:t>travail.</a:t>
            </a:r>
          </a:p>
          <a:p>
            <a:pPr marL="171450" lvl="0" indent="-171450" algn="just" eaLnBrk="0" fontAlgn="base" hangingPunct="0">
              <a:spcBef>
                <a:spcPct val="0"/>
              </a:spcBef>
              <a:spcAft>
                <a:spcPct val="0"/>
              </a:spcAft>
              <a:buFont typeface="Wingdings" panose="05000000000000000000" pitchFamily="2" charset="2"/>
              <a:buChar char="ü"/>
            </a:pPr>
            <a:r>
              <a:rPr lang="fr-FR" altLang="fr-FR" sz="1200" dirty="0" smtClean="0">
                <a:solidFill>
                  <a:srgbClr val="000000"/>
                </a:solidFill>
                <a:latin typeface="Lucida Bright" panose="02040602050505020304" pitchFamily="18" charset="0"/>
              </a:rPr>
              <a:t>Les</a:t>
            </a:r>
            <a:r>
              <a:rPr lang="fr-FR" altLang="fr-FR" sz="1200" dirty="0">
                <a:solidFill>
                  <a:srgbClr val="000000"/>
                </a:solidFill>
                <a:latin typeface="Lucida Bright" panose="02040602050505020304" pitchFamily="18" charset="0"/>
              </a:rPr>
              <a:t> dividendes perçus sont seulement soumis aux prélèvements sociaux</a:t>
            </a:r>
            <a:r>
              <a:rPr lang="fr-FR" altLang="fr-FR" sz="1200" dirty="0" smtClean="0">
                <a:solidFill>
                  <a:srgbClr val="000000"/>
                </a:solidFill>
                <a:latin typeface="Lucida Bright" panose="02040602050505020304" pitchFamily="18" charset="0"/>
              </a:rPr>
              <a:t>.</a:t>
            </a:r>
          </a:p>
          <a:p>
            <a:pPr lvl="0" algn="just" eaLnBrk="0" fontAlgn="base" hangingPunct="0">
              <a:spcBef>
                <a:spcPct val="0"/>
              </a:spcBef>
              <a:spcAft>
                <a:spcPct val="0"/>
              </a:spcAft>
            </a:pPr>
            <a:endParaRPr lang="fr-FR" altLang="fr-FR" sz="1200" b="1" i="1" dirty="0">
              <a:solidFill>
                <a:srgbClr val="92D050"/>
              </a:solidFill>
              <a:effectLst>
                <a:outerShdw blurRad="38100" dist="38100" dir="2700000" algn="tl">
                  <a:srgbClr val="000000">
                    <a:alpha val="43137"/>
                  </a:srgbClr>
                </a:outerShdw>
              </a:effectLst>
              <a:latin typeface="Lucida Bright" panose="02040602050505020304" pitchFamily="18" charset="0"/>
            </a:endParaRPr>
          </a:p>
          <a:p>
            <a:pPr lvl="0" algn="just" eaLnBrk="0" fontAlgn="base" hangingPunct="0">
              <a:spcBef>
                <a:spcPct val="0"/>
              </a:spcBef>
              <a:spcAft>
                <a:spcPct val="0"/>
              </a:spcAft>
            </a:pPr>
            <a:r>
              <a:rPr lang="fr-FR" altLang="fr-FR" sz="1200" b="1" i="1" dirty="0">
                <a:solidFill>
                  <a:schemeClr val="accent1"/>
                </a:solidFill>
                <a:effectLst>
                  <a:outerShdw blurRad="38100" dist="38100" dir="2700000" algn="tl">
                    <a:srgbClr val="000000">
                      <a:alpha val="43137"/>
                    </a:srgbClr>
                  </a:outerShdw>
                </a:effectLst>
                <a:latin typeface="Lucida Bright" panose="02040602050505020304" pitchFamily="18" charset="0"/>
              </a:rPr>
              <a:t>  </a:t>
            </a:r>
            <a:r>
              <a:rPr lang="fr-FR" altLang="fr-FR" sz="1200" b="1" i="1" u="sng" dirty="0" smtClean="0">
                <a:solidFill>
                  <a:schemeClr val="accent1"/>
                </a:solidFill>
                <a:effectLst>
                  <a:outerShdw blurRad="38100" dist="38100" dir="2700000" algn="tl">
                    <a:srgbClr val="000000">
                      <a:alpha val="43137"/>
                    </a:srgbClr>
                  </a:outerShdw>
                </a:effectLst>
                <a:latin typeface="Lucida Bright" panose="02040602050505020304" pitchFamily="18" charset="0"/>
              </a:rPr>
              <a:t>A NOTER</a:t>
            </a:r>
            <a:r>
              <a:rPr lang="fr-FR" altLang="fr-FR" sz="1200" b="1" i="1" dirty="0">
                <a:solidFill>
                  <a:schemeClr val="accent1"/>
                </a:solidFill>
                <a:effectLst>
                  <a:outerShdw blurRad="38100" dist="38100" dir="2700000" algn="tl">
                    <a:srgbClr val="000000">
                      <a:alpha val="43137"/>
                    </a:srgbClr>
                  </a:outerShdw>
                </a:effectLst>
                <a:latin typeface="Lucida Bright" panose="02040602050505020304" pitchFamily="18" charset="0"/>
              </a:rPr>
              <a:t> </a:t>
            </a:r>
            <a:r>
              <a:rPr lang="fr-FR" altLang="fr-FR" sz="1200" dirty="0">
                <a:solidFill>
                  <a:schemeClr val="accent1"/>
                </a:solidFill>
                <a:latin typeface="Lucida Bright" panose="02040602050505020304" pitchFamily="18" charset="0"/>
              </a:rPr>
              <a:t>:</a:t>
            </a:r>
          </a:p>
          <a:p>
            <a:pPr lvl="0" algn="just" eaLnBrk="0" fontAlgn="base" hangingPunct="0">
              <a:spcBef>
                <a:spcPct val="0"/>
              </a:spcBef>
              <a:spcAft>
                <a:spcPct val="0"/>
              </a:spcAft>
            </a:pPr>
            <a:r>
              <a:rPr lang="fr-FR" altLang="fr-FR" sz="1100" dirty="0">
                <a:solidFill>
                  <a:srgbClr val="000000"/>
                </a:solidFill>
                <a:latin typeface="Lucida Bright" panose="02040602050505020304" pitchFamily="18" charset="0"/>
              </a:rPr>
              <a:t>Lorsque vous êtes gérant majoritaire et que vous cotisez au RSI, les cotisations sociales sont moins couteuses mais votre protection sociale est faible. Il est donc important de souscrire des contrats d’assurance privée en matière de retraite et de prévoyance (type Madelin) afin de profiter d’une meilleure protection. </a:t>
            </a:r>
          </a:p>
          <a:p>
            <a:pPr lvl="0" algn="just" eaLnBrk="0" fontAlgn="base" hangingPunct="0">
              <a:spcBef>
                <a:spcPct val="0"/>
              </a:spcBef>
              <a:spcAft>
                <a:spcPct val="0"/>
              </a:spcAft>
              <a:buFontTx/>
              <a:buChar char="•"/>
            </a:pPr>
            <a:endParaRPr lang="fr-FR" altLang="fr-FR" sz="1200" dirty="0" smtClean="0">
              <a:solidFill>
                <a:srgbClr val="000000"/>
              </a:solidFill>
              <a:latin typeface="Lucida Bright" panose="02040602050505020304" pitchFamily="18" charset="0"/>
            </a:endParaRPr>
          </a:p>
          <a:p>
            <a:pPr lvl="0" algn="just" eaLnBrk="0" fontAlgn="base" hangingPunct="0">
              <a:spcBef>
                <a:spcPct val="0"/>
              </a:spcBef>
              <a:spcAft>
                <a:spcPct val="0"/>
              </a:spcAft>
            </a:pPr>
            <a:endParaRPr lang="fr-FR" altLang="fr-FR" sz="1200" dirty="0">
              <a:solidFill>
                <a:srgbClr val="000000"/>
              </a:solidFill>
              <a:latin typeface="Lucida Bright" panose="02040602050505020304" pitchFamily="18" charset="0"/>
            </a:endParaRPr>
          </a:p>
        </p:txBody>
      </p:sp>
      <p:sp>
        <p:nvSpPr>
          <p:cNvPr id="11" name="Espace réservé du numéro de diapositive 10"/>
          <p:cNvSpPr>
            <a:spLocks noGrp="1"/>
          </p:cNvSpPr>
          <p:nvPr>
            <p:ph type="sldNum" sz="quarter" idx="12"/>
          </p:nvPr>
        </p:nvSpPr>
        <p:spPr/>
        <p:txBody>
          <a:bodyPr/>
          <a:lstStyle/>
          <a:p>
            <a:fld id="{A96A5DF5-EDC7-494C-8E93-01E4FB401C7E}" type="slidenum">
              <a:rPr lang="fr-FR" smtClean="0"/>
              <a:t>18</a:t>
            </a:fld>
            <a:endParaRPr lang="fr-FR" dirty="0"/>
          </a:p>
        </p:txBody>
      </p:sp>
    </p:spTree>
    <p:extLst>
      <p:ext uri="{BB962C8B-B14F-4D97-AF65-F5344CB8AC3E}">
        <p14:creationId xmlns:p14="http://schemas.microsoft.com/office/powerpoint/2010/main" val="40872331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251520" y="-15388"/>
            <a:ext cx="8671361" cy="72943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i="1" u="sng" strike="noStrike" cap="none" normalizeH="0" baseline="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rPr>
              <a:t>FORMALITES DE CONSTITUTION ….</a:t>
            </a:r>
          </a:p>
          <a:p>
            <a:pPr marL="0" marR="0" lvl="0" indent="0" algn="l" defTabSz="914400" rtl="0" eaLnBrk="1" fontAlgn="base" latinLnBrk="0" hangingPunct="1">
              <a:lnSpc>
                <a:spcPct val="100000"/>
              </a:lnSpc>
              <a:spcBef>
                <a:spcPct val="0"/>
              </a:spcBef>
              <a:spcAft>
                <a:spcPct val="0"/>
              </a:spcAft>
              <a:buClrTx/>
              <a:buSzTx/>
              <a:buFontTx/>
              <a:buNone/>
              <a:tabLst/>
            </a:pPr>
            <a:r>
              <a:rPr lang="fr-FR" altLang="fr-FR" sz="1200" i="1" dirty="0">
                <a:solidFill>
                  <a:schemeClr val="accent1"/>
                </a:solidFill>
                <a:effectLst>
                  <a:outerShdw blurRad="38100" dist="38100" dir="2700000" algn="tl">
                    <a:srgbClr val="000000">
                      <a:alpha val="43137"/>
                    </a:srgbClr>
                  </a:outerShdw>
                </a:effectLst>
                <a:latin typeface="Lucida Bright" panose="02040602050505020304" pitchFamily="18" charset="0"/>
              </a:rPr>
              <a:t> </a:t>
            </a:r>
            <a:r>
              <a:rPr lang="fr-FR" altLang="fr-FR" sz="1200" i="1" dirty="0" smtClean="0">
                <a:solidFill>
                  <a:schemeClr val="accent1"/>
                </a:solidFill>
                <a:effectLst>
                  <a:outerShdw blurRad="38100" dist="38100" dir="2700000" algn="tl">
                    <a:srgbClr val="000000">
                      <a:alpha val="43137"/>
                    </a:srgbClr>
                  </a:outerShdw>
                </a:effectLst>
                <a:latin typeface="Lucida Bright" panose="02040602050505020304" pitchFamily="18" charset="0"/>
              </a:rPr>
              <a:t>……… </a:t>
            </a:r>
            <a:r>
              <a:rPr lang="fr-FR" altLang="fr-FR" sz="1200" i="1" u="sng" dirty="0" smtClean="0">
                <a:solidFill>
                  <a:schemeClr val="accent1"/>
                </a:solidFill>
                <a:effectLst>
                  <a:outerShdw blurRad="38100" dist="38100" dir="2700000" algn="tl">
                    <a:srgbClr val="000000">
                      <a:alpha val="43137"/>
                    </a:srgbClr>
                  </a:outerShdw>
                </a:effectLst>
                <a:latin typeface="Lucida Bright" panose="02040602050505020304" pitchFamily="18" charset="0"/>
              </a:rPr>
              <a:t>AVANT LA REDACTION DES STATUTS : </a:t>
            </a:r>
            <a:endParaRPr kumimoji="0" lang="fr-FR" altLang="fr-FR" sz="1200" i="1" u="sng" strike="noStrike" cap="none" normalizeH="0" baseline="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200" i="0" u="none" strike="noStrike" cap="none" normalizeH="0" baseline="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endParaRPr>
          </a:p>
          <a:p>
            <a:pPr marL="171450" marR="0" lvl="0" indent="-171450" algn="l" defTabSz="914400" rtl="0" eaLnBrk="0" fontAlgn="base" latinLnBrk="0" hangingPunct="0">
              <a:lnSpc>
                <a:spcPct val="100000"/>
              </a:lnSpc>
              <a:spcBef>
                <a:spcPct val="0"/>
              </a:spcBef>
              <a:spcAft>
                <a:spcPct val="0"/>
              </a:spcAft>
              <a:buClr>
                <a:srgbClr val="92D050"/>
              </a:buClr>
              <a:buSzTx/>
              <a:buFont typeface="Wingdings" panose="05000000000000000000" pitchFamily="2" charset="2"/>
              <a:buChar char="Ø"/>
              <a:tabLst/>
            </a:pPr>
            <a:r>
              <a:rPr kumimoji="0" lang="fr-FR" altLang="fr-FR" sz="1200" i="0" u="none" strike="noStrike" cap="none" normalizeH="0" baseline="0" dirty="0" smtClean="0">
                <a:ln>
                  <a:noFill/>
                </a:ln>
                <a:solidFill>
                  <a:srgbClr val="000000"/>
                </a:solidFill>
                <a:effectLst/>
                <a:latin typeface="Lucida Bright" panose="02040602050505020304" pitchFamily="18" charset="0"/>
              </a:rPr>
              <a:t>  </a:t>
            </a:r>
            <a:r>
              <a:rPr kumimoji="0" lang="fr-FR" altLang="fr-FR" sz="1100" i="0" u="none" strike="noStrike" cap="none" normalizeH="0" baseline="0" dirty="0" smtClean="0">
                <a:ln>
                  <a:noFill/>
                </a:ln>
                <a:solidFill>
                  <a:srgbClr val="000000"/>
                </a:solidFill>
                <a:effectLst/>
                <a:latin typeface="Lucida Bright" panose="02040602050505020304" pitchFamily="18" charset="0"/>
              </a:rPr>
              <a:t>Rendre une première visite au centre de formalités des entreprises (CFE)</a:t>
            </a:r>
          </a:p>
          <a:p>
            <a:pPr marL="171450" marR="0" lvl="0" indent="-171450" algn="l" defTabSz="914400" rtl="0" eaLnBrk="0" fontAlgn="base" latinLnBrk="0" hangingPunct="0">
              <a:lnSpc>
                <a:spcPct val="100000"/>
              </a:lnSpc>
              <a:spcBef>
                <a:spcPct val="0"/>
              </a:spcBef>
              <a:spcAft>
                <a:spcPct val="0"/>
              </a:spcAft>
              <a:buClr>
                <a:srgbClr val="92D050"/>
              </a:buClr>
              <a:buSzTx/>
              <a:buFont typeface="Wingdings" panose="05000000000000000000" pitchFamily="2" charset="2"/>
              <a:buChar char="Ø"/>
              <a:tabLst/>
            </a:pPr>
            <a:endParaRPr kumimoji="0" lang="fr-FR" altLang="fr-FR" sz="1100" i="0" u="none" strike="noStrike" cap="none" normalizeH="0" baseline="0" dirty="0" smtClean="0">
              <a:ln>
                <a:noFill/>
              </a:ln>
              <a:solidFill>
                <a:srgbClr val="000000"/>
              </a:solidFill>
              <a:effectLst/>
              <a:latin typeface="Lucida Bright" panose="020406020505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i="0" u="none" strike="noStrike" cap="none" normalizeH="0" baseline="0" dirty="0" smtClean="0">
                <a:ln>
                  <a:noFill/>
                </a:ln>
                <a:solidFill>
                  <a:srgbClr val="000000"/>
                </a:solidFill>
                <a:effectLst/>
                <a:latin typeface="Lucida Bright" panose="02040602050505020304" pitchFamily="18" charset="0"/>
              </a:rPr>
              <a:t>Le CFE se charge d'effectuer un certain nombre de formalités. Il a en effet pour mission de centraliser les pièces du dossier d'immatriculation et de les transmettre aux différents organismes concernés par la création de la société (Urssaf, services fiscaux, Insee, RSI, etc.)</a:t>
            </a:r>
            <a:br>
              <a:rPr kumimoji="0" lang="fr-FR" altLang="fr-FR" sz="1100" i="0" u="none" strike="noStrike" cap="none" normalizeH="0" baseline="0" dirty="0" smtClean="0">
                <a:ln>
                  <a:noFill/>
                </a:ln>
                <a:solidFill>
                  <a:srgbClr val="000000"/>
                </a:solidFill>
                <a:effectLst/>
                <a:latin typeface="Lucida Bright" panose="02040602050505020304" pitchFamily="18" charset="0"/>
              </a:rPr>
            </a:br>
            <a:r>
              <a:rPr kumimoji="0" lang="fr-FR" altLang="fr-FR" sz="1100" i="0" u="none" strike="noStrike" cap="none" normalizeH="0" baseline="0" dirty="0" smtClean="0">
                <a:ln>
                  <a:noFill/>
                </a:ln>
                <a:solidFill>
                  <a:srgbClr val="000000"/>
                </a:solidFill>
                <a:effectLst/>
                <a:latin typeface="Lucida Bright" panose="02040602050505020304" pitchFamily="18" charset="0"/>
              </a:rPr>
              <a:t/>
            </a:r>
            <a:br>
              <a:rPr kumimoji="0" lang="fr-FR" altLang="fr-FR" sz="1100" i="0" u="none" strike="noStrike" cap="none" normalizeH="0" baseline="0" dirty="0" smtClean="0">
                <a:ln>
                  <a:noFill/>
                </a:ln>
                <a:solidFill>
                  <a:srgbClr val="000000"/>
                </a:solidFill>
                <a:effectLst/>
                <a:latin typeface="Lucida Bright" panose="02040602050505020304" pitchFamily="18" charset="0"/>
              </a:rPr>
            </a:br>
            <a:r>
              <a:rPr kumimoji="0" lang="fr-FR" altLang="fr-FR" sz="1100" i="0" u="none" strike="noStrike" cap="none" normalizeH="0" baseline="0" dirty="0" smtClean="0">
                <a:ln>
                  <a:noFill/>
                </a:ln>
                <a:solidFill>
                  <a:srgbClr val="000000"/>
                </a:solidFill>
                <a:effectLst/>
                <a:latin typeface="Lucida Bright" panose="02040602050505020304" pitchFamily="18" charset="0"/>
              </a:rPr>
              <a:t>Le</a:t>
            </a:r>
            <a:r>
              <a:rPr kumimoji="0" lang="fr-FR" altLang="fr-FR" sz="1100" i="0" u="none" strike="noStrike" cap="none" normalizeH="0" dirty="0" smtClean="0">
                <a:ln>
                  <a:noFill/>
                </a:ln>
                <a:solidFill>
                  <a:srgbClr val="000000"/>
                </a:solidFill>
                <a:effectLst/>
                <a:latin typeface="Lucida Bright" panose="02040602050505020304" pitchFamily="18" charset="0"/>
              </a:rPr>
              <a:t> CFE compétent </a:t>
            </a:r>
            <a:r>
              <a:rPr kumimoji="0" lang="fr-FR" altLang="fr-FR" sz="1100" i="0" strike="noStrike" cap="none" normalizeH="0" baseline="0" dirty="0" smtClean="0">
                <a:ln>
                  <a:noFill/>
                </a:ln>
                <a:effectLst/>
                <a:latin typeface="Lucida Bright" panose="02040602050505020304" pitchFamily="18" charset="0"/>
              </a:rPr>
              <a:t>est situé :</a:t>
            </a:r>
            <a:r>
              <a:rPr kumimoji="0" lang="fr-FR" altLang="fr-FR" sz="1100" i="0" u="none" strike="noStrike" cap="none" normalizeH="0" baseline="0" dirty="0" smtClean="0">
                <a:ln>
                  <a:noFill/>
                </a:ln>
                <a:solidFill>
                  <a:srgbClr val="000000"/>
                </a:solidFill>
                <a:effectLst/>
                <a:latin typeface="Lucida Bright" panose="02040602050505020304" pitchFamily="18" charset="0"/>
              </a:rPr>
              <a:t/>
            </a:r>
            <a:br>
              <a:rPr kumimoji="0" lang="fr-FR" altLang="fr-FR" sz="1100" i="0" u="none" strike="noStrike" cap="none" normalizeH="0" baseline="0" dirty="0" smtClean="0">
                <a:ln>
                  <a:noFill/>
                </a:ln>
                <a:solidFill>
                  <a:srgbClr val="000000"/>
                </a:solidFill>
                <a:effectLst/>
                <a:latin typeface="Lucida Bright" panose="02040602050505020304" pitchFamily="18" charset="0"/>
              </a:rPr>
            </a:br>
            <a:r>
              <a:rPr kumimoji="0" lang="fr-FR" altLang="fr-FR" sz="1100" i="0" u="none" strike="noStrike" cap="none" normalizeH="0" baseline="0" dirty="0" smtClean="0">
                <a:ln>
                  <a:noFill/>
                </a:ln>
                <a:solidFill>
                  <a:srgbClr val="000000"/>
                </a:solidFill>
                <a:effectLst/>
                <a:latin typeface="Lucida Bright" panose="02040602050505020304" pitchFamily="18" charset="0"/>
              </a:rPr>
              <a:t>   à la chambre de commerce et d'industrie du ressort du siège de la société si celle-ci exerce une activité commerciale, industrielle ou libérale,</a:t>
            </a:r>
            <a:br>
              <a:rPr kumimoji="0" lang="fr-FR" altLang="fr-FR" sz="1100" i="0" u="none" strike="noStrike" cap="none" normalizeH="0" baseline="0" dirty="0" smtClean="0">
                <a:ln>
                  <a:noFill/>
                </a:ln>
                <a:solidFill>
                  <a:srgbClr val="000000"/>
                </a:solidFill>
                <a:effectLst/>
                <a:latin typeface="Lucida Bright" panose="02040602050505020304" pitchFamily="18" charset="0"/>
              </a:rPr>
            </a:br>
            <a:r>
              <a:rPr kumimoji="0" lang="fr-FR" altLang="fr-FR" sz="1100" i="0" u="none" strike="noStrike" cap="none" normalizeH="0" baseline="0" dirty="0" smtClean="0">
                <a:ln>
                  <a:noFill/>
                </a:ln>
                <a:solidFill>
                  <a:srgbClr val="000000"/>
                </a:solidFill>
                <a:effectLst/>
                <a:latin typeface="Lucida Bright" panose="02040602050505020304" pitchFamily="18" charset="0"/>
              </a:rPr>
              <a:t>   à la chambre de métiers et de l'artisanat du ressort du siège social si l'activité est artisanale ou mixte (artisanale et commerciale),</a:t>
            </a:r>
            <a:br>
              <a:rPr kumimoji="0" lang="fr-FR" altLang="fr-FR" sz="1100" i="0" u="none" strike="noStrike" cap="none" normalizeH="0" baseline="0" dirty="0" smtClean="0">
                <a:ln>
                  <a:noFill/>
                </a:ln>
                <a:solidFill>
                  <a:srgbClr val="000000"/>
                </a:solidFill>
                <a:effectLst/>
                <a:latin typeface="Lucida Bright" panose="02040602050505020304" pitchFamily="18" charset="0"/>
              </a:rPr>
            </a:br>
            <a:r>
              <a:rPr kumimoji="0" lang="fr-FR" altLang="fr-FR" sz="1100" i="0" u="none" strike="noStrike" cap="none" normalizeH="0" baseline="0" dirty="0" smtClean="0">
                <a:ln>
                  <a:noFill/>
                </a:ln>
                <a:solidFill>
                  <a:srgbClr val="000000"/>
                </a:solidFill>
                <a:effectLst/>
                <a:latin typeface="Lucida Bright" panose="02040602050505020304" pitchFamily="18" charset="0"/>
              </a:rPr>
              <a:t>   à la chambre d'agriculture du ressort du siège social si l'activité est agricole.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i="0" u="none" strike="noStrike" cap="none" normalizeH="0" baseline="0" dirty="0" smtClean="0">
                <a:ln>
                  <a:noFill/>
                </a:ln>
                <a:solidFill>
                  <a:srgbClr val="000000"/>
                </a:solidFill>
                <a:effectLst/>
                <a:latin typeface="Lucida Bright" panose="02040602050505020304" pitchFamily="18" charset="0"/>
              </a:rPr>
              <a:t/>
            </a:r>
            <a:br>
              <a:rPr kumimoji="0" lang="fr-FR" altLang="fr-FR" sz="1100" i="0" u="none" strike="noStrike" cap="none" normalizeH="0" baseline="0" dirty="0" smtClean="0">
                <a:ln>
                  <a:noFill/>
                </a:ln>
                <a:solidFill>
                  <a:srgbClr val="000000"/>
                </a:solidFill>
                <a:effectLst/>
                <a:latin typeface="Lucida Bright" panose="02040602050505020304" pitchFamily="18" charset="0"/>
              </a:rPr>
            </a:br>
            <a:r>
              <a:rPr kumimoji="0" lang="fr-FR" altLang="fr-FR" sz="1100" i="0" u="none" strike="noStrike" cap="none" normalizeH="0" baseline="0" dirty="0" smtClean="0">
                <a:ln>
                  <a:noFill/>
                </a:ln>
                <a:solidFill>
                  <a:srgbClr val="000000"/>
                </a:solidFill>
                <a:effectLst/>
                <a:latin typeface="Lucida Bright" panose="02040602050505020304" pitchFamily="18" charset="0"/>
              </a:rPr>
              <a:t>Le CFE est également compétent pour recevoir les demandes d’ ACCRE (dispositif d'exonération partielle de charges sociales).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100" i="0" u="none" strike="noStrike" cap="none" normalizeH="0" baseline="0" dirty="0" smtClean="0">
              <a:ln>
                <a:noFill/>
              </a:ln>
              <a:solidFill>
                <a:srgbClr val="000000"/>
              </a:solidFill>
              <a:effectLst/>
              <a:latin typeface="Lucida Bright" panose="02040602050505020304" pitchFamily="18" charset="0"/>
            </a:endParaRPr>
          </a:p>
          <a:p>
            <a:pPr marL="171450" marR="0" lvl="0" indent="-171450" algn="l" defTabSz="914400" rtl="0" eaLnBrk="0" fontAlgn="base" latinLnBrk="0" hangingPunct="0">
              <a:lnSpc>
                <a:spcPct val="100000"/>
              </a:lnSpc>
              <a:spcBef>
                <a:spcPct val="0"/>
              </a:spcBef>
              <a:spcAft>
                <a:spcPct val="0"/>
              </a:spcAft>
              <a:buClr>
                <a:schemeClr val="accent1"/>
              </a:buClr>
              <a:buSzTx/>
              <a:buFont typeface="Wingdings" panose="05000000000000000000" pitchFamily="2" charset="2"/>
              <a:buChar char="Ø"/>
              <a:tabLst/>
            </a:pPr>
            <a:r>
              <a:rPr kumimoji="0" lang="fr-FR" altLang="fr-FR" sz="1100" i="0" u="none" strike="noStrike" cap="none" normalizeH="0" baseline="0" dirty="0" smtClean="0">
                <a:ln>
                  <a:noFill/>
                </a:ln>
                <a:solidFill>
                  <a:srgbClr val="000000"/>
                </a:solidFill>
                <a:effectLst/>
                <a:latin typeface="Lucida Bright" panose="02040602050505020304" pitchFamily="18" charset="0"/>
              </a:rPr>
              <a:t>Trouver un local</a:t>
            </a:r>
            <a:br>
              <a:rPr kumimoji="0" lang="fr-FR" altLang="fr-FR" sz="1100" i="0" u="none" strike="noStrike" cap="none" normalizeH="0" baseline="0" dirty="0" smtClean="0">
                <a:ln>
                  <a:noFill/>
                </a:ln>
                <a:solidFill>
                  <a:srgbClr val="000000"/>
                </a:solidFill>
                <a:effectLst/>
                <a:latin typeface="Lucida Bright" panose="02040602050505020304" pitchFamily="18" charset="0"/>
              </a:rPr>
            </a:br>
            <a:endParaRPr kumimoji="0" lang="fr-FR" altLang="fr-FR" sz="1100" i="0" u="none" strike="noStrike" cap="none" normalizeH="0" baseline="0" dirty="0" smtClean="0">
              <a:ln>
                <a:noFill/>
              </a:ln>
              <a:solidFill>
                <a:srgbClr val="000000"/>
              </a:solidFill>
              <a:effectLst/>
              <a:latin typeface="Lucida Bright" panose="02040602050505020304" pitchFamily="18" charset="0"/>
            </a:endParaRPr>
          </a:p>
          <a:p>
            <a:pPr marL="171450" marR="0" lvl="0" indent="-171450" algn="l" defTabSz="914400" rtl="0" eaLnBrk="0" fontAlgn="base" latinLnBrk="0" hangingPunct="0">
              <a:lnSpc>
                <a:spcPct val="100000"/>
              </a:lnSpc>
              <a:spcBef>
                <a:spcPct val="0"/>
              </a:spcBef>
              <a:spcAft>
                <a:spcPct val="0"/>
              </a:spcAft>
              <a:buClr>
                <a:schemeClr val="accent1"/>
              </a:buClr>
              <a:buSzTx/>
              <a:buFont typeface="Wingdings" panose="05000000000000000000" pitchFamily="2" charset="2"/>
              <a:buChar char="Ø"/>
              <a:tabLst/>
            </a:pPr>
            <a:r>
              <a:rPr kumimoji="0" lang="fr-FR" altLang="fr-FR" sz="1100" i="0" u="none" strike="noStrike" cap="none" normalizeH="0" baseline="0" dirty="0" smtClean="0">
                <a:ln>
                  <a:noFill/>
                </a:ln>
                <a:solidFill>
                  <a:srgbClr val="000000"/>
                </a:solidFill>
                <a:effectLst/>
                <a:latin typeface="Lucida Bright" panose="02040602050505020304" pitchFamily="18" charset="0"/>
              </a:rPr>
              <a:t>Le créateur d'entreprise peut domicilier et/ou exercer son activité soit :</a:t>
            </a:r>
            <a:br>
              <a:rPr kumimoji="0" lang="fr-FR" altLang="fr-FR" sz="1100" i="0" u="none" strike="noStrike" cap="none" normalizeH="0" baseline="0" dirty="0" smtClean="0">
                <a:ln>
                  <a:noFill/>
                </a:ln>
                <a:solidFill>
                  <a:srgbClr val="000000"/>
                </a:solidFill>
                <a:effectLst/>
                <a:latin typeface="Lucida Bright" panose="02040602050505020304" pitchFamily="18" charset="0"/>
              </a:rPr>
            </a:br>
            <a:r>
              <a:rPr kumimoji="0" lang="fr-FR" altLang="fr-FR" sz="1100" i="0" u="none" strike="noStrike" cap="none" normalizeH="0" baseline="0" dirty="0" smtClean="0">
                <a:ln>
                  <a:noFill/>
                </a:ln>
                <a:solidFill>
                  <a:srgbClr val="000000"/>
                </a:solidFill>
                <a:effectLst/>
                <a:latin typeface="Lucida Bright" panose="02040602050505020304" pitchFamily="18" charset="0"/>
              </a:rPr>
              <a:t>- dans un local spécifique qu'il peut louer ou acquérir,</a:t>
            </a:r>
            <a:br>
              <a:rPr kumimoji="0" lang="fr-FR" altLang="fr-FR" sz="1100" i="0" u="none" strike="noStrike" cap="none" normalizeH="0" baseline="0" dirty="0" smtClean="0">
                <a:ln>
                  <a:noFill/>
                </a:ln>
                <a:solidFill>
                  <a:srgbClr val="000000"/>
                </a:solidFill>
                <a:effectLst/>
                <a:latin typeface="Lucida Bright" panose="02040602050505020304" pitchFamily="18" charset="0"/>
              </a:rPr>
            </a:br>
            <a:r>
              <a:rPr kumimoji="0" lang="fr-FR" altLang="fr-FR" sz="1100" i="0" u="none" strike="noStrike" cap="none" normalizeH="0" baseline="0" dirty="0" smtClean="0">
                <a:ln>
                  <a:noFill/>
                </a:ln>
                <a:solidFill>
                  <a:srgbClr val="000000"/>
                </a:solidFill>
                <a:effectLst/>
                <a:latin typeface="Lucida Bright" panose="02040602050505020304" pitchFamily="18" charset="0"/>
              </a:rPr>
              <a:t>- dans une société de domiciliation, dans une pépinière, </a:t>
            </a:r>
            <a:br>
              <a:rPr kumimoji="0" lang="fr-FR" altLang="fr-FR" sz="1100" i="0" u="none" strike="noStrike" cap="none" normalizeH="0" baseline="0" dirty="0" smtClean="0">
                <a:ln>
                  <a:noFill/>
                </a:ln>
                <a:solidFill>
                  <a:srgbClr val="000000"/>
                </a:solidFill>
                <a:effectLst/>
                <a:latin typeface="Lucida Bright" panose="02040602050505020304" pitchFamily="18" charset="0"/>
              </a:rPr>
            </a:br>
            <a:r>
              <a:rPr kumimoji="0" lang="fr-FR" altLang="fr-FR" sz="1100" i="0" u="none" strike="noStrike" cap="none" normalizeH="0" baseline="0" dirty="0" smtClean="0">
                <a:ln>
                  <a:noFill/>
                </a:ln>
                <a:solidFill>
                  <a:srgbClr val="000000"/>
                </a:solidFill>
                <a:effectLst/>
                <a:latin typeface="Lucida Bright" panose="02040602050505020304" pitchFamily="18" charset="0"/>
              </a:rPr>
              <a:t>- chez lui, sous certaines conditions.</a:t>
            </a:r>
            <a:r>
              <a:rPr kumimoji="0" lang="fr-FR" altLang="fr-FR" sz="1100" i="0" u="none" strike="noStrike" cap="none" normalizeH="0" baseline="0" dirty="0" smtClean="0">
                <a:ln>
                  <a:noFill/>
                </a:ln>
                <a:solidFill>
                  <a:srgbClr val="FF931C"/>
                </a:solidFill>
                <a:effectLst/>
                <a:latin typeface="Lucida Bright" panose="02040602050505020304" pitchFamily="18" charset="0"/>
                <a:hlinkClick r:id="rId2"/>
              </a:rPr>
              <a:t/>
            </a:r>
            <a:br>
              <a:rPr kumimoji="0" lang="fr-FR" altLang="fr-FR" sz="1100" i="0" u="none" strike="noStrike" cap="none" normalizeH="0" baseline="0" dirty="0" smtClean="0">
                <a:ln>
                  <a:noFill/>
                </a:ln>
                <a:solidFill>
                  <a:srgbClr val="FF931C"/>
                </a:solidFill>
                <a:effectLst/>
                <a:latin typeface="Lucida Bright" panose="02040602050505020304" pitchFamily="18" charset="0"/>
                <a:hlinkClick r:id="rId2"/>
              </a:rPr>
            </a:br>
            <a:endParaRPr lang="fr-FR" altLang="fr-FR" sz="1100" dirty="0" smtClean="0">
              <a:solidFill>
                <a:srgbClr val="000000"/>
              </a:solidFill>
              <a:latin typeface="Lucida Bright" panose="02040602050505020304" pitchFamily="18" charset="0"/>
            </a:endParaRPr>
          </a:p>
          <a:p>
            <a:pPr marR="0" lvl="0" algn="l" defTabSz="914400" rtl="0" eaLnBrk="0" fontAlgn="base" latinLnBrk="0" hangingPunct="0">
              <a:lnSpc>
                <a:spcPct val="100000"/>
              </a:lnSpc>
              <a:spcBef>
                <a:spcPct val="0"/>
              </a:spcBef>
              <a:spcAft>
                <a:spcPct val="0"/>
              </a:spcAft>
              <a:buClr>
                <a:schemeClr val="accent1"/>
              </a:buClr>
              <a:buSzTx/>
              <a:tabLst/>
            </a:pPr>
            <a:r>
              <a:rPr kumimoji="0" lang="fr-FR" altLang="fr-FR" sz="1100" i="0" u="none" strike="noStrike" cap="none" normalizeH="0" baseline="0" dirty="0" smtClean="0">
                <a:ln>
                  <a:noFill/>
                </a:ln>
                <a:solidFill>
                  <a:srgbClr val="000000"/>
                </a:solidFill>
                <a:effectLst/>
                <a:latin typeface="Lucida Bright" panose="02040602050505020304" pitchFamily="18" charset="0"/>
              </a:rPr>
              <a:t>Quelque soit sa situation, il devra justifier au CFE de la jouissance du local où il installe son entreprise : bail, contrat de mise à disposition, contrat de sous-location, contrat de domiciliation, etc.</a:t>
            </a:r>
            <a:endParaRPr lang="fr-FR" altLang="fr-FR" sz="1100" dirty="0">
              <a:solidFill>
                <a:srgbClr val="000000"/>
              </a:solidFill>
              <a:latin typeface="Lucida Bright" panose="02040602050505020304" pitchFamily="18" charset="0"/>
            </a:endParaRPr>
          </a:p>
          <a:p>
            <a:pPr marR="0" lvl="0" algn="l" defTabSz="914400" rtl="0" eaLnBrk="0" fontAlgn="base" latinLnBrk="0" hangingPunct="0">
              <a:lnSpc>
                <a:spcPct val="100000"/>
              </a:lnSpc>
              <a:spcBef>
                <a:spcPct val="0"/>
              </a:spcBef>
              <a:spcAft>
                <a:spcPct val="0"/>
              </a:spcAft>
              <a:buClr>
                <a:schemeClr val="accent1"/>
              </a:buClr>
              <a:buSzTx/>
              <a:tabLst/>
            </a:pPr>
            <a:endParaRPr kumimoji="0" lang="fr-FR" altLang="fr-FR" sz="1100" i="0" u="none" strike="noStrike" cap="none" normalizeH="0" baseline="0" dirty="0" smtClean="0">
              <a:ln>
                <a:noFill/>
              </a:ln>
              <a:solidFill>
                <a:srgbClr val="000000"/>
              </a:solidFill>
              <a:effectLst/>
              <a:latin typeface="Lucida Bright" panose="02040602050505020304" pitchFamily="18" charset="0"/>
            </a:endParaRPr>
          </a:p>
          <a:p>
            <a:pPr marL="171450" marR="0" lvl="0" indent="-171450" algn="l" defTabSz="914400" rtl="0" eaLnBrk="0" fontAlgn="base" latinLnBrk="0" hangingPunct="0">
              <a:lnSpc>
                <a:spcPct val="100000"/>
              </a:lnSpc>
              <a:spcBef>
                <a:spcPct val="0"/>
              </a:spcBef>
              <a:spcAft>
                <a:spcPct val="0"/>
              </a:spcAft>
              <a:buClr>
                <a:schemeClr val="accent1"/>
              </a:buClr>
              <a:buSzTx/>
              <a:buFont typeface="Wingdings" panose="05000000000000000000" pitchFamily="2" charset="2"/>
              <a:buChar char="Ø"/>
              <a:tabLst/>
            </a:pPr>
            <a:r>
              <a:rPr kumimoji="0" lang="fr-FR" altLang="fr-FR" sz="1100" i="0" u="none" strike="noStrike" cap="none" normalizeH="0" baseline="0" dirty="0" smtClean="0">
                <a:ln>
                  <a:noFill/>
                </a:ln>
                <a:solidFill>
                  <a:srgbClr val="000000"/>
                </a:solidFill>
                <a:effectLst/>
                <a:latin typeface="Lucida Bright" panose="02040602050505020304" pitchFamily="18" charset="0"/>
              </a:rPr>
              <a:t> Choisir une dénomination sociale et, le cas échéant, un nom commercial et un nom de domaine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100" i="0" u="none" strike="noStrike" cap="none" normalizeH="0" baseline="0" dirty="0" smtClean="0">
              <a:ln>
                <a:noFill/>
              </a:ln>
              <a:solidFill>
                <a:srgbClr val="000000"/>
              </a:solidFill>
              <a:effectLst/>
              <a:latin typeface="Lucida Bright" panose="020406020505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i="0" u="none" strike="noStrike" cap="none" normalizeH="0" baseline="0" dirty="0" smtClean="0">
                <a:ln>
                  <a:noFill/>
                </a:ln>
                <a:solidFill>
                  <a:srgbClr val="000000"/>
                </a:solidFill>
                <a:effectLst/>
                <a:latin typeface="Lucida Bright" panose="02040602050505020304" pitchFamily="18" charset="0"/>
              </a:rPr>
              <a:t>Pa précaution, le créateur devra vérifier auprès de l</a:t>
            </a:r>
            <a:r>
              <a:rPr kumimoji="0" lang="fr-FR" altLang="fr-FR" sz="1100" i="0" u="none" strike="noStrike" cap="none" normalizeH="0" baseline="0" dirty="0" smtClean="0">
                <a:ln>
                  <a:noFill/>
                </a:ln>
                <a:solidFill>
                  <a:srgbClr val="000000"/>
                </a:solidFill>
                <a:effectLst/>
                <a:latin typeface="Lucida Bright" panose="02040602050505020304" pitchFamily="18" charset="0"/>
                <a:hlinkClick r:id="rId3"/>
              </a:rPr>
              <a:t>‘</a:t>
            </a:r>
            <a:r>
              <a:rPr kumimoji="0" lang="fr-FR" altLang="fr-FR" sz="1100" i="0" u="none" strike="noStrike" cap="none" normalizeH="0" baseline="0" dirty="0" smtClean="0">
                <a:ln>
                  <a:noFill/>
                </a:ln>
                <a:solidFill>
                  <a:srgbClr val="000000"/>
                </a:solidFill>
                <a:effectLst/>
                <a:latin typeface="Lucida Bright" panose="02040602050505020304" pitchFamily="18" charset="0"/>
              </a:rPr>
              <a:t>INPI (Institut national de la propriété industrielle) que le nom choisi pour désigner l'entreprise n'est pas déjà utilisé par une autre entreprise ou n'a pas fait l'objet d'un dépôt de marque.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i="0" u="none" strike="noStrike" cap="none" normalizeH="0" baseline="0" dirty="0" smtClean="0">
                <a:ln>
                  <a:noFill/>
                </a:ln>
                <a:solidFill>
                  <a:srgbClr val="000000"/>
                </a:solidFill>
                <a:effectLst/>
                <a:latin typeface="Lucida Bright" panose="02040602050505020304" pitchFamily="18" charset="0"/>
              </a:rPr>
              <a:t>En cas de création d'un site internet, il devra également vérifier auprès </a:t>
            </a:r>
            <a:r>
              <a:rPr kumimoji="0" lang="fr-FR" altLang="fr-FR" sz="1100" i="0" u="none" strike="noStrike" cap="none" normalizeH="0" baseline="0" dirty="0" smtClean="0">
                <a:ln>
                  <a:noFill/>
                </a:ln>
                <a:effectLst/>
                <a:latin typeface="Lucida Bright" panose="02040602050505020304" pitchFamily="18" charset="0"/>
              </a:rPr>
              <a:t>de l‘AFNIC que </a:t>
            </a:r>
            <a:r>
              <a:rPr kumimoji="0" lang="fr-FR" altLang="fr-FR" sz="1100" i="0" u="none" strike="noStrike" cap="none" normalizeH="0" baseline="0" dirty="0" smtClean="0">
                <a:ln>
                  <a:noFill/>
                </a:ln>
                <a:solidFill>
                  <a:srgbClr val="000000"/>
                </a:solidFill>
                <a:effectLst/>
                <a:latin typeface="Lucida Bright" panose="02040602050505020304" pitchFamily="18" charset="0"/>
              </a:rPr>
              <a:t>le nom de domaine qu'il envisage d'utiliser est disponible.</a:t>
            </a: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100" dirty="0">
              <a:solidFill>
                <a:srgbClr val="000000"/>
              </a:solidFill>
              <a:latin typeface="Lucida Bright" panose="02040602050505020304" pitchFamily="18" charset="0"/>
            </a:endParaRPr>
          </a:p>
          <a:p>
            <a:pPr marL="171450" marR="0" lvl="0" indent="-171450" algn="l" defTabSz="914400" rtl="0" eaLnBrk="0" fontAlgn="base" latinLnBrk="0" hangingPunct="0">
              <a:lnSpc>
                <a:spcPct val="100000"/>
              </a:lnSpc>
              <a:spcBef>
                <a:spcPct val="0"/>
              </a:spcBef>
              <a:spcAft>
                <a:spcPct val="0"/>
              </a:spcAft>
              <a:buClr>
                <a:schemeClr val="accent1"/>
              </a:buClr>
              <a:buSzTx/>
              <a:buFont typeface="Wingdings" panose="05000000000000000000" pitchFamily="2" charset="2"/>
              <a:buChar char="Ø"/>
              <a:tabLst/>
            </a:pPr>
            <a:r>
              <a:rPr kumimoji="0" lang="fr-FR" altLang="fr-FR" sz="1100" i="0" u="none" strike="noStrike" cap="none" normalizeH="0" baseline="0" dirty="0" smtClean="0">
                <a:ln>
                  <a:noFill/>
                </a:ln>
                <a:solidFill>
                  <a:srgbClr val="000000"/>
                </a:solidFill>
                <a:effectLst/>
                <a:latin typeface="Lucida Bright" panose="02040602050505020304" pitchFamily="18" charset="0"/>
              </a:rPr>
              <a:t>S'il existe des apports en nature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i="0" u="none" strike="noStrike" cap="none" normalizeH="0" baseline="0" dirty="0" smtClean="0">
                <a:ln>
                  <a:noFill/>
                </a:ln>
                <a:solidFill>
                  <a:srgbClr val="000000"/>
                </a:solidFill>
                <a:effectLst/>
                <a:latin typeface="Lucida Bright" panose="02040602050505020304" pitchFamily="18" charset="0"/>
              </a:rPr>
              <a:t>L'intervention d'un commissaire aux apports sera peut-être nécessaire. </a:t>
            </a:r>
            <a:br>
              <a:rPr kumimoji="0" lang="fr-FR" altLang="fr-FR" sz="1100" i="0" u="none" strike="noStrike" cap="none" normalizeH="0" baseline="0" dirty="0" smtClean="0">
                <a:ln>
                  <a:noFill/>
                </a:ln>
                <a:solidFill>
                  <a:srgbClr val="000000"/>
                </a:solidFill>
                <a:effectLst/>
                <a:latin typeface="Lucida Bright" panose="02040602050505020304" pitchFamily="18" charset="0"/>
              </a:rPr>
            </a:br>
            <a:r>
              <a:rPr kumimoji="0" lang="fr-FR" altLang="fr-FR" sz="1100" i="0" u="none" strike="noStrike" cap="none" normalizeH="0" baseline="0" dirty="0" smtClean="0">
                <a:ln>
                  <a:noFill/>
                </a:ln>
                <a:solidFill>
                  <a:srgbClr val="000000"/>
                </a:solidFill>
                <a:effectLst/>
                <a:latin typeface="Lucida Bright" panose="02040602050505020304" pitchFamily="18" charset="0"/>
              </a:rPr>
              <a:t/>
            </a:r>
            <a:br>
              <a:rPr kumimoji="0" lang="fr-FR" altLang="fr-FR" sz="1100" i="0" u="none" strike="noStrike" cap="none" normalizeH="0" baseline="0" dirty="0" smtClean="0">
                <a:ln>
                  <a:noFill/>
                </a:ln>
                <a:solidFill>
                  <a:srgbClr val="000000"/>
                </a:solidFill>
                <a:effectLst/>
                <a:latin typeface="Lucida Bright" panose="02040602050505020304" pitchFamily="18" charset="0"/>
              </a:rPr>
            </a:br>
            <a:r>
              <a:rPr kumimoji="0" lang="fr-FR" altLang="fr-FR" sz="1100" i="0" u="none" strike="noStrike" cap="none" normalizeH="0" baseline="0" dirty="0" smtClean="0">
                <a:ln>
                  <a:noFill/>
                </a:ln>
                <a:solidFill>
                  <a:srgbClr val="000000"/>
                </a:solidFill>
                <a:effectLst/>
                <a:latin typeface="Lucida Bright" panose="02040602050505020304" pitchFamily="18" charset="0"/>
              </a:rPr>
              <a:t>A noter : une liste de commissaires aux apports est disponible auprès des tribunaux de commerce.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smtClean="0">
                <a:ln>
                  <a:noFill/>
                </a:ln>
                <a:solidFill>
                  <a:srgbClr val="000000"/>
                </a:solidFill>
                <a:effectLst/>
                <a:latin typeface="Lucida Bright" panose="02040602050505020304" pitchFamily="18" charset="0"/>
              </a:rPr>
              <a:t/>
            </a:r>
            <a:br>
              <a:rPr kumimoji="0" lang="fr-FR" altLang="fr-FR" sz="1200" b="0" i="0" u="none" strike="noStrike" cap="none" normalizeH="0" baseline="0" dirty="0" smtClean="0">
                <a:ln>
                  <a:noFill/>
                </a:ln>
                <a:solidFill>
                  <a:srgbClr val="000000"/>
                </a:solidFill>
                <a:effectLst/>
                <a:latin typeface="Lucida Bright" panose="02040602050505020304" pitchFamily="18" charset="0"/>
              </a:rPr>
            </a:br>
            <a:endParaRPr kumimoji="0" lang="fr-FR" altLang="fr-FR" sz="1200" b="0" i="0" u="none" strike="noStrike" cap="none" normalizeH="0" baseline="0" dirty="0" smtClean="0">
              <a:ln>
                <a:noFill/>
              </a:ln>
              <a:solidFill>
                <a:srgbClr val="000000"/>
              </a:solidFill>
              <a:effectLst/>
              <a:latin typeface="Lucida Bright" panose="02040602050505020304" pitchFamily="18" charset="0"/>
            </a:endParaRPr>
          </a:p>
        </p:txBody>
      </p:sp>
      <p:pic>
        <p:nvPicPr>
          <p:cNvPr id="1059" name="Picture 35" descr="https://media.afecreation.fr/design/front_office_apce/images/newpuce-1/triangle.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1025" y="11957050"/>
            <a:ext cx="57150" cy="85725"/>
          </a:xfrm>
          <a:prstGeom prst="rect">
            <a:avLst/>
          </a:prstGeom>
          <a:noFill/>
          <a:extLst>
            <a:ext uri="{909E8E84-426E-40DD-AFC4-6F175D3DCCD1}">
              <a14:hiddenFill xmlns:a14="http://schemas.microsoft.com/office/drawing/2010/main">
                <a:solidFill>
                  <a:srgbClr val="FFFFFF"/>
                </a:solidFill>
              </a14:hiddenFill>
            </a:ext>
          </a:extLst>
        </p:spPr>
      </p:pic>
      <p:sp>
        <p:nvSpPr>
          <p:cNvPr id="11" name="Espace réservé du numéro de diapositive 10"/>
          <p:cNvSpPr>
            <a:spLocks noGrp="1"/>
          </p:cNvSpPr>
          <p:nvPr>
            <p:ph type="sldNum" sz="quarter" idx="12"/>
          </p:nvPr>
        </p:nvSpPr>
        <p:spPr/>
        <p:txBody>
          <a:bodyPr/>
          <a:lstStyle/>
          <a:p>
            <a:fld id="{A96A5DF5-EDC7-494C-8E93-01E4FB401C7E}" type="slidenum">
              <a:rPr lang="fr-FR" smtClean="0"/>
              <a:t>19</a:t>
            </a:fld>
            <a:endParaRPr lang="fr-FR" dirty="0"/>
          </a:p>
        </p:txBody>
      </p:sp>
    </p:spTree>
    <p:extLst>
      <p:ext uri="{BB962C8B-B14F-4D97-AF65-F5344CB8AC3E}">
        <p14:creationId xmlns:p14="http://schemas.microsoft.com/office/powerpoint/2010/main" val="14481182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152520"/>
            <a:ext cx="827583" cy="705480"/>
          </a:xfrm>
          <a:prstGeom prst="rect">
            <a:avLst/>
          </a:prstGeom>
          <a:noFill/>
          <a:ln w="9525">
            <a:noFill/>
            <a:miter lim="800000"/>
            <a:headEnd/>
            <a:tailEnd/>
          </a:ln>
          <a:extLst/>
        </p:spPr>
      </p:pic>
      <p:sp>
        <p:nvSpPr>
          <p:cNvPr id="4" name="Rectangle 1"/>
          <p:cNvSpPr>
            <a:spLocks noChangeArrowheads="1"/>
          </p:cNvSpPr>
          <p:nvPr/>
        </p:nvSpPr>
        <p:spPr bwMode="auto">
          <a:xfrm>
            <a:off x="2060485" y="816967"/>
            <a:ext cx="6687979" cy="4803859"/>
          </a:xfrm>
          <a:prstGeom prst="rect">
            <a:avLst/>
          </a:prstGeom>
          <a:noFill/>
          <a:ln>
            <a:noFill/>
          </a:ln>
          <a:effectLst/>
        </p:spPr>
        <p:txBody>
          <a:bodyPr vert="horz" wrap="square" lIns="0" tIns="0" rIns="0" bIns="6348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endParaRPr lang="fr-FR" sz="1400" b="1" i="1" dirty="0" smtClean="0">
              <a:solidFill>
                <a:schemeClr val="tx2"/>
              </a:solidFill>
              <a:latin typeface="Lucida Bright" panose="02040602050505020304" pitchFamily="18" charset="0"/>
            </a:endParaRPr>
          </a:p>
          <a:p>
            <a:endParaRPr lang="fr-FR" sz="1400" b="1" i="1" dirty="0">
              <a:solidFill>
                <a:schemeClr val="tx2"/>
              </a:solidFill>
              <a:latin typeface="Lucida Bright" panose="02040602050505020304" pitchFamily="18" charset="0"/>
            </a:endParaRPr>
          </a:p>
          <a:p>
            <a:r>
              <a:rPr lang="fr-FR" sz="1400" b="1" i="1" dirty="0" smtClean="0">
                <a:solidFill>
                  <a:schemeClr val="tx2"/>
                </a:solidFill>
                <a:latin typeface="Lucida Bright" panose="02040602050505020304" pitchFamily="18" charset="0"/>
              </a:rPr>
              <a:t>« Il </a:t>
            </a:r>
            <a:r>
              <a:rPr lang="fr-FR" sz="1400" b="1" i="1" dirty="0">
                <a:solidFill>
                  <a:schemeClr val="tx2"/>
                </a:solidFill>
                <a:latin typeface="Lucida Bright" panose="02040602050505020304" pitchFamily="18" charset="0"/>
              </a:rPr>
              <a:t>n’y a pas de bon ou </a:t>
            </a:r>
            <a:r>
              <a:rPr lang="fr-FR" sz="1400" b="1" i="1" dirty="0" smtClean="0">
                <a:solidFill>
                  <a:schemeClr val="tx2"/>
                </a:solidFill>
                <a:latin typeface="Lucida Bright" panose="02040602050505020304" pitchFamily="18" charset="0"/>
              </a:rPr>
              <a:t>de </a:t>
            </a:r>
            <a:r>
              <a:rPr lang="fr-FR" sz="1400" b="1" i="1" dirty="0">
                <a:solidFill>
                  <a:schemeClr val="tx2"/>
                </a:solidFill>
                <a:latin typeface="Lucida Bright" panose="02040602050505020304" pitchFamily="18" charset="0"/>
              </a:rPr>
              <a:t>mauvais statut en soi. </a:t>
            </a:r>
            <a:r>
              <a:rPr lang="fr-FR" sz="1400" b="1" i="1" dirty="0" smtClean="0">
                <a:solidFill>
                  <a:schemeClr val="tx2"/>
                </a:solidFill>
                <a:latin typeface="Lucida Bright" panose="02040602050505020304" pitchFamily="18" charset="0"/>
              </a:rPr>
              <a:t>Il </a:t>
            </a:r>
            <a:r>
              <a:rPr lang="fr-FR" sz="1400" b="1" i="1" dirty="0">
                <a:solidFill>
                  <a:schemeClr val="tx2"/>
                </a:solidFill>
                <a:latin typeface="Lucida Bright" panose="02040602050505020304" pitchFamily="18" charset="0"/>
              </a:rPr>
              <a:t>y a des statuts qui sont </a:t>
            </a:r>
            <a:r>
              <a:rPr lang="fr-FR" sz="1400" b="1" i="1" dirty="0" smtClean="0">
                <a:solidFill>
                  <a:schemeClr val="tx2"/>
                </a:solidFill>
                <a:latin typeface="Lucida Bright" panose="02040602050505020304" pitchFamily="18" charset="0"/>
              </a:rPr>
              <a:t>adaptés </a:t>
            </a:r>
            <a:r>
              <a:rPr lang="fr-FR" sz="1400" b="1" i="1" dirty="0">
                <a:solidFill>
                  <a:schemeClr val="tx2"/>
                </a:solidFill>
                <a:latin typeface="Lucida Bright" panose="02040602050505020304" pitchFamily="18" charset="0"/>
              </a:rPr>
              <a:t>au projet que l’on </a:t>
            </a:r>
            <a:r>
              <a:rPr lang="fr-FR" sz="1400" b="1" i="1" dirty="0" smtClean="0">
                <a:solidFill>
                  <a:schemeClr val="tx2"/>
                </a:solidFill>
                <a:latin typeface="Lucida Bright" panose="02040602050505020304" pitchFamily="18" charset="0"/>
              </a:rPr>
              <a:t> veut </a:t>
            </a:r>
            <a:r>
              <a:rPr lang="fr-FR" sz="1400" b="1" i="1" dirty="0">
                <a:solidFill>
                  <a:schemeClr val="tx2"/>
                </a:solidFill>
                <a:latin typeface="Lucida Bright" panose="02040602050505020304" pitchFamily="18" charset="0"/>
              </a:rPr>
              <a:t>conduire </a:t>
            </a:r>
            <a:r>
              <a:rPr lang="fr-FR" sz="1400" b="1" i="1" dirty="0" smtClean="0">
                <a:solidFill>
                  <a:schemeClr val="tx2"/>
                </a:solidFill>
                <a:latin typeface="Lucida Bright" panose="02040602050505020304" pitchFamily="18" charset="0"/>
              </a:rPr>
              <a:t>et d’autres </a:t>
            </a:r>
            <a:r>
              <a:rPr lang="fr-FR" sz="1400" b="1" i="1" dirty="0">
                <a:solidFill>
                  <a:schemeClr val="tx2"/>
                </a:solidFill>
                <a:latin typeface="Lucida Bright" panose="02040602050505020304" pitchFamily="18" charset="0"/>
              </a:rPr>
              <a:t> </a:t>
            </a:r>
            <a:r>
              <a:rPr lang="fr-FR" sz="1400" b="1" i="1" dirty="0" smtClean="0">
                <a:solidFill>
                  <a:schemeClr val="tx2"/>
                </a:solidFill>
                <a:latin typeface="Lucida Bright" panose="02040602050505020304" pitchFamily="18" charset="0"/>
              </a:rPr>
              <a:t>qui </a:t>
            </a:r>
            <a:r>
              <a:rPr lang="fr-FR" sz="1400" b="1" i="1" dirty="0">
                <a:solidFill>
                  <a:schemeClr val="tx2"/>
                </a:solidFill>
                <a:latin typeface="Lucida Bright" panose="02040602050505020304" pitchFamily="18" charset="0"/>
              </a:rPr>
              <a:t>ne le sont pas. </a:t>
            </a:r>
            <a:r>
              <a:rPr lang="fr-FR" sz="1400" b="1" i="1" dirty="0" smtClean="0">
                <a:solidFill>
                  <a:schemeClr val="tx2"/>
                </a:solidFill>
                <a:latin typeface="Lucida Bright" panose="02040602050505020304" pitchFamily="18" charset="0"/>
              </a:rPr>
              <a:t>»</a:t>
            </a:r>
            <a:endParaRPr lang="fr-FR" sz="1400" b="1" i="1" dirty="0">
              <a:solidFill>
                <a:schemeClr val="tx2"/>
              </a:solidFill>
              <a:latin typeface="Lucida Bright" panose="02040602050505020304" pitchFamily="18" charset="0"/>
            </a:endParaRPr>
          </a:p>
          <a:p>
            <a:endParaRPr lang="fr-FR" sz="1200" dirty="0" smtClean="0">
              <a:latin typeface="Lucida Bright" panose="02040602050505020304" pitchFamily="18" charset="0"/>
            </a:endParaRPr>
          </a:p>
          <a:p>
            <a:endParaRPr lang="fr-FR" sz="1200" dirty="0">
              <a:latin typeface="Lucida Bright" panose="02040602050505020304" pitchFamily="18" charset="0"/>
            </a:endParaRPr>
          </a:p>
          <a:p>
            <a:pPr algn="just"/>
            <a:r>
              <a:rPr lang="fr-FR" sz="1200" dirty="0" smtClean="0">
                <a:latin typeface="Lucida Bright" panose="02040602050505020304" pitchFamily="18" charset="0"/>
              </a:rPr>
              <a:t>Choisir la forme d'une société c'est apprécier l'adéquation des possibilités offertes par chaque type de société aux besoins de la société nouvelle et aux objectifs des futurs associés ou, durant la vie sociale, aux besoins nouveaux de la société existante qui conservera, malgré le changement de forme, sa personnalité morale. </a:t>
            </a:r>
          </a:p>
          <a:p>
            <a:pPr algn="just"/>
            <a:endParaRPr lang="fr-FR" sz="1200" dirty="0">
              <a:latin typeface="Lucida Bright" panose="02040602050505020304" pitchFamily="18" charset="0"/>
            </a:endParaRPr>
          </a:p>
          <a:p>
            <a:pPr algn="just"/>
            <a:endParaRPr lang="fr-FR" sz="1200" dirty="0">
              <a:latin typeface="Lucida Bright" panose="02040602050505020304" pitchFamily="18" charset="0"/>
            </a:endParaRPr>
          </a:p>
          <a:p>
            <a:pPr algn="just"/>
            <a:r>
              <a:rPr lang="fr-FR" sz="1200" dirty="0" smtClean="0">
                <a:latin typeface="Lucida Bright" panose="02040602050505020304" pitchFamily="18" charset="0"/>
              </a:rPr>
              <a:t>Pour circonscrire le champ d'application de l'étude, il convient tout d'abord de rappeler le concept de société tel qu'il est défini par le Code civil. </a:t>
            </a:r>
          </a:p>
          <a:p>
            <a:pPr algn="just"/>
            <a:endParaRPr lang="fr-FR" sz="1200" dirty="0">
              <a:latin typeface="Lucida Bright" panose="02040602050505020304" pitchFamily="18" charset="0"/>
            </a:endParaRPr>
          </a:p>
          <a:p>
            <a:pPr algn="just"/>
            <a:r>
              <a:rPr lang="fr-FR" sz="1200" dirty="0" smtClean="0">
                <a:latin typeface="Lucida Bright" panose="02040602050505020304" pitchFamily="18" charset="0"/>
              </a:rPr>
              <a:t>Selon l'article 1832, l'acte de société qui donne naissance à une société pluripersonnelle ou unipersonnelle est caractérisé par deux éléments : </a:t>
            </a:r>
          </a:p>
          <a:p>
            <a:pPr marL="628650" lvl="1" indent="-171450" algn="just">
              <a:buFont typeface="Wingdings" panose="05000000000000000000" pitchFamily="2" charset="2"/>
              <a:buChar char="ü"/>
            </a:pPr>
            <a:endParaRPr lang="fr-FR" sz="1200" dirty="0" smtClean="0">
              <a:latin typeface="Lucida Bright" panose="02040602050505020304" pitchFamily="18" charset="0"/>
            </a:endParaRPr>
          </a:p>
          <a:p>
            <a:pPr marL="628650" lvl="1" indent="-171450" algn="just">
              <a:buFont typeface="Wingdings" panose="05000000000000000000" pitchFamily="2" charset="2"/>
              <a:buChar char="ü"/>
            </a:pPr>
            <a:r>
              <a:rPr lang="fr-FR" sz="1200" dirty="0" smtClean="0">
                <a:effectLst/>
                <a:latin typeface="Lucida Bright" panose="02040602050505020304" pitchFamily="18" charset="0"/>
              </a:rPr>
              <a:t>la mise en commun d'apports ;</a:t>
            </a:r>
          </a:p>
          <a:p>
            <a:pPr marL="628650" lvl="1" indent="-171450" algn="just">
              <a:buFont typeface="Wingdings" panose="05000000000000000000" pitchFamily="2" charset="2"/>
              <a:buChar char="ü"/>
            </a:pPr>
            <a:r>
              <a:rPr lang="fr-FR" sz="1200" dirty="0" smtClean="0">
                <a:effectLst/>
                <a:latin typeface="Lucida Bright" panose="02040602050505020304" pitchFamily="18" charset="0"/>
              </a:rPr>
              <a:t>la recherche des bénéfices ou d'une économie avec pour contrepartie la contribution aux pertes. </a:t>
            </a:r>
          </a:p>
          <a:p>
            <a:pPr marL="171450" indent="-171450" algn="just">
              <a:buFont typeface="Wingdings" panose="05000000000000000000" pitchFamily="2" charset="2"/>
              <a:buChar char="ü"/>
            </a:pPr>
            <a:endParaRPr lang="fr-FR" sz="1200" dirty="0">
              <a:latin typeface="Lucida Bright" panose="02040602050505020304" pitchFamily="18" charset="0"/>
            </a:endParaRPr>
          </a:p>
          <a:p>
            <a:pPr marL="171450" indent="-171450" algn="just">
              <a:buFont typeface="Wingdings" panose="05000000000000000000" pitchFamily="2" charset="2"/>
              <a:buChar char="ü"/>
            </a:pPr>
            <a:endParaRPr lang="fr-FR" sz="1200" dirty="0" smtClean="0">
              <a:effectLst/>
              <a:latin typeface="Lucida Bright" panose="02040602050505020304" pitchFamily="18" charset="0"/>
            </a:endParaRPr>
          </a:p>
          <a:p>
            <a:pPr algn="just"/>
            <a:r>
              <a:rPr lang="fr-FR" sz="1200" dirty="0" smtClean="0">
                <a:latin typeface="Lucida Bright" panose="02040602050505020304" pitchFamily="18" charset="0"/>
              </a:rPr>
              <a:t>Cette définition textuelle de la société doit être complétée par une approche comparative des différentes formes possibles de mise en société.</a:t>
            </a:r>
            <a:endParaRPr lang="fr-FR" sz="1200" dirty="0">
              <a:latin typeface="Lucida Bright" panose="02040602050505020304" pitchFamily="18" charset="0"/>
            </a:endParaRPr>
          </a:p>
        </p:txBody>
      </p:sp>
      <p:sp>
        <p:nvSpPr>
          <p:cNvPr id="12" name="Espace réservé du numéro de diapositive 11"/>
          <p:cNvSpPr>
            <a:spLocks noGrp="1"/>
          </p:cNvSpPr>
          <p:nvPr>
            <p:ph type="sldNum" sz="quarter" idx="12"/>
          </p:nvPr>
        </p:nvSpPr>
        <p:spPr/>
        <p:txBody>
          <a:bodyPr/>
          <a:lstStyle/>
          <a:p>
            <a:fld id="{A96A5DF5-EDC7-494C-8E93-01E4FB401C7E}" type="slidenum">
              <a:rPr lang="fr-FR" smtClean="0"/>
              <a:t>2</a:t>
            </a:fld>
            <a:endParaRPr lang="fr-FR" dirty="0"/>
          </a:p>
        </p:txBody>
      </p:sp>
    </p:spTree>
    <p:extLst>
      <p:ext uri="{BB962C8B-B14F-4D97-AF65-F5344CB8AC3E}">
        <p14:creationId xmlns:p14="http://schemas.microsoft.com/office/powerpoint/2010/main" val="39701419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16632"/>
            <a:ext cx="8424936" cy="6494085"/>
          </a:xfrm>
          <a:prstGeom prst="rect">
            <a:avLst/>
          </a:prstGeom>
        </p:spPr>
        <p:txBody>
          <a:bodyPr wrap="square">
            <a:spAutoFit/>
          </a:bodyPr>
          <a:lstStyle/>
          <a:p>
            <a:pPr lvl="0" eaLnBrk="0" fontAlgn="base" hangingPunct="0">
              <a:spcBef>
                <a:spcPct val="0"/>
              </a:spcBef>
              <a:spcAft>
                <a:spcPct val="0"/>
              </a:spcAft>
            </a:pPr>
            <a:r>
              <a:rPr lang="fr-FR" altLang="fr-FR" sz="1200" dirty="0">
                <a:solidFill>
                  <a:srgbClr val="000000"/>
                </a:solidFill>
                <a:latin typeface="Lucida Bright" panose="02040602050505020304" pitchFamily="18" charset="0"/>
              </a:rPr>
              <a:t> </a:t>
            </a:r>
          </a:p>
          <a:p>
            <a:pPr lvl="0" eaLnBrk="0" fontAlgn="base" hangingPunct="0">
              <a:spcBef>
                <a:spcPct val="0"/>
              </a:spcBef>
              <a:spcAft>
                <a:spcPct val="0"/>
              </a:spcAft>
            </a:pPr>
            <a:r>
              <a:rPr lang="fr-FR" altLang="fr-FR" sz="1200" b="1" dirty="0">
                <a:solidFill>
                  <a:schemeClr val="accent1"/>
                </a:solidFill>
                <a:latin typeface="Lucida Bright" panose="02040602050505020304" pitchFamily="18" charset="0"/>
              </a:rPr>
              <a:t>    </a:t>
            </a:r>
            <a:r>
              <a:rPr lang="fr-FR" altLang="fr-FR" sz="1200" b="1" dirty="0" smtClean="0">
                <a:solidFill>
                  <a:schemeClr val="accent1"/>
                </a:solidFill>
                <a:latin typeface="Lucida Bright" panose="02040602050505020304" pitchFamily="18" charset="0"/>
              </a:rPr>
              <a:t>….</a:t>
            </a:r>
            <a:r>
              <a:rPr lang="fr-FR" altLang="fr-FR" sz="1200" b="1" i="1" dirty="0" smtClean="0">
                <a:solidFill>
                  <a:schemeClr val="accent1"/>
                </a:solidFill>
                <a:effectLst>
                  <a:outerShdw blurRad="38100" dist="38100" dir="2700000" algn="tl">
                    <a:srgbClr val="000000">
                      <a:alpha val="43137"/>
                    </a:srgbClr>
                  </a:outerShdw>
                </a:effectLst>
                <a:latin typeface="Lucida Bright" panose="02040602050505020304" pitchFamily="18" charset="0"/>
              </a:rPr>
              <a:t>AU MOMENT DE L’ADOPTION DES STATUTS: </a:t>
            </a:r>
            <a:endParaRPr lang="fr-FR" altLang="fr-FR" sz="1200" b="1" i="1" dirty="0">
              <a:solidFill>
                <a:schemeClr val="accent1"/>
              </a:solidFill>
              <a:effectLst>
                <a:outerShdw blurRad="38100" dist="38100" dir="2700000" algn="tl">
                  <a:srgbClr val="000000">
                    <a:alpha val="43137"/>
                  </a:srgbClr>
                </a:outerShdw>
              </a:effectLst>
              <a:latin typeface="Lucida Bright" panose="02040602050505020304" pitchFamily="18" charset="0"/>
            </a:endParaRPr>
          </a:p>
          <a:p>
            <a:pPr lvl="0" eaLnBrk="0" fontAlgn="base" hangingPunct="0">
              <a:spcBef>
                <a:spcPct val="0"/>
              </a:spcBef>
              <a:spcAft>
                <a:spcPct val="0"/>
              </a:spcAft>
            </a:pPr>
            <a:r>
              <a:rPr lang="fr-FR" altLang="fr-FR" sz="1200" dirty="0">
                <a:solidFill>
                  <a:srgbClr val="000000"/>
                </a:solidFill>
                <a:latin typeface="Lucida Bright" panose="02040602050505020304" pitchFamily="18" charset="0"/>
              </a:rPr>
              <a:t>  </a:t>
            </a:r>
            <a:endParaRPr lang="fr-FR" altLang="fr-FR" sz="1100" dirty="0" smtClean="0">
              <a:solidFill>
                <a:srgbClr val="000000"/>
              </a:solidFill>
              <a:latin typeface="Lucida Bright" panose="02040602050505020304" pitchFamily="18" charset="0"/>
            </a:endParaRPr>
          </a:p>
          <a:p>
            <a:pPr marL="228600" lvl="0" indent="-228600" eaLnBrk="0" fontAlgn="base" hangingPunct="0">
              <a:spcBef>
                <a:spcPct val="0"/>
              </a:spcBef>
              <a:spcAft>
                <a:spcPct val="0"/>
              </a:spcAft>
              <a:buClr>
                <a:schemeClr val="accent1"/>
              </a:buClr>
              <a:buFont typeface="+mj-lt"/>
              <a:buAutoNum type="arabicPeriod"/>
            </a:pPr>
            <a:r>
              <a:rPr lang="fr-FR" altLang="fr-FR" sz="1200" u="sng" dirty="0" smtClean="0">
                <a:solidFill>
                  <a:srgbClr val="000000"/>
                </a:solidFill>
                <a:latin typeface="Lucida Bright" panose="02040602050505020304" pitchFamily="18" charset="0"/>
              </a:rPr>
              <a:t>Rédiger </a:t>
            </a:r>
            <a:r>
              <a:rPr lang="fr-FR" altLang="fr-FR" sz="1200" u="sng" dirty="0">
                <a:solidFill>
                  <a:srgbClr val="000000"/>
                </a:solidFill>
                <a:latin typeface="Lucida Bright" panose="02040602050505020304" pitchFamily="18" charset="0"/>
              </a:rPr>
              <a:t>les </a:t>
            </a:r>
            <a:r>
              <a:rPr lang="fr-FR" altLang="fr-FR" sz="1200" u="sng" dirty="0" smtClean="0">
                <a:solidFill>
                  <a:srgbClr val="000000"/>
                </a:solidFill>
                <a:latin typeface="Lucida Bright" panose="02040602050505020304" pitchFamily="18" charset="0"/>
              </a:rPr>
              <a:t>statuts</a:t>
            </a:r>
          </a:p>
          <a:p>
            <a:pPr lvl="0" eaLnBrk="0" fontAlgn="base" hangingPunct="0">
              <a:spcBef>
                <a:spcPct val="0"/>
              </a:spcBef>
              <a:spcAft>
                <a:spcPct val="0"/>
              </a:spcAft>
            </a:pPr>
            <a:endParaRPr lang="fr-FR" altLang="fr-FR" sz="1100" dirty="0">
              <a:solidFill>
                <a:srgbClr val="000000"/>
              </a:solidFill>
              <a:latin typeface="Lucida Bright" panose="02040602050505020304" pitchFamily="18" charset="0"/>
            </a:endParaRPr>
          </a:p>
          <a:p>
            <a:pPr lvl="0" eaLnBrk="0" fontAlgn="base" hangingPunct="0">
              <a:spcBef>
                <a:spcPct val="0"/>
              </a:spcBef>
              <a:spcAft>
                <a:spcPct val="0"/>
              </a:spcAft>
            </a:pPr>
            <a:r>
              <a:rPr lang="fr-FR" altLang="fr-FR" sz="1100" dirty="0">
                <a:solidFill>
                  <a:srgbClr val="000000"/>
                </a:solidFill>
                <a:latin typeface="Lucida Bright" panose="02040602050505020304" pitchFamily="18" charset="0"/>
              </a:rPr>
              <a:t>L'établissement des statuts est un acte important pouvant avoir des conséquences juridiques, fiscales et influer sur le statut social du dirigeant. Il est donc recommandé de s'entourer des conseils de professionnels du droit.</a:t>
            </a:r>
            <a:br>
              <a:rPr lang="fr-FR" altLang="fr-FR" sz="1100" dirty="0">
                <a:solidFill>
                  <a:srgbClr val="000000"/>
                </a:solidFill>
                <a:latin typeface="Lucida Bright" panose="02040602050505020304" pitchFamily="18" charset="0"/>
              </a:rPr>
            </a:br>
            <a:r>
              <a:rPr lang="fr-FR" altLang="fr-FR" sz="1100" dirty="0">
                <a:solidFill>
                  <a:srgbClr val="000000"/>
                </a:solidFill>
                <a:latin typeface="Lucida Bright" panose="02040602050505020304" pitchFamily="18" charset="0"/>
              </a:rPr>
              <a:t> </a:t>
            </a:r>
            <a:endParaRPr lang="fr-FR" altLang="fr-FR" sz="1100" dirty="0" smtClean="0">
              <a:solidFill>
                <a:srgbClr val="000000"/>
              </a:solidFill>
              <a:latin typeface="Lucida Bright" panose="02040602050505020304" pitchFamily="18" charset="0"/>
            </a:endParaRPr>
          </a:p>
          <a:p>
            <a:pPr marL="228600" lvl="0" indent="-228600" eaLnBrk="0" fontAlgn="base" hangingPunct="0">
              <a:spcBef>
                <a:spcPct val="0"/>
              </a:spcBef>
              <a:spcAft>
                <a:spcPct val="0"/>
              </a:spcAft>
              <a:buClr>
                <a:schemeClr val="accent1"/>
              </a:buClr>
              <a:buFont typeface="+mj-lt"/>
              <a:buAutoNum type="arabicPeriod" startAt="2"/>
            </a:pPr>
            <a:r>
              <a:rPr lang="fr-FR" altLang="fr-FR" sz="1200" u="sng" dirty="0" smtClean="0">
                <a:solidFill>
                  <a:srgbClr val="000000"/>
                </a:solidFill>
                <a:latin typeface="Lucida Bright" panose="02040602050505020304" pitchFamily="18" charset="0"/>
              </a:rPr>
              <a:t>Déposer </a:t>
            </a:r>
            <a:r>
              <a:rPr lang="fr-FR" altLang="fr-FR" sz="1200" u="sng" dirty="0">
                <a:solidFill>
                  <a:srgbClr val="000000"/>
                </a:solidFill>
                <a:latin typeface="Lucida Bright" panose="02040602050505020304" pitchFamily="18" charset="0"/>
              </a:rPr>
              <a:t>les fonds constituant les apports en numéraire sur un compte </a:t>
            </a:r>
            <a:r>
              <a:rPr lang="fr-FR" altLang="fr-FR" sz="1200" u="sng" dirty="0" smtClean="0">
                <a:solidFill>
                  <a:srgbClr val="000000"/>
                </a:solidFill>
                <a:latin typeface="Lucida Bright" panose="02040602050505020304" pitchFamily="18" charset="0"/>
              </a:rPr>
              <a:t>bloqué</a:t>
            </a:r>
          </a:p>
          <a:p>
            <a:pPr marL="171450" lvl="0" indent="-171450" eaLnBrk="0" fontAlgn="base" hangingPunct="0">
              <a:spcBef>
                <a:spcPct val="0"/>
              </a:spcBef>
              <a:spcAft>
                <a:spcPct val="0"/>
              </a:spcAft>
              <a:buClr>
                <a:schemeClr val="accent1"/>
              </a:buClr>
              <a:buFont typeface="Wingdings" panose="05000000000000000000" pitchFamily="2" charset="2"/>
              <a:buChar char="Ø"/>
            </a:pPr>
            <a:endParaRPr lang="fr-FR" altLang="fr-FR" sz="1100" u="sng" dirty="0">
              <a:solidFill>
                <a:srgbClr val="000000"/>
              </a:solidFill>
              <a:latin typeface="Lucida Bright" panose="02040602050505020304" pitchFamily="18" charset="0"/>
            </a:endParaRPr>
          </a:p>
          <a:p>
            <a:pPr lvl="0" eaLnBrk="0" fontAlgn="base" hangingPunct="0">
              <a:spcBef>
                <a:spcPct val="0"/>
              </a:spcBef>
              <a:spcAft>
                <a:spcPct val="0"/>
              </a:spcAft>
            </a:pPr>
            <a:r>
              <a:rPr lang="fr-FR" altLang="fr-FR" sz="1100" dirty="0">
                <a:solidFill>
                  <a:srgbClr val="000000"/>
                </a:solidFill>
                <a:latin typeface="Lucida Bright" panose="02040602050505020304" pitchFamily="18" charset="0"/>
              </a:rPr>
              <a:t>Les apports en numéraire (sommes d'argent apportées par les associés) doivent être déposés, dans les 8 jours de leur réception, soit :</a:t>
            </a:r>
          </a:p>
          <a:p>
            <a:pPr lvl="0" eaLnBrk="0" fontAlgn="base" hangingPunct="0">
              <a:spcBef>
                <a:spcPct val="0"/>
              </a:spcBef>
              <a:spcAft>
                <a:spcPct val="0"/>
              </a:spcAft>
            </a:pPr>
            <a:r>
              <a:rPr lang="fr-FR" altLang="fr-FR" sz="1100" dirty="0">
                <a:solidFill>
                  <a:srgbClr val="000000"/>
                </a:solidFill>
                <a:latin typeface="Lucida Bright" panose="02040602050505020304" pitchFamily="18" charset="0"/>
              </a:rPr>
              <a:t>   sur un compte bancaire ouvert au nom de la société,</a:t>
            </a:r>
            <a:br>
              <a:rPr lang="fr-FR" altLang="fr-FR" sz="1100" dirty="0">
                <a:solidFill>
                  <a:srgbClr val="000000"/>
                </a:solidFill>
                <a:latin typeface="Lucida Bright" panose="02040602050505020304" pitchFamily="18" charset="0"/>
              </a:rPr>
            </a:br>
            <a:r>
              <a:rPr lang="fr-FR" altLang="fr-FR" sz="1100" dirty="0">
                <a:solidFill>
                  <a:srgbClr val="000000"/>
                </a:solidFill>
                <a:latin typeface="Lucida Bright" panose="02040602050505020304" pitchFamily="18" charset="0"/>
              </a:rPr>
              <a:t>   à la Caisse des dépôts et consignations,</a:t>
            </a:r>
            <a:br>
              <a:rPr lang="fr-FR" altLang="fr-FR" sz="1100" dirty="0">
                <a:solidFill>
                  <a:srgbClr val="000000"/>
                </a:solidFill>
                <a:latin typeface="Lucida Bright" panose="02040602050505020304" pitchFamily="18" charset="0"/>
              </a:rPr>
            </a:br>
            <a:r>
              <a:rPr lang="fr-FR" altLang="fr-FR" sz="1100" dirty="0">
                <a:solidFill>
                  <a:srgbClr val="000000"/>
                </a:solidFill>
                <a:latin typeface="Lucida Bright" panose="02040602050505020304" pitchFamily="18" charset="0"/>
              </a:rPr>
              <a:t>   chez un notaire</a:t>
            </a:r>
            <a:r>
              <a:rPr lang="fr-FR" altLang="fr-FR" sz="1100" dirty="0" smtClean="0">
                <a:solidFill>
                  <a:srgbClr val="000000"/>
                </a:solidFill>
                <a:latin typeface="Lucida Bright" panose="02040602050505020304" pitchFamily="18" charset="0"/>
              </a:rPr>
              <a:t>.</a:t>
            </a:r>
          </a:p>
          <a:p>
            <a:pPr lvl="0" eaLnBrk="0" fontAlgn="base" hangingPunct="0">
              <a:spcBef>
                <a:spcPct val="0"/>
              </a:spcBef>
              <a:spcAft>
                <a:spcPct val="0"/>
              </a:spcAft>
            </a:pPr>
            <a:endParaRPr lang="fr-FR" altLang="fr-FR" sz="1100" dirty="0" smtClean="0">
              <a:solidFill>
                <a:srgbClr val="000000"/>
              </a:solidFill>
              <a:latin typeface="Lucida Bright" panose="02040602050505020304" pitchFamily="18" charset="0"/>
            </a:endParaRPr>
          </a:p>
          <a:p>
            <a:pPr lvl="0" eaLnBrk="0" fontAlgn="base" hangingPunct="0">
              <a:spcBef>
                <a:spcPct val="0"/>
              </a:spcBef>
              <a:spcAft>
                <a:spcPct val="0"/>
              </a:spcAft>
            </a:pPr>
            <a:r>
              <a:rPr lang="fr-FR" altLang="fr-FR" sz="1100" dirty="0" smtClean="0">
                <a:solidFill>
                  <a:srgbClr val="000000"/>
                </a:solidFill>
                <a:latin typeface="Lucida Bright" panose="02040602050505020304" pitchFamily="18" charset="0"/>
              </a:rPr>
              <a:t>A </a:t>
            </a:r>
            <a:r>
              <a:rPr lang="fr-FR" altLang="fr-FR" sz="1100" dirty="0">
                <a:solidFill>
                  <a:srgbClr val="000000"/>
                </a:solidFill>
                <a:latin typeface="Lucida Bright" panose="02040602050505020304" pitchFamily="18" charset="0"/>
              </a:rPr>
              <a:t>noter : la mention du dépôt des fonds doit figurer dans les statuts de la société.</a:t>
            </a:r>
          </a:p>
          <a:p>
            <a:pPr lvl="0" eaLnBrk="0" fontAlgn="base" hangingPunct="0">
              <a:spcBef>
                <a:spcPct val="0"/>
              </a:spcBef>
              <a:spcAft>
                <a:spcPct val="0"/>
              </a:spcAft>
            </a:pPr>
            <a:endParaRPr lang="fr-FR" altLang="fr-FR" sz="1200" dirty="0" smtClean="0">
              <a:solidFill>
                <a:srgbClr val="000000"/>
              </a:solidFill>
              <a:latin typeface="Lucida Bright" panose="02040602050505020304" pitchFamily="18" charset="0"/>
            </a:endParaRPr>
          </a:p>
          <a:p>
            <a:pPr marL="228600" lvl="0" indent="-228600" eaLnBrk="0" fontAlgn="base" hangingPunct="0">
              <a:spcBef>
                <a:spcPct val="0"/>
              </a:spcBef>
              <a:spcAft>
                <a:spcPct val="0"/>
              </a:spcAft>
              <a:buClr>
                <a:schemeClr val="accent1"/>
              </a:buClr>
              <a:buFont typeface="+mj-lt"/>
              <a:buAutoNum type="arabicPeriod" startAt="3"/>
            </a:pPr>
            <a:r>
              <a:rPr lang="fr-FR" altLang="fr-FR" sz="1200" u="sng" dirty="0" smtClean="0">
                <a:solidFill>
                  <a:srgbClr val="000000"/>
                </a:solidFill>
                <a:latin typeface="Lucida Bright" panose="02040602050505020304" pitchFamily="18" charset="0"/>
              </a:rPr>
              <a:t> </a:t>
            </a:r>
            <a:r>
              <a:rPr lang="fr-FR" altLang="fr-FR" sz="1200" u="sng" dirty="0">
                <a:solidFill>
                  <a:srgbClr val="000000"/>
                </a:solidFill>
                <a:latin typeface="Lucida Bright" panose="02040602050505020304" pitchFamily="18" charset="0"/>
              </a:rPr>
              <a:t>Procéder à la nomination du </a:t>
            </a:r>
            <a:r>
              <a:rPr lang="fr-FR" altLang="fr-FR" sz="1200" u="sng" dirty="0" smtClean="0">
                <a:solidFill>
                  <a:srgbClr val="000000"/>
                </a:solidFill>
                <a:latin typeface="Lucida Bright" panose="02040602050505020304" pitchFamily="18" charset="0"/>
              </a:rPr>
              <a:t>gérant</a:t>
            </a:r>
          </a:p>
          <a:p>
            <a:pPr marL="171450" lvl="0" indent="-171450" algn="just" eaLnBrk="0" fontAlgn="base" hangingPunct="0">
              <a:spcBef>
                <a:spcPct val="0"/>
              </a:spcBef>
              <a:spcAft>
                <a:spcPct val="0"/>
              </a:spcAft>
              <a:buClr>
                <a:schemeClr val="accent1"/>
              </a:buClr>
              <a:buFont typeface="Wingdings" panose="05000000000000000000" pitchFamily="2" charset="2"/>
              <a:buChar char="Ø"/>
            </a:pPr>
            <a:endParaRPr lang="fr-FR" altLang="fr-FR" sz="1100" dirty="0" smtClean="0">
              <a:solidFill>
                <a:srgbClr val="000000"/>
              </a:solidFill>
              <a:latin typeface="Lucida Bright" panose="02040602050505020304" pitchFamily="18" charset="0"/>
            </a:endParaRPr>
          </a:p>
          <a:p>
            <a:pPr lvl="0" algn="just" eaLnBrk="0" fontAlgn="base" hangingPunct="0">
              <a:spcBef>
                <a:spcPct val="0"/>
              </a:spcBef>
              <a:spcAft>
                <a:spcPct val="0"/>
              </a:spcAft>
            </a:pPr>
            <a:r>
              <a:rPr lang="fr-FR" altLang="fr-FR" sz="1100" dirty="0" smtClean="0">
                <a:solidFill>
                  <a:srgbClr val="000000"/>
                </a:solidFill>
                <a:latin typeface="Lucida Bright" panose="02040602050505020304" pitchFamily="18" charset="0"/>
              </a:rPr>
              <a:t>Il peut être nommé, soit dans les statuts, soit par un acte séparé. Cette dernière solution évite d'avoir à modifier les statuts lors de chaque changement de gérant.</a:t>
            </a:r>
            <a:r>
              <a:rPr lang="fr-FR" altLang="fr-FR" sz="1100" dirty="0">
                <a:solidFill>
                  <a:srgbClr val="000000"/>
                </a:solidFill>
                <a:latin typeface="Lucida Bright" panose="02040602050505020304" pitchFamily="18" charset="0"/>
              </a:rPr>
              <a:t> </a:t>
            </a:r>
            <a:endParaRPr lang="fr-FR" altLang="fr-FR" sz="1100" dirty="0" smtClean="0">
              <a:solidFill>
                <a:srgbClr val="000000"/>
              </a:solidFill>
              <a:latin typeface="Lucida Bright" panose="02040602050505020304" pitchFamily="18" charset="0"/>
            </a:endParaRPr>
          </a:p>
          <a:p>
            <a:pPr lvl="0" algn="just" eaLnBrk="0" fontAlgn="base" hangingPunct="0">
              <a:spcBef>
                <a:spcPct val="0"/>
              </a:spcBef>
              <a:spcAft>
                <a:spcPct val="0"/>
              </a:spcAft>
            </a:pPr>
            <a:r>
              <a:rPr lang="fr-FR" altLang="fr-FR" sz="1100" dirty="0">
                <a:solidFill>
                  <a:srgbClr val="000000"/>
                </a:solidFill>
                <a:latin typeface="Lucida Bright" panose="02040602050505020304" pitchFamily="18" charset="0"/>
              </a:rPr>
              <a:t/>
            </a:r>
            <a:br>
              <a:rPr lang="fr-FR" altLang="fr-FR" sz="1100" dirty="0">
                <a:solidFill>
                  <a:srgbClr val="000000"/>
                </a:solidFill>
                <a:latin typeface="Lucida Bright" panose="02040602050505020304" pitchFamily="18" charset="0"/>
              </a:rPr>
            </a:br>
            <a:r>
              <a:rPr lang="fr-FR" altLang="fr-FR" sz="1100" dirty="0">
                <a:solidFill>
                  <a:srgbClr val="000000"/>
                </a:solidFill>
                <a:latin typeface="Lucida Bright" panose="02040602050505020304" pitchFamily="18" charset="0"/>
              </a:rPr>
              <a:t>Il est recommandé de préciser, dans l'acte de nomination, la durée de ses fonctions, l'étendue de ses pouvoirs et sa rémunération</a:t>
            </a:r>
            <a:r>
              <a:rPr lang="fr-FR" altLang="fr-FR" sz="1100" dirty="0" smtClean="0">
                <a:solidFill>
                  <a:srgbClr val="000000"/>
                </a:solidFill>
                <a:latin typeface="Lucida Bright" panose="02040602050505020304" pitchFamily="18" charset="0"/>
              </a:rPr>
              <a:t>.</a:t>
            </a:r>
          </a:p>
          <a:p>
            <a:pPr lvl="0" eaLnBrk="0" fontAlgn="base" hangingPunct="0">
              <a:spcBef>
                <a:spcPct val="0"/>
              </a:spcBef>
              <a:spcAft>
                <a:spcPct val="0"/>
              </a:spcAft>
              <a:buClr>
                <a:schemeClr val="accent1"/>
              </a:buClr>
            </a:pPr>
            <a:endParaRPr lang="fr-FR" altLang="fr-FR" sz="1200" dirty="0" smtClean="0">
              <a:solidFill>
                <a:srgbClr val="000000"/>
              </a:solidFill>
              <a:latin typeface="Lucida Bright" panose="02040602050505020304" pitchFamily="18" charset="0"/>
            </a:endParaRPr>
          </a:p>
          <a:p>
            <a:pPr marL="228600" lvl="0" indent="-228600" eaLnBrk="0" fontAlgn="base" hangingPunct="0">
              <a:spcBef>
                <a:spcPct val="0"/>
              </a:spcBef>
              <a:spcAft>
                <a:spcPct val="0"/>
              </a:spcAft>
              <a:buClr>
                <a:schemeClr val="accent1"/>
              </a:buClr>
              <a:buFont typeface="+mj-lt"/>
              <a:buAutoNum type="arabicPeriod" startAt="4"/>
            </a:pPr>
            <a:r>
              <a:rPr lang="fr-FR" altLang="fr-FR" sz="1200" u="sng" dirty="0" smtClean="0">
                <a:solidFill>
                  <a:srgbClr val="000000"/>
                </a:solidFill>
                <a:latin typeface="Lucida Bright" panose="02040602050505020304" pitchFamily="18" charset="0"/>
              </a:rPr>
              <a:t>Etablir </a:t>
            </a:r>
            <a:r>
              <a:rPr lang="fr-FR" altLang="fr-FR" sz="1200" u="sng" dirty="0">
                <a:solidFill>
                  <a:srgbClr val="000000"/>
                </a:solidFill>
                <a:latin typeface="Lucida Bright" panose="02040602050505020304" pitchFamily="18" charset="0"/>
              </a:rPr>
              <a:t>un état des actes accomplis au nom et pour le compte de la société en </a:t>
            </a:r>
            <a:r>
              <a:rPr lang="fr-FR" altLang="fr-FR" sz="1200" u="sng" dirty="0" smtClean="0">
                <a:solidFill>
                  <a:srgbClr val="000000"/>
                </a:solidFill>
                <a:latin typeface="Lucida Bright" panose="02040602050505020304" pitchFamily="18" charset="0"/>
              </a:rPr>
              <a:t>formation</a:t>
            </a:r>
          </a:p>
          <a:p>
            <a:pPr marL="228600" lvl="0" indent="-228600" eaLnBrk="0" fontAlgn="base" hangingPunct="0">
              <a:spcBef>
                <a:spcPct val="0"/>
              </a:spcBef>
              <a:spcAft>
                <a:spcPct val="0"/>
              </a:spcAft>
              <a:buClr>
                <a:schemeClr val="accent1"/>
              </a:buClr>
              <a:buFont typeface="+mj-lt"/>
              <a:buAutoNum type="arabicPeriod" startAt="4"/>
            </a:pPr>
            <a:endParaRPr lang="fr-FR" altLang="fr-FR" sz="1100" u="sng" dirty="0">
              <a:solidFill>
                <a:srgbClr val="000000"/>
              </a:solidFill>
              <a:latin typeface="Lucida Bright" panose="02040602050505020304" pitchFamily="18" charset="0"/>
            </a:endParaRPr>
          </a:p>
          <a:p>
            <a:pPr lvl="0" eaLnBrk="0" fontAlgn="base" hangingPunct="0">
              <a:spcBef>
                <a:spcPct val="0"/>
              </a:spcBef>
              <a:spcAft>
                <a:spcPct val="0"/>
              </a:spcAft>
            </a:pPr>
            <a:r>
              <a:rPr lang="fr-FR" altLang="fr-FR" sz="1100" dirty="0">
                <a:solidFill>
                  <a:srgbClr val="000000"/>
                </a:solidFill>
                <a:latin typeface="Lucida Bright" panose="02040602050505020304" pitchFamily="18" charset="0"/>
              </a:rPr>
              <a:t>Tant que la société n'est pas immatriculée au Registre du commerce et des sociétés, elle n'a pas la personnalité morale et ne peut donc pas prendre d'engagements.</a:t>
            </a:r>
          </a:p>
          <a:p>
            <a:pPr lvl="0" eaLnBrk="0" fontAlgn="base" hangingPunct="0">
              <a:spcBef>
                <a:spcPct val="0"/>
              </a:spcBef>
              <a:spcAft>
                <a:spcPct val="0"/>
              </a:spcAft>
            </a:pPr>
            <a:r>
              <a:rPr lang="fr-FR" altLang="fr-FR" sz="1100" dirty="0">
                <a:solidFill>
                  <a:srgbClr val="000000"/>
                </a:solidFill>
                <a:latin typeface="Lucida Bright" panose="02040602050505020304" pitchFamily="18" charset="0"/>
              </a:rPr>
              <a:t>Pendant la période de formation, les futurs associés auront cependant des dépenses à faire, voire des contrats à signer. </a:t>
            </a:r>
            <a:endParaRPr lang="fr-FR" altLang="fr-FR" sz="1100" dirty="0" smtClean="0">
              <a:solidFill>
                <a:srgbClr val="000000"/>
              </a:solidFill>
              <a:latin typeface="Lucida Bright" panose="02040602050505020304" pitchFamily="18" charset="0"/>
            </a:endParaRPr>
          </a:p>
          <a:p>
            <a:pPr lvl="0" eaLnBrk="0" fontAlgn="base" hangingPunct="0">
              <a:spcBef>
                <a:spcPct val="0"/>
              </a:spcBef>
              <a:spcAft>
                <a:spcPct val="0"/>
              </a:spcAft>
            </a:pPr>
            <a:endParaRPr lang="fr-FR" altLang="fr-FR" sz="1100" dirty="0">
              <a:solidFill>
                <a:srgbClr val="000000"/>
              </a:solidFill>
              <a:latin typeface="Lucida Bright" panose="02040602050505020304" pitchFamily="18" charset="0"/>
            </a:endParaRPr>
          </a:p>
          <a:p>
            <a:pPr lvl="0" eaLnBrk="0" fontAlgn="base" hangingPunct="0">
              <a:spcBef>
                <a:spcPct val="0"/>
              </a:spcBef>
              <a:spcAft>
                <a:spcPct val="0"/>
              </a:spcAft>
            </a:pPr>
            <a:r>
              <a:rPr lang="fr-FR" altLang="fr-FR" sz="1100" dirty="0" smtClean="0">
                <a:solidFill>
                  <a:srgbClr val="000000"/>
                </a:solidFill>
                <a:latin typeface="Lucida Bright" panose="02040602050505020304" pitchFamily="18" charset="0"/>
              </a:rPr>
              <a:t>Ils </a:t>
            </a:r>
            <a:r>
              <a:rPr lang="fr-FR" altLang="fr-FR" sz="1100" dirty="0">
                <a:solidFill>
                  <a:srgbClr val="000000"/>
                </a:solidFill>
                <a:latin typeface="Lucida Bright" panose="02040602050505020304" pitchFamily="18" charset="0"/>
              </a:rPr>
              <a:t>le feront en signant "au nom et pour le compte de la société </a:t>
            </a:r>
            <a:r>
              <a:rPr lang="fr-FR" altLang="fr-FR" sz="1100" i="1" dirty="0">
                <a:solidFill>
                  <a:srgbClr val="000000"/>
                </a:solidFill>
                <a:latin typeface="Lucida Bright" panose="02040602050505020304" pitchFamily="18" charset="0"/>
              </a:rPr>
              <a:t>(nom de la société)</a:t>
            </a:r>
            <a:r>
              <a:rPr lang="fr-FR" altLang="fr-FR" sz="1100" dirty="0">
                <a:solidFill>
                  <a:srgbClr val="000000"/>
                </a:solidFill>
                <a:latin typeface="Lucida Bright" panose="02040602050505020304" pitchFamily="18" charset="0"/>
              </a:rPr>
              <a:t> en cours de formation" et relateront l'ensemble de ces engagements (signature d'un bail, d'un contrat de travail, achat de matériel etc.) dans un acte qui sera annexé aux statuts. La signature des statuts par les associés vaudra alors reprise de ces actes par la société.</a:t>
            </a:r>
            <a:br>
              <a:rPr lang="fr-FR" altLang="fr-FR" sz="1100" dirty="0">
                <a:solidFill>
                  <a:srgbClr val="000000"/>
                </a:solidFill>
                <a:latin typeface="Lucida Bright" panose="02040602050505020304" pitchFamily="18" charset="0"/>
              </a:rPr>
            </a:br>
            <a:r>
              <a:rPr lang="fr-FR" altLang="fr-FR" sz="1100" dirty="0">
                <a:solidFill>
                  <a:srgbClr val="FF931C"/>
                </a:solidFill>
                <a:latin typeface="Lucida Bright" panose="02040602050505020304" pitchFamily="18" charset="0"/>
                <a:hlinkClick r:id="rId2"/>
              </a:rPr>
              <a:t/>
            </a:r>
            <a:br>
              <a:rPr lang="fr-FR" altLang="fr-FR" sz="1100" dirty="0">
                <a:solidFill>
                  <a:srgbClr val="FF931C"/>
                </a:solidFill>
                <a:latin typeface="Lucida Bright" panose="02040602050505020304" pitchFamily="18" charset="0"/>
                <a:hlinkClick r:id="rId2"/>
              </a:rPr>
            </a:br>
            <a:endParaRPr lang="fr-FR" altLang="fr-FR" sz="1100" dirty="0">
              <a:solidFill>
                <a:srgbClr val="000000"/>
              </a:solidFill>
              <a:latin typeface="Lucida Bright" panose="02040602050505020304" pitchFamily="18" charset="0"/>
            </a:endParaRPr>
          </a:p>
        </p:txBody>
      </p:sp>
      <p:pic>
        <p:nvPicPr>
          <p:cNvPr id="3" name="Picture 3" descr="logo_fm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165305"/>
            <a:ext cx="810714" cy="69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Espace réservé du numéro de diapositive 10"/>
          <p:cNvSpPr>
            <a:spLocks noGrp="1"/>
          </p:cNvSpPr>
          <p:nvPr>
            <p:ph type="sldNum" sz="quarter" idx="12"/>
          </p:nvPr>
        </p:nvSpPr>
        <p:spPr/>
        <p:txBody>
          <a:bodyPr/>
          <a:lstStyle/>
          <a:p>
            <a:fld id="{A96A5DF5-EDC7-494C-8E93-01E4FB401C7E}" type="slidenum">
              <a:rPr lang="fr-FR" smtClean="0"/>
              <a:t>20</a:t>
            </a:fld>
            <a:endParaRPr lang="fr-FR" dirty="0"/>
          </a:p>
        </p:txBody>
      </p:sp>
    </p:spTree>
    <p:extLst>
      <p:ext uri="{BB962C8B-B14F-4D97-AF65-F5344CB8AC3E}">
        <p14:creationId xmlns:p14="http://schemas.microsoft.com/office/powerpoint/2010/main" val="4723828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9570" y="764704"/>
            <a:ext cx="7848872" cy="1569660"/>
          </a:xfrm>
          <a:prstGeom prst="rect">
            <a:avLst/>
          </a:prstGeom>
        </p:spPr>
        <p:txBody>
          <a:bodyPr wrap="square">
            <a:spAutoFit/>
          </a:bodyPr>
          <a:lstStyle/>
          <a:p>
            <a:pPr lvl="0" algn="just" eaLnBrk="0" fontAlgn="base" hangingPunct="0">
              <a:spcBef>
                <a:spcPct val="0"/>
              </a:spcBef>
              <a:spcAft>
                <a:spcPct val="0"/>
              </a:spcAft>
            </a:pPr>
            <a:endParaRPr lang="fr-FR" altLang="fr-FR" sz="1200" i="1" u="sng" dirty="0">
              <a:solidFill>
                <a:srgbClr val="92D050"/>
              </a:solidFill>
              <a:effectLst>
                <a:outerShdw blurRad="38100" dist="38100" dir="2700000" algn="tl">
                  <a:srgbClr val="000000">
                    <a:alpha val="43137"/>
                  </a:srgbClr>
                </a:outerShdw>
              </a:effectLst>
              <a:latin typeface="Lucida Bright" panose="02040602050505020304" pitchFamily="18" charset="0"/>
            </a:endParaRPr>
          </a:p>
          <a:p>
            <a:pPr lvl="0" algn="just" eaLnBrk="0" fontAlgn="base" hangingPunct="0">
              <a:spcBef>
                <a:spcPct val="0"/>
              </a:spcBef>
              <a:spcAft>
                <a:spcPct val="0"/>
              </a:spcAft>
            </a:pPr>
            <a:r>
              <a:rPr lang="fr-FR" altLang="fr-FR" sz="1200" i="1" u="sng" dirty="0" smtClean="0">
                <a:solidFill>
                  <a:schemeClr val="accent1"/>
                </a:solidFill>
                <a:effectLst>
                  <a:outerShdw blurRad="38100" dist="38100" dir="2700000" algn="tl">
                    <a:srgbClr val="000000">
                      <a:alpha val="43137"/>
                    </a:srgbClr>
                  </a:outerShdw>
                </a:effectLst>
                <a:latin typeface="Lucida Bright" panose="02040602050505020304" pitchFamily="18" charset="0"/>
              </a:rPr>
              <a:t>LE REGIME FISCAL DU GERANT DE SARL:</a:t>
            </a:r>
          </a:p>
          <a:p>
            <a:pPr lvl="0" algn="just" eaLnBrk="0" fontAlgn="base" hangingPunct="0">
              <a:spcBef>
                <a:spcPct val="0"/>
              </a:spcBef>
              <a:spcAft>
                <a:spcPct val="0"/>
              </a:spcAft>
            </a:pPr>
            <a:endParaRPr lang="fr-FR" altLang="fr-FR" sz="1200" i="1" u="sng" dirty="0">
              <a:solidFill>
                <a:srgbClr val="92D050"/>
              </a:solidFill>
              <a:effectLst>
                <a:outerShdw blurRad="38100" dist="38100" dir="2700000" algn="tl">
                  <a:srgbClr val="000000">
                    <a:alpha val="43137"/>
                  </a:srgbClr>
                </a:outerShdw>
              </a:effectLst>
              <a:latin typeface="Lucida Bright" panose="02040602050505020304" pitchFamily="18" charset="0"/>
            </a:endParaRPr>
          </a:p>
          <a:p>
            <a:pPr lvl="0" algn="just" eaLnBrk="0" fontAlgn="base" hangingPunct="0">
              <a:spcBef>
                <a:spcPct val="0"/>
              </a:spcBef>
              <a:spcAft>
                <a:spcPct val="0"/>
              </a:spcAft>
            </a:pPr>
            <a:endParaRPr lang="fr-FR" altLang="fr-FR" sz="1200" i="1" u="sng" dirty="0">
              <a:solidFill>
                <a:srgbClr val="92D050"/>
              </a:solidFill>
              <a:effectLst>
                <a:outerShdw blurRad="38100" dist="38100" dir="2700000" algn="tl">
                  <a:srgbClr val="000000">
                    <a:alpha val="43137"/>
                  </a:srgbClr>
                </a:outerShdw>
              </a:effectLst>
              <a:latin typeface="Lucida Bright" panose="02040602050505020304" pitchFamily="18" charset="0"/>
            </a:endParaRPr>
          </a:p>
          <a:p>
            <a:pPr lvl="0" algn="just" eaLnBrk="0" fontAlgn="base" hangingPunct="0">
              <a:spcBef>
                <a:spcPct val="0"/>
              </a:spcBef>
              <a:spcAft>
                <a:spcPct val="0"/>
              </a:spcAft>
            </a:pPr>
            <a:r>
              <a:rPr lang="fr-FR" altLang="fr-FR" sz="1200" dirty="0">
                <a:solidFill>
                  <a:srgbClr val="000000"/>
                </a:solidFill>
                <a:latin typeface="Lucida Bright" panose="02040602050505020304" pitchFamily="18" charset="0"/>
              </a:rPr>
              <a:t>Que le gérant soit majoritaire, égalitaire ou minoritaire, son régime fiscal est toujours le </a:t>
            </a:r>
            <a:r>
              <a:rPr lang="fr-FR" altLang="fr-FR" sz="1200" dirty="0" smtClean="0">
                <a:solidFill>
                  <a:srgbClr val="000000"/>
                </a:solidFill>
                <a:latin typeface="Lucida Bright" panose="02040602050505020304" pitchFamily="18" charset="0"/>
              </a:rPr>
              <a:t>même: </a:t>
            </a:r>
          </a:p>
          <a:p>
            <a:pPr lvl="0" algn="just" eaLnBrk="0" fontAlgn="base" hangingPunct="0">
              <a:spcBef>
                <a:spcPct val="0"/>
              </a:spcBef>
              <a:spcAft>
                <a:spcPct val="0"/>
              </a:spcAft>
            </a:pPr>
            <a:endParaRPr lang="fr-FR" altLang="fr-FR" sz="1200" dirty="0" smtClean="0">
              <a:solidFill>
                <a:srgbClr val="000000"/>
              </a:solidFill>
              <a:latin typeface="Lucida Bright" panose="02040602050505020304" pitchFamily="18" charset="0"/>
            </a:endParaRPr>
          </a:p>
          <a:p>
            <a:pPr lvl="0" algn="just" eaLnBrk="0" fontAlgn="base" hangingPunct="0">
              <a:spcBef>
                <a:spcPct val="0"/>
              </a:spcBef>
              <a:spcAft>
                <a:spcPct val="0"/>
              </a:spcAft>
            </a:pPr>
            <a:r>
              <a:rPr lang="fr-FR" altLang="fr-FR" sz="1200" dirty="0" smtClean="0">
                <a:solidFill>
                  <a:srgbClr val="000000"/>
                </a:solidFill>
                <a:latin typeface="Lucida Bright" panose="02040602050505020304" pitchFamily="18" charset="0"/>
              </a:rPr>
              <a:t> </a:t>
            </a:r>
            <a:r>
              <a:rPr lang="fr-FR" altLang="fr-FR" sz="1200" dirty="0">
                <a:solidFill>
                  <a:srgbClr val="000000"/>
                </a:solidFill>
                <a:latin typeface="Lucida Bright" panose="02040602050505020304" pitchFamily="18" charset="0"/>
              </a:rPr>
              <a:t>C’est celui des salariés, la rémunération est imposée à l’impôt sur le revenu dans la catégorie des « traitements et salaires </a:t>
            </a:r>
            <a:r>
              <a:rPr lang="fr-FR" altLang="fr-FR" sz="1200" dirty="0" smtClean="0">
                <a:solidFill>
                  <a:srgbClr val="000000"/>
                </a:solidFill>
                <a:latin typeface="Lucida Bright" panose="02040602050505020304" pitchFamily="18" charset="0"/>
              </a:rPr>
              <a:t>».</a:t>
            </a:r>
          </a:p>
        </p:txBody>
      </p:sp>
      <p:sp>
        <p:nvSpPr>
          <p:cNvPr id="3" name="Rectangle 2"/>
          <p:cNvSpPr/>
          <p:nvPr/>
        </p:nvSpPr>
        <p:spPr>
          <a:xfrm>
            <a:off x="569570" y="2780928"/>
            <a:ext cx="8017526" cy="2862322"/>
          </a:xfrm>
          <a:prstGeom prst="rect">
            <a:avLst/>
          </a:prstGeom>
        </p:spPr>
        <p:txBody>
          <a:bodyPr wrap="square">
            <a:spAutoFit/>
          </a:bodyPr>
          <a:lstStyle/>
          <a:p>
            <a:r>
              <a:rPr lang="fr-FR" sz="1200" i="1" u="sng" dirty="0" smtClean="0">
                <a:solidFill>
                  <a:schemeClr val="accent1"/>
                </a:solidFill>
                <a:effectLst>
                  <a:outerShdw blurRad="38100" dist="38100" dir="2700000" algn="tl">
                    <a:srgbClr val="000000">
                      <a:alpha val="43137"/>
                    </a:srgbClr>
                  </a:outerShdw>
                </a:effectLst>
              </a:rPr>
              <a:t>LA TAXATION DES DIVIDENDES EN SARL/EURL</a:t>
            </a:r>
          </a:p>
          <a:p>
            <a:endParaRPr lang="fr-FR" sz="1200" dirty="0"/>
          </a:p>
          <a:p>
            <a:r>
              <a:rPr lang="fr-FR" sz="1200" dirty="0" smtClean="0">
                <a:latin typeface="Lucida Bright" panose="02040602050505020304" pitchFamily="18" charset="0"/>
              </a:rPr>
              <a:t>Pour </a:t>
            </a:r>
            <a:r>
              <a:rPr lang="fr-FR" sz="1200" dirty="0">
                <a:latin typeface="Lucida Bright" panose="02040602050505020304" pitchFamily="18" charset="0"/>
              </a:rPr>
              <a:t>les représentants légaux affiliés au RSI (gérants d’EURL et gérants majoritaires de SARL), la part de leur dividende supérieure à 10 % du capital social de la société sera réintégrée à l’assiette des cotisations sociales du RSI. </a:t>
            </a:r>
            <a:endParaRPr lang="fr-FR" sz="1200" dirty="0" smtClean="0">
              <a:latin typeface="Lucida Bright" panose="02040602050505020304" pitchFamily="18" charset="0"/>
            </a:endParaRPr>
          </a:p>
          <a:p>
            <a:pPr algn="just"/>
            <a:endParaRPr lang="fr-FR" sz="1200" dirty="0">
              <a:latin typeface="Lucida Bright" panose="02040602050505020304" pitchFamily="18" charset="0"/>
            </a:endParaRPr>
          </a:p>
          <a:p>
            <a:pPr algn="just"/>
            <a:r>
              <a:rPr lang="fr-FR" sz="1200" dirty="0" smtClean="0">
                <a:latin typeface="Lucida Bright" panose="02040602050505020304" pitchFamily="18" charset="0"/>
              </a:rPr>
              <a:t>En </a:t>
            </a:r>
            <a:r>
              <a:rPr lang="fr-FR" sz="1200" dirty="0">
                <a:latin typeface="Lucida Bright" panose="02040602050505020304" pitchFamily="18" charset="0"/>
              </a:rPr>
              <a:t>bref </a:t>
            </a:r>
            <a:r>
              <a:rPr lang="fr-FR" sz="1200" dirty="0" smtClean="0">
                <a:latin typeface="Lucida Bright" panose="02040602050505020304" pitchFamily="18" charset="0"/>
              </a:rPr>
              <a:t>:</a:t>
            </a:r>
          </a:p>
          <a:p>
            <a:pPr algn="just"/>
            <a:endParaRPr lang="fr-FR" sz="1200" dirty="0">
              <a:latin typeface="Lucida Bright" panose="02040602050505020304" pitchFamily="18" charset="0"/>
            </a:endParaRPr>
          </a:p>
          <a:p>
            <a:pPr marL="628650" lvl="1" indent="-171450" algn="just">
              <a:buFont typeface="Lucida Bright" panose="02040602050505020304" pitchFamily="18" charset="0"/>
              <a:buChar char="-"/>
            </a:pPr>
            <a:r>
              <a:rPr lang="fr-FR" sz="1200" dirty="0">
                <a:latin typeface="Lucida Bright" panose="02040602050505020304" pitchFamily="18" charset="0"/>
              </a:rPr>
              <a:t>la part du dividende inférieure à 10 % subit le prélèvement social à la source de 15.5 % (prélèvements obligatoires comme la CSG, CRDS, les allocations familiales</a:t>
            </a:r>
            <a:r>
              <a:rPr lang="fr-FR" sz="1200" dirty="0" smtClean="0">
                <a:latin typeface="Lucida Bright" panose="02040602050505020304" pitchFamily="18" charset="0"/>
              </a:rPr>
              <a:t>)</a:t>
            </a:r>
          </a:p>
          <a:p>
            <a:pPr marL="628650" lvl="1" indent="-171450" algn="just">
              <a:buFont typeface="Lucida Bright" panose="02040602050505020304" pitchFamily="18" charset="0"/>
              <a:buChar char="-"/>
            </a:pPr>
            <a:endParaRPr lang="fr-FR" sz="1200" dirty="0">
              <a:latin typeface="Lucida Bright" panose="02040602050505020304" pitchFamily="18" charset="0"/>
            </a:endParaRPr>
          </a:p>
          <a:p>
            <a:pPr marL="628650" lvl="1" indent="-171450" algn="just">
              <a:buFont typeface="Lucida Bright" panose="02040602050505020304" pitchFamily="18" charset="0"/>
              <a:buChar char="-"/>
            </a:pPr>
            <a:r>
              <a:rPr lang="fr-FR" sz="1200" dirty="0">
                <a:latin typeface="Lucida Bright" panose="02040602050505020304" pitchFamily="18" charset="0"/>
              </a:rPr>
              <a:t>la part du dividende supérieure à 10 % du capital social est traitée comme une rémunération, soumise à charges sociales à hauteur de 45 % (santé, retraite, retraite complémentaire</a:t>
            </a:r>
            <a:r>
              <a:rPr lang="fr-FR" sz="1200" dirty="0" smtClean="0">
                <a:latin typeface="Lucida Bright" panose="02040602050505020304" pitchFamily="18" charset="0"/>
              </a:rPr>
              <a:t>...).</a:t>
            </a:r>
          </a:p>
          <a:p>
            <a:pPr algn="just"/>
            <a:endParaRPr lang="fr-FR" sz="1200" dirty="0">
              <a:latin typeface="Lucida Bright" panose="02040602050505020304" pitchFamily="18" charset="0"/>
            </a:endParaRPr>
          </a:p>
          <a:p>
            <a:pPr algn="just"/>
            <a:r>
              <a:rPr lang="fr-FR" sz="1200" dirty="0">
                <a:latin typeface="Lucida Bright" panose="02040602050505020304" pitchFamily="18" charset="0"/>
              </a:rPr>
              <a:t>l’ensemble du dividende subit l’acompte fiscal de 21 %</a:t>
            </a:r>
          </a:p>
        </p:txBody>
      </p:sp>
      <p:pic>
        <p:nvPicPr>
          <p:cNvPr id="4"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21288"/>
            <a:ext cx="981527" cy="83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Espace réservé du numéro de diapositive 11"/>
          <p:cNvSpPr>
            <a:spLocks noGrp="1"/>
          </p:cNvSpPr>
          <p:nvPr>
            <p:ph type="sldNum" sz="quarter" idx="12"/>
          </p:nvPr>
        </p:nvSpPr>
        <p:spPr/>
        <p:txBody>
          <a:bodyPr/>
          <a:lstStyle/>
          <a:p>
            <a:fld id="{A96A5DF5-EDC7-494C-8E93-01E4FB401C7E}" type="slidenum">
              <a:rPr lang="fr-FR" smtClean="0"/>
              <a:t>21</a:t>
            </a:fld>
            <a:endParaRPr lang="fr-FR" dirty="0"/>
          </a:p>
        </p:txBody>
      </p:sp>
    </p:spTree>
    <p:extLst>
      <p:ext uri="{BB962C8B-B14F-4D97-AF65-F5344CB8AC3E}">
        <p14:creationId xmlns:p14="http://schemas.microsoft.com/office/powerpoint/2010/main" val="42162496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0542" y="2492896"/>
            <a:ext cx="7820385" cy="2677656"/>
          </a:xfrm>
          <a:prstGeom prst="rect">
            <a:avLst/>
          </a:prstGeom>
        </p:spPr>
        <p:txBody>
          <a:bodyPr wrap="square">
            <a:spAutoFit/>
          </a:bodyPr>
          <a:lstStyle/>
          <a:p>
            <a:pPr marL="171450" indent="-171450" algn="just">
              <a:buClr>
                <a:schemeClr val="accent1"/>
              </a:buClr>
              <a:buFont typeface="Wingdings" panose="05000000000000000000" pitchFamily="2" charset="2"/>
              <a:buChar char="Ø"/>
            </a:pPr>
            <a:r>
              <a:rPr lang="fr-FR" sz="1200" dirty="0" smtClean="0">
                <a:latin typeface="Lucida Bright" panose="02040602050505020304" pitchFamily="18" charset="0"/>
              </a:rPr>
              <a:t>Loi SAPIN II du 9 décembre 2016: les </a:t>
            </a:r>
            <a:r>
              <a:rPr lang="fr-FR" sz="1200" dirty="0">
                <a:latin typeface="Lucida Bright" panose="02040602050505020304" pitchFamily="18" charset="0"/>
              </a:rPr>
              <a:t>apports en nature réalisés à l’occasion de la constitution </a:t>
            </a:r>
            <a:r>
              <a:rPr lang="fr-FR" sz="1200" dirty="0" smtClean="0">
                <a:latin typeface="Lucida Bright" panose="02040602050505020304" pitchFamily="18" charset="0"/>
              </a:rPr>
              <a:t>d’une </a:t>
            </a:r>
            <a:r>
              <a:rPr lang="fr-FR" sz="1200" dirty="0">
                <a:latin typeface="Lucida Bright" panose="02040602050505020304" pitchFamily="18" charset="0"/>
              </a:rPr>
              <a:t>SARL </a:t>
            </a:r>
            <a:r>
              <a:rPr lang="fr-FR" sz="1200" dirty="0" smtClean="0">
                <a:latin typeface="Lucida Bright" panose="02040602050505020304" pitchFamily="18" charset="0"/>
              </a:rPr>
              <a:t>doivent </a:t>
            </a:r>
            <a:r>
              <a:rPr lang="fr-FR" sz="1200" dirty="0">
                <a:latin typeface="Lucida Bright" panose="02040602050505020304" pitchFamily="18" charset="0"/>
              </a:rPr>
              <a:t>être évalués par un commissaire aux apports </a:t>
            </a:r>
            <a:r>
              <a:rPr lang="fr-FR" sz="1200" dirty="0" smtClean="0">
                <a:latin typeface="Lucida Bright" panose="02040602050505020304" pitchFamily="18" charset="0"/>
              </a:rPr>
              <a:t>(</a:t>
            </a:r>
            <a:r>
              <a:rPr lang="fr-FR" sz="1200" dirty="0" smtClean="0">
                <a:latin typeface="Lucida Bright" panose="02040602050505020304" pitchFamily="18" charset="0"/>
                <a:hlinkClick r:id="rId2"/>
              </a:rPr>
              <a:t>. </a:t>
            </a:r>
            <a:r>
              <a:rPr lang="fr-FR" sz="1200" dirty="0">
                <a:latin typeface="Lucida Bright" panose="02040602050505020304" pitchFamily="18" charset="0"/>
                <a:hlinkClick r:id="rId2"/>
              </a:rPr>
              <a:t>L 223-9, al. 1 et L 223-33</a:t>
            </a:r>
            <a:r>
              <a:rPr lang="fr-FR" sz="1200" dirty="0">
                <a:latin typeface="Lucida Bright" panose="02040602050505020304" pitchFamily="18" charset="0"/>
              </a:rPr>
              <a:t> </a:t>
            </a:r>
            <a:r>
              <a:rPr lang="fr-FR" sz="1200" dirty="0" smtClean="0">
                <a:latin typeface="Lucida Bright" panose="02040602050505020304" pitchFamily="18" charset="0"/>
              </a:rPr>
              <a:t>du Code de commerce)</a:t>
            </a:r>
            <a:r>
              <a:rPr lang="fr-FR" sz="1200" dirty="0">
                <a:latin typeface="Lucida Bright" panose="02040602050505020304" pitchFamily="18" charset="0"/>
              </a:rPr>
              <a:t> ; </a:t>
            </a:r>
            <a:endParaRPr lang="fr-FR" sz="1200" dirty="0" smtClean="0">
              <a:latin typeface="Lucida Bright" panose="02040602050505020304" pitchFamily="18" charset="0"/>
            </a:endParaRPr>
          </a:p>
          <a:p>
            <a:pPr marL="171450" indent="-171450" algn="just">
              <a:buClr>
                <a:schemeClr val="accent1"/>
              </a:buClr>
              <a:buFont typeface="Wingdings" panose="05000000000000000000" pitchFamily="2" charset="2"/>
              <a:buChar char="Ø"/>
            </a:pPr>
            <a:endParaRPr lang="fr-FR" sz="1200" dirty="0" smtClean="0">
              <a:latin typeface="Lucida Bright" panose="02040602050505020304" pitchFamily="18" charset="0"/>
            </a:endParaRPr>
          </a:p>
          <a:p>
            <a:pPr marL="176213" algn="just"/>
            <a:r>
              <a:rPr lang="fr-FR" sz="1200" dirty="0" smtClean="0">
                <a:latin typeface="Lucida Bright" panose="02040602050505020304" pitchFamily="18" charset="0"/>
              </a:rPr>
              <a:t>Les </a:t>
            </a:r>
            <a:r>
              <a:rPr lang="fr-FR" sz="1200" dirty="0">
                <a:latin typeface="Lucida Bright" panose="02040602050505020304" pitchFamily="18" charset="0"/>
              </a:rPr>
              <a:t>futurs associés d’une SARL en cours de constitution peuvent toutefois décider à l’unanimité de dispenser les apports de faible valeur d’une évaluation par un commissaire aux apports (</a:t>
            </a:r>
            <a:r>
              <a:rPr lang="fr-FR" sz="1200" dirty="0">
                <a:latin typeface="Lucida Bright" panose="02040602050505020304" pitchFamily="18" charset="0"/>
                <a:hlinkClick r:id="rId2"/>
              </a:rPr>
              <a:t>C. com. art. L 223-9, al. 2</a:t>
            </a:r>
            <a:r>
              <a:rPr lang="fr-FR" sz="1200" dirty="0">
                <a:latin typeface="Lucida Bright" panose="02040602050505020304" pitchFamily="18" charset="0"/>
              </a:rPr>
              <a:t> ; </a:t>
            </a:r>
            <a:r>
              <a:rPr lang="fr-FR" sz="1200" dirty="0">
                <a:latin typeface="Lucida Bright" panose="02040602050505020304" pitchFamily="18" charset="0"/>
                <a:hlinkClick r:id="rId3"/>
              </a:rPr>
              <a:t>D 223-6-1</a:t>
            </a:r>
            <a:r>
              <a:rPr lang="fr-FR" sz="1200" dirty="0">
                <a:latin typeface="Lucida Bright" panose="02040602050505020304" pitchFamily="18" charset="0"/>
              </a:rPr>
              <a:t>) lorsque </a:t>
            </a:r>
            <a:r>
              <a:rPr lang="fr-FR" sz="1200" dirty="0" smtClean="0">
                <a:latin typeface="Lucida Bright" panose="02040602050505020304" pitchFamily="18" charset="0"/>
              </a:rPr>
              <a:t>:</a:t>
            </a:r>
          </a:p>
          <a:p>
            <a:pPr marL="633413" lvl="1" algn="just"/>
            <a:endParaRPr lang="fr-FR" sz="1200" dirty="0">
              <a:latin typeface="Lucida Bright" panose="02040602050505020304" pitchFamily="18" charset="0"/>
            </a:endParaRPr>
          </a:p>
          <a:p>
            <a:pPr marL="633413" lvl="2" algn="just"/>
            <a:r>
              <a:rPr lang="fr-FR" sz="1200" dirty="0">
                <a:latin typeface="Lucida Bright" panose="02040602050505020304" pitchFamily="18" charset="0"/>
              </a:rPr>
              <a:t>– aucun apport n’a une valeur supérieure à 30 000 € ;</a:t>
            </a:r>
          </a:p>
          <a:p>
            <a:pPr marL="633413" lvl="2" algn="just"/>
            <a:r>
              <a:rPr lang="fr-FR" sz="1200" dirty="0">
                <a:latin typeface="Lucida Bright" panose="02040602050505020304" pitchFamily="18" charset="0"/>
              </a:rPr>
              <a:t>– la valeur totale des apports en nature n’excède pas la moitié du </a:t>
            </a:r>
            <a:r>
              <a:rPr lang="fr-FR" sz="1200" dirty="0" smtClean="0">
                <a:latin typeface="Lucida Bright" panose="02040602050505020304" pitchFamily="18" charset="0"/>
              </a:rPr>
              <a:t>capital.</a:t>
            </a:r>
          </a:p>
          <a:p>
            <a:pPr marL="176213" lvl="1" algn="just"/>
            <a:endParaRPr lang="fr-FR" sz="1200" dirty="0">
              <a:latin typeface="Lucida Bright" panose="02040602050505020304" pitchFamily="18" charset="0"/>
            </a:endParaRPr>
          </a:p>
          <a:p>
            <a:pPr marL="176213" algn="just"/>
            <a:r>
              <a:rPr lang="fr-FR" sz="1200" dirty="0" smtClean="0">
                <a:latin typeface="Lucida Bright" panose="02040602050505020304" pitchFamily="18" charset="0"/>
              </a:rPr>
              <a:t>Cette </a:t>
            </a:r>
            <a:r>
              <a:rPr lang="fr-FR" sz="1200" dirty="0">
                <a:latin typeface="Lucida Bright" panose="02040602050505020304" pitchFamily="18" charset="0"/>
              </a:rPr>
              <a:t>dispense est étendue dans les mêmes conditions aux apports en nature réalisés depuis le 11 décembre 2016 à l’occasion d’une augmentation de capital de SARL </a:t>
            </a:r>
            <a:r>
              <a:rPr lang="fr-FR" sz="1200" dirty="0" smtClean="0">
                <a:latin typeface="Lucida Bright" panose="02040602050505020304" pitchFamily="18" charset="0"/>
              </a:rPr>
              <a:t>Loi</a:t>
            </a:r>
            <a:r>
              <a:rPr lang="fr-FR" sz="1200" dirty="0">
                <a:latin typeface="Lucida Bright" panose="02040602050505020304" pitchFamily="18" charset="0"/>
              </a:rPr>
              <a:t> art. 144, I-2</a:t>
            </a:r>
            <a:r>
              <a:rPr lang="fr-FR" sz="1200" baseline="30000" dirty="0">
                <a:latin typeface="Lucida Bright" panose="02040602050505020304" pitchFamily="18" charset="0"/>
              </a:rPr>
              <a:t>o</a:t>
            </a:r>
            <a:r>
              <a:rPr lang="fr-FR" sz="1200" dirty="0">
                <a:latin typeface="Lucida Bright" panose="02040602050505020304" pitchFamily="18" charset="0"/>
              </a:rPr>
              <a:t>).</a:t>
            </a:r>
          </a:p>
          <a:p>
            <a:pPr marL="176213" lvl="1" algn="just"/>
            <a:endParaRPr lang="fr-FR" sz="1200" dirty="0">
              <a:latin typeface="Lucida Bright" panose="02040602050505020304" pitchFamily="18" charset="0"/>
            </a:endParaRPr>
          </a:p>
        </p:txBody>
      </p:sp>
      <p:sp>
        <p:nvSpPr>
          <p:cNvPr id="3" name="Rectangle 2"/>
          <p:cNvSpPr/>
          <p:nvPr/>
        </p:nvSpPr>
        <p:spPr>
          <a:xfrm>
            <a:off x="543211" y="735813"/>
            <a:ext cx="7773206" cy="1384995"/>
          </a:xfrm>
          <a:prstGeom prst="rect">
            <a:avLst/>
          </a:prstGeom>
        </p:spPr>
        <p:txBody>
          <a:bodyPr wrap="square">
            <a:spAutoFit/>
          </a:bodyPr>
          <a:lstStyle/>
          <a:p>
            <a:r>
              <a:rPr lang="fr-FR" sz="1200" b="1" i="1" u="sng" dirty="0" smtClean="0">
                <a:solidFill>
                  <a:schemeClr val="accent1"/>
                </a:solidFill>
                <a:effectLst>
                  <a:outerShdw blurRad="38100" dist="38100" dir="2700000" algn="tl">
                    <a:srgbClr val="000000">
                      <a:alpha val="43137"/>
                    </a:srgbClr>
                  </a:outerShdw>
                </a:effectLst>
              </a:rPr>
              <a:t>NOUVEAUTES:</a:t>
            </a:r>
          </a:p>
          <a:p>
            <a:endParaRPr lang="fr-FR" sz="1200" dirty="0" smtClean="0"/>
          </a:p>
          <a:p>
            <a:endParaRPr lang="fr-FR" sz="1200" dirty="0"/>
          </a:p>
          <a:p>
            <a:pPr marL="171450" indent="-171450" algn="just">
              <a:buClr>
                <a:srgbClr val="92D050"/>
              </a:buClr>
              <a:buFont typeface="Wingdings" panose="05000000000000000000" pitchFamily="2" charset="2"/>
              <a:buChar char="Ø"/>
            </a:pPr>
            <a:r>
              <a:rPr lang="fr-FR" sz="1200" dirty="0" smtClean="0">
                <a:latin typeface="Lucida Bright" panose="02040602050505020304" pitchFamily="18" charset="0"/>
              </a:rPr>
              <a:t>La </a:t>
            </a:r>
            <a:r>
              <a:rPr lang="fr-FR" sz="1200" dirty="0">
                <a:latin typeface="Lucida Bright" panose="02040602050505020304" pitchFamily="18" charset="0"/>
              </a:rPr>
              <a:t>loi « </a:t>
            </a:r>
            <a:r>
              <a:rPr lang="fr-FR" sz="1200" dirty="0" smtClean="0">
                <a:latin typeface="Lucida Bright" panose="02040602050505020304" pitchFamily="18" charset="0"/>
              </a:rPr>
              <a:t>MACRON</a:t>
            </a:r>
            <a:r>
              <a:rPr lang="fr-FR" sz="1200" dirty="0">
                <a:latin typeface="Lucida Bright" panose="02040602050505020304" pitchFamily="18" charset="0"/>
              </a:rPr>
              <a:t> » du 6 août 2015 a autorisé les sociétés par actions et les SARL dont les comptes sont certifiés par un commissaire aux comptes à accorder un prêt à une entreprise avec laquelle elle entretient des liens </a:t>
            </a:r>
            <a:r>
              <a:rPr lang="fr-FR" sz="1200" dirty="0" smtClean="0">
                <a:latin typeface="Lucida Bright" panose="02040602050505020304" pitchFamily="18" charset="0"/>
              </a:rPr>
              <a:t>économiques</a:t>
            </a:r>
            <a:r>
              <a:rPr lang="fr-FR" sz="1200" dirty="0" smtClean="0"/>
              <a:t>.</a:t>
            </a:r>
          </a:p>
          <a:p>
            <a:pPr marL="171450" indent="-171450" algn="just">
              <a:buClr>
                <a:srgbClr val="92D050"/>
              </a:buClr>
              <a:buFont typeface="Wingdings" panose="05000000000000000000" pitchFamily="2" charset="2"/>
              <a:buChar char="Ø"/>
            </a:pPr>
            <a:endParaRPr lang="fr-FR" sz="1200" dirty="0"/>
          </a:p>
        </p:txBody>
      </p:sp>
      <p:pic>
        <p:nvPicPr>
          <p:cNvPr id="4" name="Picture 3" descr="logo_fm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949280"/>
            <a:ext cx="1065998" cy="908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Espace réservé du numéro de diapositive 11"/>
          <p:cNvSpPr>
            <a:spLocks noGrp="1"/>
          </p:cNvSpPr>
          <p:nvPr>
            <p:ph type="sldNum" sz="quarter" idx="12"/>
          </p:nvPr>
        </p:nvSpPr>
        <p:spPr/>
        <p:txBody>
          <a:bodyPr/>
          <a:lstStyle/>
          <a:p>
            <a:fld id="{A96A5DF5-EDC7-494C-8E93-01E4FB401C7E}" type="slidenum">
              <a:rPr lang="fr-FR" smtClean="0"/>
              <a:t>22</a:t>
            </a:fld>
            <a:endParaRPr lang="fr-FR" dirty="0"/>
          </a:p>
        </p:txBody>
      </p:sp>
    </p:spTree>
    <p:extLst>
      <p:ext uri="{BB962C8B-B14F-4D97-AF65-F5344CB8AC3E}">
        <p14:creationId xmlns:p14="http://schemas.microsoft.com/office/powerpoint/2010/main" val="34340741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260648"/>
            <a:ext cx="8064896" cy="6186309"/>
          </a:xfrm>
          <a:prstGeom prst="rect">
            <a:avLst/>
          </a:prstGeom>
        </p:spPr>
        <p:txBody>
          <a:bodyPr wrap="square">
            <a:spAutoFit/>
          </a:bodyPr>
          <a:lstStyle/>
          <a:p>
            <a:pPr lvl="0" algn="just" eaLnBrk="0" fontAlgn="base" hangingPunct="0">
              <a:spcBef>
                <a:spcPct val="0"/>
              </a:spcBef>
              <a:spcAft>
                <a:spcPct val="0"/>
              </a:spcAft>
              <a:buFontTx/>
              <a:buChar char="•"/>
            </a:pPr>
            <a:r>
              <a:rPr lang="fr-FR" altLang="fr-FR" sz="1200" b="1" i="1" u="sng" dirty="0" smtClean="0">
                <a:solidFill>
                  <a:schemeClr val="accent1"/>
                </a:solidFill>
                <a:effectLst>
                  <a:outerShdw blurRad="38100" dist="38100" dir="2700000" algn="tl">
                    <a:srgbClr val="000000">
                      <a:alpha val="43137"/>
                    </a:srgbClr>
                  </a:outerShdw>
                </a:effectLst>
                <a:latin typeface="Lucida Bright" panose="02040602050505020304" pitchFamily="18" charset="0"/>
              </a:rPr>
              <a:t>EN SYNTHESE</a:t>
            </a:r>
          </a:p>
          <a:p>
            <a:pPr lvl="0" algn="just" eaLnBrk="0" fontAlgn="base" hangingPunct="0">
              <a:spcBef>
                <a:spcPct val="0"/>
              </a:spcBef>
              <a:spcAft>
                <a:spcPct val="0"/>
              </a:spcAft>
              <a:buFontTx/>
              <a:buChar char="•"/>
            </a:pPr>
            <a:endParaRPr lang="fr-FR" altLang="fr-FR" sz="1200" dirty="0" smtClean="0">
              <a:solidFill>
                <a:srgbClr val="000000"/>
              </a:solidFill>
              <a:latin typeface="Lucida Bright" panose="02040602050505020304" pitchFamily="18" charset="0"/>
            </a:endParaRPr>
          </a:p>
          <a:p>
            <a:pPr lvl="0" algn="just" eaLnBrk="0" fontAlgn="base" hangingPunct="0">
              <a:spcBef>
                <a:spcPct val="0"/>
              </a:spcBef>
              <a:spcAft>
                <a:spcPct val="0"/>
              </a:spcAft>
            </a:pPr>
            <a:r>
              <a:rPr lang="fr-FR" altLang="fr-FR" sz="1200" dirty="0">
                <a:solidFill>
                  <a:srgbClr val="000000"/>
                </a:solidFill>
                <a:latin typeface="Lucida Bright" panose="02040602050505020304" pitchFamily="18" charset="0"/>
              </a:rPr>
              <a:t>Le statut de </a:t>
            </a:r>
            <a:r>
              <a:rPr lang="fr-FR" altLang="fr-FR" sz="1200" u="sng" dirty="0" smtClean="0">
                <a:solidFill>
                  <a:srgbClr val="000000"/>
                </a:solidFill>
                <a:latin typeface="Lucida Bright" panose="02040602050505020304" pitchFamily="18" charset="0"/>
              </a:rPr>
              <a:t>la SARL </a:t>
            </a:r>
            <a:r>
              <a:rPr lang="fr-FR" altLang="fr-FR" sz="1200" dirty="0" smtClean="0">
                <a:solidFill>
                  <a:srgbClr val="000000"/>
                </a:solidFill>
                <a:latin typeface="Lucida Bright" panose="02040602050505020304" pitchFamily="18" charset="0"/>
              </a:rPr>
              <a:t>est </a:t>
            </a:r>
            <a:r>
              <a:rPr lang="fr-FR" altLang="fr-FR" sz="1200" dirty="0">
                <a:solidFill>
                  <a:srgbClr val="000000"/>
                </a:solidFill>
                <a:latin typeface="Lucida Bright" panose="02040602050505020304" pitchFamily="18" charset="0"/>
              </a:rPr>
              <a:t>adapté aux créateurs d’entreprise qui se trouvent dans les cas suivants </a:t>
            </a:r>
            <a:r>
              <a:rPr lang="fr-FR" altLang="fr-FR" sz="1200" dirty="0" smtClean="0">
                <a:solidFill>
                  <a:srgbClr val="000000"/>
                </a:solidFill>
                <a:latin typeface="Lucida Bright" panose="02040602050505020304" pitchFamily="18" charset="0"/>
              </a:rPr>
              <a:t>:</a:t>
            </a:r>
          </a:p>
          <a:p>
            <a:pPr marL="628650" lvl="1" indent="-171450" algn="just" eaLnBrk="0" fontAlgn="base" hangingPunct="0">
              <a:spcBef>
                <a:spcPct val="0"/>
              </a:spcBef>
              <a:spcAft>
                <a:spcPct val="0"/>
              </a:spcAft>
              <a:buFont typeface="Wingdings" panose="05000000000000000000" pitchFamily="2" charset="2"/>
              <a:buChar char="ü"/>
            </a:pPr>
            <a:endParaRPr lang="fr-FR" altLang="fr-FR" sz="1200" dirty="0">
              <a:solidFill>
                <a:srgbClr val="444444"/>
              </a:solidFill>
              <a:latin typeface="Lucida Bright" panose="02040602050505020304" pitchFamily="18" charset="0"/>
            </a:endParaRPr>
          </a:p>
          <a:p>
            <a:pPr marL="1085850" lvl="2" indent="-171450" algn="just" eaLnBrk="0" fontAlgn="base" hangingPunct="0">
              <a:spcBef>
                <a:spcPct val="0"/>
              </a:spcBef>
              <a:spcAft>
                <a:spcPct val="0"/>
              </a:spcAft>
              <a:buFont typeface="Wingdings" panose="05000000000000000000" pitchFamily="2" charset="2"/>
              <a:buChar char="ü"/>
            </a:pPr>
            <a:r>
              <a:rPr lang="fr-FR" altLang="fr-FR" sz="1200" dirty="0">
                <a:solidFill>
                  <a:srgbClr val="000000"/>
                </a:solidFill>
                <a:latin typeface="Lucida Bright" panose="02040602050505020304" pitchFamily="18" charset="0"/>
              </a:rPr>
              <a:t>Il existe deux ou plusieurs associés au projet</a:t>
            </a:r>
            <a:r>
              <a:rPr lang="fr-FR" altLang="fr-FR" sz="1200" dirty="0" smtClean="0">
                <a:solidFill>
                  <a:srgbClr val="000000"/>
                </a:solidFill>
                <a:latin typeface="Lucida Bright" panose="02040602050505020304" pitchFamily="18" charset="0"/>
              </a:rPr>
              <a:t>,</a:t>
            </a:r>
          </a:p>
          <a:p>
            <a:pPr lvl="2" algn="just" eaLnBrk="0" fontAlgn="base" hangingPunct="0">
              <a:spcBef>
                <a:spcPct val="0"/>
              </a:spcBef>
              <a:spcAft>
                <a:spcPct val="0"/>
              </a:spcAft>
            </a:pPr>
            <a:endParaRPr lang="fr-FR" altLang="fr-FR" sz="1200" dirty="0">
              <a:solidFill>
                <a:srgbClr val="444444"/>
              </a:solidFill>
              <a:latin typeface="Lucida Bright" panose="02040602050505020304" pitchFamily="18" charset="0"/>
            </a:endParaRPr>
          </a:p>
          <a:p>
            <a:pPr marL="1085850" lvl="2" indent="-171450" algn="just" eaLnBrk="0" fontAlgn="base" hangingPunct="0">
              <a:spcBef>
                <a:spcPct val="0"/>
              </a:spcBef>
              <a:spcAft>
                <a:spcPct val="0"/>
              </a:spcAft>
              <a:buFont typeface="Wingdings" panose="05000000000000000000" pitchFamily="2" charset="2"/>
              <a:buChar char="ü"/>
            </a:pPr>
            <a:r>
              <a:rPr lang="fr-FR" altLang="fr-FR" sz="1200" dirty="0">
                <a:solidFill>
                  <a:srgbClr val="000000"/>
                </a:solidFill>
                <a:latin typeface="Lucida Bright" panose="02040602050505020304" pitchFamily="18" charset="0"/>
              </a:rPr>
              <a:t>Les créateurs cherchent à limiter leur risque en cas d’échec du projet</a:t>
            </a:r>
            <a:r>
              <a:rPr lang="fr-FR" altLang="fr-FR" sz="1200" dirty="0" smtClean="0">
                <a:solidFill>
                  <a:srgbClr val="000000"/>
                </a:solidFill>
                <a:latin typeface="Lucida Bright" panose="02040602050505020304" pitchFamily="18" charset="0"/>
              </a:rPr>
              <a:t>,</a:t>
            </a:r>
          </a:p>
          <a:p>
            <a:pPr lvl="2" algn="just" eaLnBrk="0" fontAlgn="base" hangingPunct="0">
              <a:spcBef>
                <a:spcPct val="0"/>
              </a:spcBef>
              <a:spcAft>
                <a:spcPct val="0"/>
              </a:spcAft>
            </a:pPr>
            <a:endParaRPr lang="fr-FR" altLang="fr-FR" sz="1200" dirty="0">
              <a:solidFill>
                <a:srgbClr val="444444"/>
              </a:solidFill>
              <a:latin typeface="Lucida Bright" panose="02040602050505020304" pitchFamily="18" charset="0"/>
            </a:endParaRPr>
          </a:p>
          <a:p>
            <a:pPr marL="1085850" lvl="2" indent="-171450" algn="just" eaLnBrk="0" fontAlgn="base" hangingPunct="0">
              <a:spcBef>
                <a:spcPct val="0"/>
              </a:spcBef>
              <a:spcAft>
                <a:spcPct val="0"/>
              </a:spcAft>
              <a:buFont typeface="Wingdings" panose="05000000000000000000" pitchFamily="2" charset="2"/>
              <a:buChar char="ü"/>
            </a:pPr>
            <a:r>
              <a:rPr lang="fr-FR" altLang="fr-FR" sz="1200" dirty="0">
                <a:solidFill>
                  <a:srgbClr val="000000"/>
                </a:solidFill>
                <a:latin typeface="Lucida Bright" panose="02040602050505020304" pitchFamily="18" charset="0"/>
              </a:rPr>
              <a:t>Les créateurs souhaitent investir et faire appel à des partenaires financiers (banquiers et investisseurs privés</a:t>
            </a:r>
            <a:r>
              <a:rPr lang="fr-FR" altLang="fr-FR" sz="1200" dirty="0" smtClean="0">
                <a:solidFill>
                  <a:srgbClr val="000000"/>
                </a:solidFill>
                <a:latin typeface="Lucida Bright" panose="02040602050505020304" pitchFamily="18" charset="0"/>
              </a:rPr>
              <a:t>),</a:t>
            </a:r>
          </a:p>
          <a:p>
            <a:pPr lvl="2" algn="just" eaLnBrk="0" fontAlgn="base" hangingPunct="0">
              <a:spcBef>
                <a:spcPct val="0"/>
              </a:spcBef>
              <a:spcAft>
                <a:spcPct val="0"/>
              </a:spcAft>
            </a:pPr>
            <a:endParaRPr lang="fr-FR" altLang="fr-FR" sz="1200" dirty="0">
              <a:solidFill>
                <a:srgbClr val="444444"/>
              </a:solidFill>
              <a:latin typeface="Lucida Bright" panose="02040602050505020304" pitchFamily="18" charset="0"/>
            </a:endParaRPr>
          </a:p>
          <a:p>
            <a:pPr marL="1085850" lvl="2" indent="-171450" algn="just" eaLnBrk="0" fontAlgn="base" hangingPunct="0">
              <a:spcBef>
                <a:spcPct val="0"/>
              </a:spcBef>
              <a:spcAft>
                <a:spcPct val="0"/>
              </a:spcAft>
              <a:buFont typeface="Wingdings" panose="05000000000000000000" pitchFamily="2" charset="2"/>
              <a:buChar char="ü"/>
            </a:pPr>
            <a:r>
              <a:rPr lang="fr-FR" altLang="fr-FR" sz="1200" dirty="0">
                <a:solidFill>
                  <a:srgbClr val="000000"/>
                </a:solidFill>
                <a:latin typeface="Lucida Bright" panose="02040602050505020304" pitchFamily="18" charset="0"/>
              </a:rPr>
              <a:t>Les créateurs souhaitent rassurer leurs clients quant à la solidité financière de leur entreprise (marchés publics, marchés importants </a:t>
            </a:r>
            <a:r>
              <a:rPr lang="fr-FR" altLang="fr-FR" sz="1200" dirty="0" smtClean="0">
                <a:solidFill>
                  <a:srgbClr val="000000"/>
                </a:solidFill>
                <a:latin typeface="Lucida Bright" panose="02040602050505020304" pitchFamily="18" charset="0"/>
              </a:rPr>
              <a:t>...),</a:t>
            </a:r>
            <a:endParaRPr lang="fr-FR" altLang="fr-FR" sz="1200" dirty="0">
              <a:solidFill>
                <a:srgbClr val="444444"/>
              </a:solidFill>
              <a:latin typeface="Lucida Bright" panose="02040602050505020304" pitchFamily="18" charset="0"/>
            </a:endParaRPr>
          </a:p>
          <a:p>
            <a:pPr marL="1085850" lvl="2" indent="-171450" algn="just" eaLnBrk="0" fontAlgn="base" hangingPunct="0">
              <a:spcBef>
                <a:spcPct val="0"/>
              </a:spcBef>
              <a:spcAft>
                <a:spcPct val="0"/>
              </a:spcAft>
              <a:buFont typeface="Wingdings" panose="05000000000000000000" pitchFamily="2" charset="2"/>
              <a:buChar char="ü"/>
            </a:pPr>
            <a:endParaRPr lang="fr-FR" altLang="fr-FR" sz="1200" dirty="0" smtClean="0">
              <a:solidFill>
                <a:srgbClr val="444444"/>
              </a:solidFill>
              <a:latin typeface="Lucida Bright" panose="02040602050505020304" pitchFamily="18" charset="0"/>
            </a:endParaRPr>
          </a:p>
          <a:p>
            <a:pPr marL="1085850" lvl="2" indent="-171450" algn="just" eaLnBrk="0" fontAlgn="base" hangingPunct="0">
              <a:spcBef>
                <a:spcPct val="0"/>
              </a:spcBef>
              <a:spcAft>
                <a:spcPct val="0"/>
              </a:spcAft>
              <a:buFont typeface="Wingdings" panose="05000000000000000000" pitchFamily="2" charset="2"/>
              <a:buChar char="ü"/>
            </a:pPr>
            <a:r>
              <a:rPr lang="fr-FR" altLang="fr-FR" sz="1200" dirty="0" smtClean="0">
                <a:solidFill>
                  <a:srgbClr val="000000"/>
                </a:solidFill>
                <a:latin typeface="Lucida Bright" panose="02040602050505020304" pitchFamily="18" charset="0"/>
              </a:rPr>
              <a:t>Le </a:t>
            </a:r>
            <a:r>
              <a:rPr lang="fr-FR" altLang="fr-FR" sz="1200" dirty="0">
                <a:solidFill>
                  <a:srgbClr val="000000"/>
                </a:solidFill>
                <a:latin typeface="Lucida Bright" panose="02040602050505020304" pitchFamily="18" charset="0"/>
              </a:rPr>
              <a:t>projet de création est prévu sur le long terme</a:t>
            </a:r>
            <a:r>
              <a:rPr lang="fr-FR" altLang="fr-FR" sz="1200" dirty="0" smtClean="0">
                <a:solidFill>
                  <a:srgbClr val="000000"/>
                </a:solidFill>
                <a:latin typeface="Lucida Bright" panose="02040602050505020304" pitchFamily="18" charset="0"/>
              </a:rPr>
              <a:t>,</a:t>
            </a:r>
          </a:p>
          <a:p>
            <a:pPr lvl="2" algn="just" eaLnBrk="0" fontAlgn="base" hangingPunct="0">
              <a:spcBef>
                <a:spcPct val="0"/>
              </a:spcBef>
              <a:spcAft>
                <a:spcPct val="0"/>
              </a:spcAft>
            </a:pPr>
            <a:endParaRPr lang="fr-FR" altLang="fr-FR" sz="1200" dirty="0">
              <a:solidFill>
                <a:srgbClr val="000000"/>
              </a:solidFill>
              <a:latin typeface="Lucida Bright" panose="02040602050505020304" pitchFamily="18" charset="0"/>
            </a:endParaRPr>
          </a:p>
          <a:p>
            <a:pPr marL="1085850" lvl="2" indent="-171450" algn="just" eaLnBrk="0" fontAlgn="base" hangingPunct="0">
              <a:spcBef>
                <a:spcPct val="0"/>
              </a:spcBef>
              <a:spcAft>
                <a:spcPct val="0"/>
              </a:spcAft>
              <a:buFont typeface="Wingdings" panose="05000000000000000000" pitchFamily="2" charset="2"/>
              <a:buChar char="ü"/>
            </a:pPr>
            <a:r>
              <a:rPr lang="fr-FR" altLang="fr-FR" sz="1200" dirty="0">
                <a:solidFill>
                  <a:srgbClr val="000000"/>
                </a:solidFill>
                <a:latin typeface="Lucida Bright" panose="02040602050505020304" pitchFamily="18" charset="0"/>
              </a:rPr>
              <a:t> Le(s) dirigeant(s) acceptent de cotiser au </a:t>
            </a:r>
            <a:r>
              <a:rPr lang="fr-FR" altLang="fr-FR" sz="1200" dirty="0" smtClean="0">
                <a:solidFill>
                  <a:srgbClr val="000000"/>
                </a:solidFill>
                <a:latin typeface="Lucida Bright" panose="02040602050505020304" pitchFamily="18" charset="0"/>
              </a:rPr>
              <a:t>régime social des Travailleurs Non salariés</a:t>
            </a:r>
            <a:r>
              <a:rPr lang="fr-FR" altLang="fr-FR" sz="1200" dirty="0">
                <a:solidFill>
                  <a:srgbClr val="000000"/>
                </a:solidFill>
                <a:latin typeface="Lucida Bright" panose="02040602050505020304" pitchFamily="18" charset="0"/>
              </a:rPr>
              <a:t> de ce fait, d’avoir un niveau de protection plus faible qu’un salarié (hors assurances complémentaires</a:t>
            </a:r>
            <a:r>
              <a:rPr lang="fr-FR" altLang="fr-FR" sz="1200" dirty="0" smtClean="0">
                <a:solidFill>
                  <a:srgbClr val="000000"/>
                </a:solidFill>
                <a:latin typeface="Lucida Bright" panose="02040602050505020304" pitchFamily="18" charset="0"/>
              </a:rPr>
              <a:t>),</a:t>
            </a:r>
          </a:p>
          <a:p>
            <a:pPr lvl="2" algn="just" eaLnBrk="0" fontAlgn="base" hangingPunct="0">
              <a:spcBef>
                <a:spcPct val="0"/>
              </a:spcBef>
              <a:spcAft>
                <a:spcPct val="0"/>
              </a:spcAft>
            </a:pPr>
            <a:endParaRPr lang="fr-FR" altLang="fr-FR" sz="1200" dirty="0">
              <a:solidFill>
                <a:srgbClr val="444444"/>
              </a:solidFill>
              <a:latin typeface="Lucida Bright" panose="02040602050505020304" pitchFamily="18" charset="0"/>
            </a:endParaRPr>
          </a:p>
          <a:p>
            <a:pPr marL="1085850" lvl="2" indent="-171450" algn="just" eaLnBrk="0" fontAlgn="base" hangingPunct="0">
              <a:spcBef>
                <a:spcPct val="0"/>
              </a:spcBef>
              <a:spcAft>
                <a:spcPct val="0"/>
              </a:spcAft>
              <a:buFont typeface="Wingdings" panose="05000000000000000000" pitchFamily="2" charset="2"/>
              <a:buChar char="ü"/>
            </a:pPr>
            <a:r>
              <a:rPr lang="fr-FR" altLang="fr-FR" sz="1200" dirty="0">
                <a:solidFill>
                  <a:srgbClr val="000000"/>
                </a:solidFill>
                <a:latin typeface="Lucida Bright" panose="02040602050505020304" pitchFamily="18" charset="0"/>
              </a:rPr>
              <a:t>Les créateurs qui souhaitent avoir une certaine liberté concernant leur rémunération, notamment grâce à un taux de cotisations sociales moins élevé</a:t>
            </a:r>
            <a:r>
              <a:rPr lang="fr-FR" altLang="fr-FR" sz="1200" dirty="0" smtClean="0">
                <a:solidFill>
                  <a:srgbClr val="000000"/>
                </a:solidFill>
                <a:latin typeface="Lucida Bright" panose="02040602050505020304" pitchFamily="18" charset="0"/>
              </a:rPr>
              <a:t>.</a:t>
            </a:r>
          </a:p>
          <a:p>
            <a:pPr lvl="2" algn="just" eaLnBrk="0" fontAlgn="base" hangingPunct="0">
              <a:spcBef>
                <a:spcPct val="0"/>
              </a:spcBef>
              <a:spcAft>
                <a:spcPct val="0"/>
              </a:spcAft>
            </a:pPr>
            <a:endParaRPr lang="fr-FR" altLang="fr-FR" sz="1200" dirty="0">
              <a:solidFill>
                <a:srgbClr val="444444"/>
              </a:solidFill>
              <a:latin typeface="Lucida Bright" panose="02040602050505020304" pitchFamily="18" charset="0"/>
            </a:endParaRPr>
          </a:p>
          <a:p>
            <a:pPr marL="1085850" lvl="2" indent="-171450" algn="just" eaLnBrk="0" fontAlgn="base" hangingPunct="0">
              <a:spcBef>
                <a:spcPct val="0"/>
              </a:spcBef>
              <a:spcAft>
                <a:spcPct val="0"/>
              </a:spcAft>
              <a:buFont typeface="Wingdings" panose="05000000000000000000" pitchFamily="2" charset="2"/>
              <a:buChar char="ü"/>
            </a:pPr>
            <a:r>
              <a:rPr lang="fr-FR" altLang="fr-FR" sz="1200" dirty="0">
                <a:solidFill>
                  <a:srgbClr val="000000"/>
                </a:solidFill>
                <a:latin typeface="Lucida Bright" panose="02040602050505020304" pitchFamily="18" charset="0"/>
              </a:rPr>
              <a:t>Les créateurs qui souhaitent faire participer leur conjoint (mariage ou pacs) à l’activité en bénéficiant du statut du conjoint collaborateur</a:t>
            </a:r>
            <a:r>
              <a:rPr lang="fr-FR" altLang="fr-FR" sz="1200" dirty="0" smtClean="0">
                <a:solidFill>
                  <a:srgbClr val="000000"/>
                </a:solidFill>
                <a:latin typeface="Lucida Bright" panose="02040602050505020304" pitchFamily="18" charset="0"/>
              </a:rPr>
              <a:t>.</a:t>
            </a:r>
          </a:p>
          <a:p>
            <a:pPr lvl="0" algn="just" eaLnBrk="0" fontAlgn="base" hangingPunct="0">
              <a:spcBef>
                <a:spcPct val="0"/>
              </a:spcBef>
              <a:spcAft>
                <a:spcPct val="0"/>
              </a:spcAft>
              <a:buFontTx/>
              <a:buChar char="•"/>
            </a:pPr>
            <a:endParaRPr lang="fr-FR" altLang="fr-FR" sz="1200" dirty="0">
              <a:solidFill>
                <a:srgbClr val="444444"/>
              </a:solidFill>
              <a:latin typeface="Lucida Bright" panose="02040602050505020304" pitchFamily="18" charset="0"/>
            </a:endParaRPr>
          </a:p>
          <a:p>
            <a:pPr lvl="0" algn="just" eaLnBrk="0" fontAlgn="base" hangingPunct="0">
              <a:spcBef>
                <a:spcPct val="0"/>
              </a:spcBef>
              <a:spcAft>
                <a:spcPct val="0"/>
              </a:spcAft>
            </a:pPr>
            <a:r>
              <a:rPr lang="fr-FR" altLang="fr-FR" sz="1200" dirty="0">
                <a:solidFill>
                  <a:srgbClr val="000000"/>
                </a:solidFill>
                <a:latin typeface="Lucida Bright" panose="02040602050505020304" pitchFamily="18" charset="0"/>
              </a:rPr>
              <a:t>Le statut juridique de la SARL est au contraire déconseillé aux entrepreneurs qui souhaitent </a:t>
            </a:r>
            <a:r>
              <a:rPr lang="fr-FR" altLang="fr-FR" sz="1200" dirty="0" smtClean="0">
                <a:solidFill>
                  <a:srgbClr val="000000"/>
                </a:solidFill>
                <a:latin typeface="Lucida Bright" panose="02040602050505020304" pitchFamily="18" charset="0"/>
              </a:rPr>
              <a:t>:</a:t>
            </a:r>
          </a:p>
          <a:p>
            <a:pPr marL="171450" lvl="0" indent="-171450" algn="just" eaLnBrk="0" fontAlgn="base" hangingPunct="0">
              <a:spcBef>
                <a:spcPct val="0"/>
              </a:spcBef>
              <a:spcAft>
                <a:spcPct val="0"/>
              </a:spcAft>
              <a:buFont typeface="Wingdings" panose="05000000000000000000" pitchFamily="2" charset="2"/>
              <a:buChar char="§"/>
            </a:pPr>
            <a:endParaRPr lang="fr-FR" altLang="fr-FR" sz="1200" dirty="0">
              <a:solidFill>
                <a:srgbClr val="444444"/>
              </a:solidFill>
              <a:latin typeface="Lucida Bright" panose="02040602050505020304" pitchFamily="18" charset="0"/>
            </a:endParaRPr>
          </a:p>
          <a:p>
            <a:pPr marL="1085850" lvl="2" indent="-171450" algn="just" eaLnBrk="0" fontAlgn="base" hangingPunct="0">
              <a:spcBef>
                <a:spcPct val="0"/>
              </a:spcBef>
              <a:spcAft>
                <a:spcPct val="0"/>
              </a:spcAft>
              <a:buFont typeface="Wingdings" panose="05000000000000000000" pitchFamily="2" charset="2"/>
              <a:buChar char="§"/>
            </a:pPr>
            <a:r>
              <a:rPr lang="fr-FR" altLang="fr-FR" sz="1200" dirty="0">
                <a:solidFill>
                  <a:srgbClr val="000000"/>
                </a:solidFill>
                <a:latin typeface="Lucida Bright" panose="02040602050505020304" pitchFamily="18" charset="0"/>
              </a:rPr>
              <a:t>Recevoir des capitaux extérieurs de la part d’investisseurs</a:t>
            </a:r>
            <a:r>
              <a:rPr lang="fr-FR" altLang="fr-FR" sz="1200" dirty="0" smtClean="0">
                <a:solidFill>
                  <a:srgbClr val="000000"/>
                </a:solidFill>
                <a:latin typeface="Lucida Bright" panose="02040602050505020304" pitchFamily="18" charset="0"/>
              </a:rPr>
              <a:t>.</a:t>
            </a:r>
          </a:p>
          <a:p>
            <a:pPr marL="1085850" lvl="2" indent="-171450" algn="just" eaLnBrk="0" fontAlgn="base" hangingPunct="0">
              <a:spcBef>
                <a:spcPct val="0"/>
              </a:spcBef>
              <a:spcAft>
                <a:spcPct val="0"/>
              </a:spcAft>
              <a:buFont typeface="Wingdings" panose="05000000000000000000" pitchFamily="2" charset="2"/>
              <a:buChar char="§"/>
            </a:pPr>
            <a:endParaRPr lang="fr-FR" altLang="fr-FR" sz="1200" dirty="0">
              <a:solidFill>
                <a:srgbClr val="444444"/>
              </a:solidFill>
              <a:latin typeface="Lucida Bright" panose="02040602050505020304" pitchFamily="18" charset="0"/>
            </a:endParaRPr>
          </a:p>
          <a:p>
            <a:pPr marL="1085850" lvl="2" indent="-171450" algn="just" eaLnBrk="0" fontAlgn="base" hangingPunct="0">
              <a:spcBef>
                <a:spcPct val="0"/>
              </a:spcBef>
              <a:spcAft>
                <a:spcPct val="0"/>
              </a:spcAft>
              <a:buFont typeface="Wingdings" panose="05000000000000000000" pitchFamily="2" charset="2"/>
              <a:buChar char="§"/>
            </a:pPr>
            <a:r>
              <a:rPr lang="fr-FR" altLang="fr-FR" sz="1200" dirty="0">
                <a:solidFill>
                  <a:srgbClr val="000000"/>
                </a:solidFill>
                <a:latin typeface="Lucida Bright" panose="02040602050505020304" pitchFamily="18" charset="0"/>
              </a:rPr>
              <a:t>Avoir une grande liberté au niveau de l’organisation</a:t>
            </a:r>
            <a:r>
              <a:rPr lang="fr-FR" altLang="fr-FR" sz="1200" dirty="0" smtClean="0">
                <a:solidFill>
                  <a:srgbClr val="000000"/>
                </a:solidFill>
                <a:latin typeface="Lucida Bright" panose="02040602050505020304" pitchFamily="18" charset="0"/>
              </a:rPr>
              <a:t>.</a:t>
            </a:r>
          </a:p>
          <a:p>
            <a:pPr marL="1085850" lvl="2" indent="-171450" algn="just" eaLnBrk="0" fontAlgn="base" hangingPunct="0">
              <a:spcBef>
                <a:spcPct val="0"/>
              </a:spcBef>
              <a:spcAft>
                <a:spcPct val="0"/>
              </a:spcAft>
              <a:buFont typeface="Wingdings" panose="05000000000000000000" pitchFamily="2" charset="2"/>
              <a:buChar char="§"/>
            </a:pPr>
            <a:endParaRPr lang="fr-FR" altLang="fr-FR" sz="1200" dirty="0">
              <a:solidFill>
                <a:srgbClr val="444444"/>
              </a:solidFill>
              <a:latin typeface="Lucida Bright" panose="02040602050505020304" pitchFamily="18" charset="0"/>
            </a:endParaRPr>
          </a:p>
          <a:p>
            <a:pPr marL="1085850" lvl="2" indent="-171450" algn="just" eaLnBrk="0" fontAlgn="base" hangingPunct="0">
              <a:spcBef>
                <a:spcPct val="0"/>
              </a:spcBef>
              <a:spcAft>
                <a:spcPct val="0"/>
              </a:spcAft>
              <a:buFont typeface="Wingdings" panose="05000000000000000000" pitchFamily="2" charset="2"/>
              <a:buChar char="§"/>
            </a:pPr>
            <a:r>
              <a:rPr lang="fr-FR" altLang="fr-FR" sz="1200" dirty="0">
                <a:solidFill>
                  <a:srgbClr val="000000"/>
                </a:solidFill>
                <a:latin typeface="Lucida Bright" panose="02040602050505020304" pitchFamily="18" charset="0"/>
              </a:rPr>
              <a:t>Ne pas cotiser au RSI (régime social des indépendants</a:t>
            </a:r>
            <a:r>
              <a:rPr lang="fr-FR" altLang="fr-FR" sz="1200" dirty="0" smtClean="0">
                <a:solidFill>
                  <a:srgbClr val="000000"/>
                </a:solidFill>
                <a:latin typeface="Lucida Bright" panose="02040602050505020304" pitchFamily="18" charset="0"/>
              </a:rPr>
              <a:t>).</a:t>
            </a:r>
            <a:endParaRPr lang="fr-FR" altLang="fr-FR" sz="1200" dirty="0">
              <a:solidFill>
                <a:srgbClr val="444444"/>
              </a:solidFill>
              <a:latin typeface="Lucida Bright" panose="02040602050505020304" pitchFamily="18" charset="0"/>
            </a:endParaRPr>
          </a:p>
        </p:txBody>
      </p:sp>
      <p:pic>
        <p:nvPicPr>
          <p:cNvPr id="3"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49280"/>
            <a:ext cx="1065998" cy="908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Espace réservé du numéro de diapositive 12"/>
          <p:cNvSpPr>
            <a:spLocks noGrp="1"/>
          </p:cNvSpPr>
          <p:nvPr>
            <p:ph type="sldNum" sz="quarter" idx="12"/>
          </p:nvPr>
        </p:nvSpPr>
        <p:spPr/>
        <p:txBody>
          <a:bodyPr/>
          <a:lstStyle/>
          <a:p>
            <a:fld id="{A96A5DF5-EDC7-494C-8E93-01E4FB401C7E}" type="slidenum">
              <a:rPr lang="fr-FR" smtClean="0"/>
              <a:t>23</a:t>
            </a:fld>
            <a:endParaRPr lang="fr-FR" dirty="0"/>
          </a:p>
        </p:txBody>
      </p:sp>
    </p:spTree>
    <p:extLst>
      <p:ext uri="{BB962C8B-B14F-4D97-AF65-F5344CB8AC3E}">
        <p14:creationId xmlns:p14="http://schemas.microsoft.com/office/powerpoint/2010/main" val="6624669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697" y="5949280"/>
            <a:ext cx="1065998" cy="908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467544" y="620688"/>
            <a:ext cx="8100392" cy="4893647"/>
          </a:xfrm>
          <a:prstGeom prst="rect">
            <a:avLst/>
          </a:prstGeom>
        </p:spPr>
        <p:txBody>
          <a:bodyPr wrap="square">
            <a:spAutoFit/>
          </a:bodyPr>
          <a:lstStyle/>
          <a:p>
            <a:pPr algn="ctr"/>
            <a:r>
              <a:rPr lang="fr-FR" sz="1600" b="1" i="1" dirty="0" smtClean="0">
                <a:solidFill>
                  <a:schemeClr val="accent1"/>
                </a:solidFill>
                <a:effectLst>
                  <a:outerShdw blurRad="38100" dist="38100" dir="2700000" algn="tl">
                    <a:srgbClr val="000000">
                      <a:alpha val="43137"/>
                    </a:srgbClr>
                  </a:outerShdw>
                </a:effectLst>
                <a:latin typeface="Lucida Bright" panose="02040602050505020304" pitchFamily="18" charset="0"/>
              </a:rPr>
              <a:t>V. La SASU : </a:t>
            </a:r>
          </a:p>
          <a:p>
            <a:pPr algn="ctr"/>
            <a:endParaRPr lang="fr-FR" sz="1600" b="1" i="1" dirty="0" smtClean="0">
              <a:solidFill>
                <a:schemeClr val="accent1"/>
              </a:solidFill>
              <a:effectLst>
                <a:outerShdw blurRad="38100" dist="38100" dir="2700000" algn="tl">
                  <a:srgbClr val="000000">
                    <a:alpha val="43137"/>
                  </a:srgbClr>
                </a:outerShdw>
              </a:effectLst>
              <a:latin typeface="Lucida Bright" panose="02040602050505020304" pitchFamily="18" charset="0"/>
            </a:endParaRPr>
          </a:p>
          <a:p>
            <a:pPr algn="ctr"/>
            <a:r>
              <a:rPr lang="fr-FR" sz="1600" b="1" i="1" u="sng" dirty="0" smtClean="0">
                <a:solidFill>
                  <a:schemeClr val="accent1"/>
                </a:solidFill>
                <a:effectLst>
                  <a:outerShdw blurRad="38100" dist="38100" dir="2700000" algn="tl">
                    <a:srgbClr val="000000">
                      <a:alpha val="43137"/>
                    </a:srgbClr>
                  </a:outerShdw>
                </a:effectLst>
                <a:latin typeface="Lucida Bright" panose="02040602050505020304" pitchFamily="18" charset="0"/>
              </a:rPr>
              <a:t>un statut sur mesure entrepreneur ambitieux optimisation fiscale</a:t>
            </a:r>
          </a:p>
          <a:p>
            <a:endParaRPr lang="fr-FR" sz="1200" b="1" dirty="0">
              <a:latin typeface="Lucida Bright" panose="02040602050505020304" pitchFamily="18" charset="0"/>
            </a:endParaRPr>
          </a:p>
          <a:p>
            <a:pPr algn="just"/>
            <a:endParaRPr lang="fr-FR" sz="1200" dirty="0">
              <a:latin typeface="Lucida Bright" panose="02040602050505020304" pitchFamily="18" charset="0"/>
            </a:endParaRPr>
          </a:p>
          <a:p>
            <a:pPr algn="just"/>
            <a:r>
              <a:rPr lang="fr-FR" sz="1200" dirty="0">
                <a:latin typeface="Lucida Bright" panose="02040602050505020304" pitchFamily="18" charset="0"/>
              </a:rPr>
              <a:t>La SASU, à l’instar de l’EURL, est la forme unipersonnelle d’une autre structure, la SAS</a:t>
            </a:r>
            <a:r>
              <a:rPr lang="fr-FR" sz="1200" dirty="0" smtClean="0">
                <a:latin typeface="Lucida Bright" panose="02040602050505020304" pitchFamily="18" charset="0"/>
              </a:rPr>
              <a:t>.</a:t>
            </a:r>
          </a:p>
          <a:p>
            <a:pPr algn="just"/>
            <a:endParaRPr lang="fr-FR" sz="1200" dirty="0">
              <a:latin typeface="Lucida Bright" panose="02040602050505020304" pitchFamily="18" charset="0"/>
            </a:endParaRPr>
          </a:p>
          <a:p>
            <a:pPr algn="just"/>
            <a:r>
              <a:rPr lang="fr-FR" sz="1200" dirty="0" smtClean="0">
                <a:latin typeface="Lucida Bright" panose="02040602050505020304" pitchFamily="18" charset="0"/>
              </a:rPr>
              <a:t>Cette </a:t>
            </a:r>
            <a:r>
              <a:rPr lang="fr-FR" sz="1200" dirty="0">
                <a:latin typeface="Lucida Bright" panose="02040602050505020304" pitchFamily="18" charset="0"/>
              </a:rPr>
              <a:t>forme sociale est de plus en plus utilisée par les néo créateurs car elle présente de nombreux intérêts</a:t>
            </a:r>
            <a:r>
              <a:rPr lang="fr-FR" sz="1200" dirty="0" smtClean="0">
                <a:latin typeface="Lucida Bright" panose="02040602050505020304" pitchFamily="18" charset="0"/>
              </a:rPr>
              <a:t>.</a:t>
            </a:r>
          </a:p>
          <a:p>
            <a:pPr algn="just"/>
            <a:endParaRPr lang="fr-FR" sz="1200" dirty="0">
              <a:latin typeface="Lucida Bright" panose="02040602050505020304" pitchFamily="18" charset="0"/>
            </a:endParaRPr>
          </a:p>
          <a:p>
            <a:pPr algn="just"/>
            <a:r>
              <a:rPr lang="fr-FR" sz="1200" dirty="0">
                <a:latin typeface="Lucida Bright" panose="02040602050505020304" pitchFamily="18" charset="0"/>
              </a:rPr>
              <a:t>Le statut juridique de la SASU se caractérise notamment par </a:t>
            </a:r>
            <a:r>
              <a:rPr lang="fr-FR" sz="1200" dirty="0" smtClean="0">
                <a:latin typeface="Lucida Bright" panose="02040602050505020304" pitchFamily="18" charset="0"/>
              </a:rPr>
              <a:t>:</a:t>
            </a:r>
          </a:p>
          <a:p>
            <a:pPr marL="628650" lvl="1" indent="-171450" algn="just">
              <a:buFont typeface="Wingdings" panose="05000000000000000000" pitchFamily="2" charset="2"/>
              <a:buChar char="ü"/>
            </a:pPr>
            <a:endParaRPr lang="fr-FR" sz="1200" dirty="0">
              <a:latin typeface="Lucida Bright" panose="02040602050505020304" pitchFamily="18" charset="0"/>
            </a:endParaRPr>
          </a:p>
          <a:p>
            <a:pPr marL="628650" lvl="1" indent="-171450" algn="just">
              <a:buFont typeface="Wingdings" panose="05000000000000000000" pitchFamily="2" charset="2"/>
              <a:buChar char="ü"/>
            </a:pPr>
            <a:r>
              <a:rPr lang="fr-FR" sz="1200" dirty="0">
                <a:latin typeface="Lucida Bright" panose="02040602050505020304" pitchFamily="18" charset="0"/>
              </a:rPr>
              <a:t>Une gestion simplifiée par le fait qu’il n’y ait qu’un seul associé</a:t>
            </a:r>
            <a:r>
              <a:rPr lang="fr-FR" sz="1200" dirty="0" smtClean="0">
                <a:latin typeface="Lucida Bright" panose="02040602050505020304" pitchFamily="18" charset="0"/>
              </a:rPr>
              <a:t>.</a:t>
            </a:r>
          </a:p>
          <a:p>
            <a:pPr marL="628650" lvl="1" indent="-171450" algn="just">
              <a:buFont typeface="Wingdings" panose="05000000000000000000" pitchFamily="2" charset="2"/>
              <a:buChar char="ü"/>
            </a:pPr>
            <a:r>
              <a:rPr lang="fr-FR" sz="1200" dirty="0" smtClean="0">
                <a:latin typeface="Lucida Bright" panose="02040602050505020304" pitchFamily="18" charset="0"/>
              </a:rPr>
              <a:t>Souplesse d’organisation très large</a:t>
            </a:r>
          </a:p>
          <a:p>
            <a:pPr marL="628650" lvl="1" indent="-171450" algn="just">
              <a:buFont typeface="Wingdings" panose="05000000000000000000" pitchFamily="2" charset="2"/>
              <a:buChar char="ü"/>
            </a:pPr>
            <a:r>
              <a:rPr lang="fr-FR" sz="1200" dirty="0" smtClean="0">
                <a:latin typeface="Lucida Bright" panose="02040602050505020304" pitchFamily="18" charset="0"/>
              </a:rPr>
              <a:t>La responsabilité financière de l’associé est limitée aux apports faits à la société</a:t>
            </a:r>
            <a:endParaRPr lang="fr-FR" sz="1200" dirty="0">
              <a:latin typeface="Lucida Bright" panose="02040602050505020304" pitchFamily="18" charset="0"/>
            </a:endParaRPr>
          </a:p>
          <a:p>
            <a:pPr marL="628650" lvl="1" indent="-171450" algn="just">
              <a:buFont typeface="Wingdings" panose="05000000000000000000" pitchFamily="2" charset="2"/>
              <a:buChar char="ü"/>
            </a:pPr>
            <a:r>
              <a:rPr lang="fr-FR" sz="1200" dirty="0" smtClean="0">
                <a:latin typeface="Lucida Bright" panose="02040602050505020304" pitchFamily="18" charset="0"/>
              </a:rPr>
              <a:t>Une</a:t>
            </a:r>
            <a:r>
              <a:rPr lang="fr-FR" sz="1200" dirty="0">
                <a:latin typeface="Lucida Bright" panose="02040602050505020304" pitchFamily="18" charset="0"/>
              </a:rPr>
              <a:t> transformation en SAS par la simple entrée d’un </a:t>
            </a:r>
            <a:r>
              <a:rPr lang="fr-FR" sz="1200" dirty="0" smtClean="0">
                <a:latin typeface="Lucida Bright" panose="02040602050505020304" pitchFamily="18" charset="0"/>
              </a:rPr>
              <a:t>ou plusieurs nouveaux associés</a:t>
            </a:r>
            <a:r>
              <a:rPr lang="fr-FR" sz="1200" dirty="0">
                <a:latin typeface="Lucida Bright" panose="02040602050505020304" pitchFamily="18" charset="0"/>
              </a:rPr>
              <a:t> dans le capital </a:t>
            </a:r>
            <a:r>
              <a:rPr lang="fr-FR" sz="1200" dirty="0" smtClean="0">
                <a:latin typeface="Lucida Bright" panose="02040602050505020304" pitchFamily="18" charset="0"/>
              </a:rPr>
              <a:t>social par la cession des actions de la société à ces associés</a:t>
            </a:r>
          </a:p>
          <a:p>
            <a:pPr marL="628650" lvl="1" indent="-171450" algn="just">
              <a:buFont typeface="Wingdings" panose="05000000000000000000" pitchFamily="2" charset="2"/>
              <a:buChar char="ü"/>
            </a:pPr>
            <a:r>
              <a:rPr lang="fr-FR" sz="1200" b="1" dirty="0" smtClean="0">
                <a:latin typeface="Lucida Bright" panose="02040602050505020304" pitchFamily="18" charset="0"/>
              </a:rPr>
              <a:t>Une</a:t>
            </a:r>
            <a:r>
              <a:rPr lang="fr-FR" sz="1200" b="1" dirty="0">
                <a:latin typeface="Lucida Bright" panose="02040602050505020304" pitchFamily="18" charset="0"/>
              </a:rPr>
              <a:t> imposition à l’impôt sur les sociétés (IS) avec une option possible pour l’impôt sur le revenu. Mais cette option n’est valable que pendant 5 exercices.</a:t>
            </a:r>
          </a:p>
          <a:p>
            <a:pPr algn="just"/>
            <a:endParaRPr lang="fr-FR" sz="1200" dirty="0">
              <a:latin typeface="Lucida Bright" panose="02040602050505020304" pitchFamily="18" charset="0"/>
            </a:endParaRPr>
          </a:p>
          <a:p>
            <a:pPr algn="just"/>
            <a:r>
              <a:rPr lang="fr-FR" sz="1200" dirty="0" smtClean="0">
                <a:latin typeface="Lucida Bright" panose="02040602050505020304" pitchFamily="18" charset="0"/>
              </a:rPr>
              <a:t>Le </a:t>
            </a:r>
            <a:r>
              <a:rPr lang="fr-FR" sz="1200" dirty="0">
                <a:latin typeface="Lucida Bright" panose="02040602050505020304" pitchFamily="18" charset="0"/>
              </a:rPr>
              <a:t>statut juridique de la SASU présente un avantage non négligeable si vous bénéficiez l’ACCRE et que vous optez pour le maintien de votre ARE</a:t>
            </a:r>
            <a:r>
              <a:rPr lang="fr-FR" sz="1200" dirty="0" smtClean="0">
                <a:latin typeface="Lucida Bright" panose="02040602050505020304" pitchFamily="18" charset="0"/>
              </a:rPr>
              <a:t>.</a:t>
            </a:r>
          </a:p>
          <a:p>
            <a:pPr algn="just"/>
            <a:endParaRPr lang="fr-FR" sz="1200" dirty="0">
              <a:latin typeface="Lucida Bright" panose="02040602050505020304" pitchFamily="18" charset="0"/>
            </a:endParaRPr>
          </a:p>
          <a:p>
            <a:pPr algn="just"/>
            <a:r>
              <a:rPr lang="fr-FR" sz="1200" dirty="0">
                <a:latin typeface="Lucida Bright" panose="02040602050505020304" pitchFamily="18" charset="0"/>
              </a:rPr>
              <a:t> E</a:t>
            </a:r>
            <a:r>
              <a:rPr lang="fr-FR" sz="1200" dirty="0" smtClean="0">
                <a:latin typeface="Lucida Bright" panose="02040602050505020304" pitchFamily="18" charset="0"/>
              </a:rPr>
              <a:t>n </a:t>
            </a:r>
            <a:r>
              <a:rPr lang="fr-FR" sz="1200" dirty="0">
                <a:latin typeface="Lucida Bright" panose="02040602050505020304" pitchFamily="18" charset="0"/>
              </a:rPr>
              <a:t>effet, en tant qu’assimilé salarié disposant de fiches de paie, il sera bien plus facile de moduler sa rémunération avec son aide Pole Emploi</a:t>
            </a:r>
            <a:r>
              <a:rPr lang="fr-FR" sz="1200" dirty="0" smtClean="0">
                <a:latin typeface="Lucida Bright" panose="02040602050505020304" pitchFamily="18" charset="0"/>
              </a:rPr>
              <a:t>.</a:t>
            </a:r>
          </a:p>
        </p:txBody>
      </p:sp>
      <p:sp>
        <p:nvSpPr>
          <p:cNvPr id="11" name="Espace réservé du numéro de diapositive 10"/>
          <p:cNvSpPr>
            <a:spLocks noGrp="1"/>
          </p:cNvSpPr>
          <p:nvPr>
            <p:ph type="sldNum" sz="quarter" idx="12"/>
          </p:nvPr>
        </p:nvSpPr>
        <p:spPr/>
        <p:txBody>
          <a:bodyPr/>
          <a:lstStyle/>
          <a:p>
            <a:fld id="{A96A5DF5-EDC7-494C-8E93-01E4FB401C7E}" type="slidenum">
              <a:rPr lang="fr-FR" smtClean="0"/>
              <a:t>24</a:t>
            </a:fld>
            <a:endParaRPr lang="fr-FR" dirty="0"/>
          </a:p>
        </p:txBody>
      </p:sp>
    </p:spTree>
    <p:extLst>
      <p:ext uri="{BB962C8B-B14F-4D97-AF65-F5344CB8AC3E}">
        <p14:creationId xmlns:p14="http://schemas.microsoft.com/office/powerpoint/2010/main" val="32468975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764704"/>
            <a:ext cx="7704856" cy="5447645"/>
          </a:xfrm>
          <a:prstGeom prst="rect">
            <a:avLst/>
          </a:prstGeom>
        </p:spPr>
        <p:txBody>
          <a:bodyPr wrap="square">
            <a:spAutoFit/>
          </a:bodyPr>
          <a:lstStyle/>
          <a:p>
            <a:pPr marL="0" lvl="1" algn="just"/>
            <a:r>
              <a:rPr lang="fr-FR" sz="1200" i="1" dirty="0" smtClean="0">
                <a:solidFill>
                  <a:schemeClr val="accent1"/>
                </a:solidFill>
                <a:effectLst>
                  <a:outerShdw blurRad="38100" dist="38100" dir="2700000" algn="tl">
                    <a:srgbClr val="000000">
                      <a:alpha val="43137"/>
                    </a:srgbClr>
                  </a:outerShdw>
                </a:effectLst>
                <a:latin typeface="Lucida Bright" panose="02040602050505020304" pitchFamily="18" charset="0"/>
              </a:rPr>
              <a:t>CONSTITUTION:</a:t>
            </a:r>
            <a:endParaRPr lang="fr-FR" sz="1200" i="1" dirty="0">
              <a:solidFill>
                <a:schemeClr val="accent1"/>
              </a:solidFill>
              <a:effectLst>
                <a:outerShdw blurRad="38100" dist="38100" dir="2700000" algn="tl">
                  <a:srgbClr val="000000">
                    <a:alpha val="43137"/>
                  </a:srgbClr>
                </a:outerShdw>
              </a:effectLst>
              <a:latin typeface="Lucida Bright" panose="02040602050505020304" pitchFamily="18" charset="0"/>
            </a:endParaRPr>
          </a:p>
          <a:p>
            <a:pPr marL="0" lvl="1" algn="just"/>
            <a:endParaRPr lang="fr-FR" sz="1200" dirty="0">
              <a:latin typeface="Lucida Bright" panose="02040602050505020304" pitchFamily="18" charset="0"/>
            </a:endParaRPr>
          </a:p>
          <a:p>
            <a:pPr marL="171450" lvl="1" indent="-171450" algn="just">
              <a:buFont typeface="Wingdings" panose="05000000000000000000" pitchFamily="2" charset="2"/>
              <a:buChar char="§"/>
            </a:pPr>
            <a:r>
              <a:rPr lang="fr-FR" sz="1200" dirty="0" smtClean="0">
                <a:latin typeface="Lucida Bright" panose="02040602050505020304" pitchFamily="18" charset="0"/>
              </a:rPr>
              <a:t>Apports en nature libérés immédiatement mais attention ils entraînent un</a:t>
            </a:r>
            <a:r>
              <a:rPr lang="fr-FR" sz="1200" dirty="0">
                <a:latin typeface="Lucida Bright" panose="02040602050505020304" pitchFamily="18" charset="0"/>
              </a:rPr>
              <a:t> surcoût en cas d’apports en nature car l’intervention d’un commissaire aux apports est obligatoire</a:t>
            </a:r>
          </a:p>
          <a:p>
            <a:pPr marL="171450" lvl="1" indent="-171450" algn="just">
              <a:buFont typeface="Wingdings" panose="05000000000000000000" pitchFamily="2" charset="2"/>
              <a:buChar char="§"/>
            </a:pPr>
            <a:endParaRPr lang="fr-FR" sz="1200" dirty="0">
              <a:latin typeface="Lucida Bright" panose="02040602050505020304" pitchFamily="18" charset="0"/>
            </a:endParaRPr>
          </a:p>
          <a:p>
            <a:pPr marL="171450" indent="-171450" algn="just">
              <a:buFont typeface="Wingdings" panose="05000000000000000000" pitchFamily="2" charset="2"/>
              <a:buChar char="§"/>
            </a:pPr>
            <a:r>
              <a:rPr lang="fr-FR" sz="1200" dirty="0" smtClean="0">
                <a:latin typeface="Lucida Bright" panose="02040602050505020304" pitchFamily="18" charset="0"/>
              </a:rPr>
              <a:t>Apports en numéraire possibilité de verser qu’une partie des fonds àç la constitution de la société comme els SARL ( 20% pour les SARL et 50% pour les SASU), le versement du solde devant intervenir dans les 5 ans</a:t>
            </a:r>
          </a:p>
          <a:p>
            <a:pPr marL="171450" indent="-171450" algn="just">
              <a:buFont typeface="Wingdings" panose="05000000000000000000" pitchFamily="2" charset="2"/>
              <a:buChar char="§"/>
            </a:pPr>
            <a:endParaRPr lang="fr-FR" sz="1200" dirty="0">
              <a:latin typeface="Lucida Bright" panose="02040602050505020304" pitchFamily="18" charset="0"/>
            </a:endParaRPr>
          </a:p>
          <a:p>
            <a:pPr marL="171450" indent="-171450" algn="just">
              <a:buFont typeface="Wingdings" panose="05000000000000000000" pitchFamily="2" charset="2"/>
              <a:buChar char="§"/>
            </a:pPr>
            <a:r>
              <a:rPr lang="fr-FR" sz="1200" dirty="0" smtClean="0">
                <a:latin typeface="Lucida Bright" panose="02040602050505020304" pitchFamily="18" charset="0"/>
              </a:rPr>
              <a:t>Accord du conjoint obligatoire dans certains cas ( notamment apport d’immeuble ou d’un fonds de commerce)</a:t>
            </a:r>
          </a:p>
          <a:p>
            <a:pPr algn="just"/>
            <a:endParaRPr lang="fr-FR" sz="1200" dirty="0" smtClean="0">
              <a:latin typeface="Lucida Bright" panose="02040602050505020304" pitchFamily="18" charset="0"/>
            </a:endParaRPr>
          </a:p>
          <a:p>
            <a:pPr algn="just"/>
            <a:endParaRPr lang="fr-FR" sz="1200" dirty="0">
              <a:latin typeface="Lucida Bright" panose="02040602050505020304" pitchFamily="18" charset="0"/>
            </a:endParaRPr>
          </a:p>
          <a:p>
            <a:pPr algn="just"/>
            <a:r>
              <a:rPr lang="fr-FR" sz="1200" i="1" dirty="0" smtClean="0">
                <a:solidFill>
                  <a:schemeClr val="accent1"/>
                </a:solidFill>
                <a:effectLst>
                  <a:outerShdw blurRad="38100" dist="38100" dir="2700000" algn="tl">
                    <a:srgbClr val="000000">
                      <a:alpha val="43137"/>
                    </a:srgbClr>
                  </a:outerShdw>
                </a:effectLst>
                <a:latin typeface="Lucida Bright" panose="02040602050505020304" pitchFamily="18" charset="0"/>
              </a:rPr>
              <a:t>FORMALISME:</a:t>
            </a:r>
          </a:p>
          <a:p>
            <a:pPr algn="just"/>
            <a:endParaRPr lang="fr-FR" sz="1200" dirty="0">
              <a:latin typeface="Lucida Bright" panose="02040602050505020304" pitchFamily="18" charset="0"/>
            </a:endParaRPr>
          </a:p>
          <a:p>
            <a:pPr marL="171450" indent="-171450" algn="just">
              <a:buFont typeface="Wingdings" panose="05000000000000000000" pitchFamily="2" charset="2"/>
              <a:buChar char="§"/>
            </a:pPr>
            <a:r>
              <a:rPr lang="fr-FR" sz="1200" dirty="0" smtClean="0">
                <a:latin typeface="Lucida Bright" panose="02040602050505020304" pitchFamily="18" charset="0"/>
              </a:rPr>
              <a:t>Statuts écrits</a:t>
            </a:r>
          </a:p>
          <a:p>
            <a:pPr algn="just"/>
            <a:endParaRPr lang="fr-FR" sz="1200" dirty="0" smtClean="0">
              <a:latin typeface="Lucida Bright" panose="02040602050505020304" pitchFamily="18" charset="0"/>
            </a:endParaRPr>
          </a:p>
          <a:p>
            <a:pPr marL="171450" indent="-171450" algn="just">
              <a:buFont typeface="Wingdings" panose="05000000000000000000" pitchFamily="2" charset="2"/>
              <a:buChar char="§"/>
            </a:pPr>
            <a:r>
              <a:rPr lang="fr-FR" sz="1200" dirty="0" smtClean="0">
                <a:latin typeface="Lucida Bright" panose="02040602050505020304" pitchFamily="18" charset="0"/>
              </a:rPr>
              <a:t>Coûts importants de constitution: compter 280€ environ pour la seule publicité </a:t>
            </a:r>
          </a:p>
          <a:p>
            <a:pPr marL="171450" indent="-171450" algn="just">
              <a:buFont typeface="Wingdings" panose="05000000000000000000" pitchFamily="2" charset="2"/>
              <a:buChar char="§"/>
            </a:pPr>
            <a:endParaRPr lang="fr-FR" sz="1200" dirty="0" smtClean="0">
              <a:latin typeface="Lucida Bright" panose="02040602050505020304" pitchFamily="18" charset="0"/>
            </a:endParaRPr>
          </a:p>
          <a:p>
            <a:pPr marL="171450" indent="-171450" algn="just">
              <a:buFont typeface="Wingdings" panose="05000000000000000000" pitchFamily="2" charset="2"/>
              <a:buChar char="§"/>
            </a:pPr>
            <a:r>
              <a:rPr lang="fr-FR" sz="1200" dirty="0" smtClean="0">
                <a:latin typeface="Lucida Bright" panose="02040602050505020304" pitchFamily="18" charset="0"/>
              </a:rPr>
              <a:t>Publication dans un JAL, en plus des déclarations au CFE, de la tenue d’un registre des décisions de l’associé et du dépôt des comptes annuels ….</a:t>
            </a:r>
          </a:p>
          <a:p>
            <a:pPr marL="171450" indent="-171450" algn="just">
              <a:buFont typeface="Wingdings" panose="05000000000000000000" pitchFamily="2" charset="2"/>
              <a:buChar char="§"/>
            </a:pPr>
            <a:endParaRPr lang="fr-FR" sz="1200" dirty="0" smtClean="0">
              <a:latin typeface="Lucida Bright" panose="02040602050505020304" pitchFamily="18" charset="0"/>
            </a:endParaRPr>
          </a:p>
          <a:p>
            <a:pPr marL="171450" indent="-171450" algn="just">
              <a:buFont typeface="Wingdings" panose="05000000000000000000" pitchFamily="2" charset="2"/>
              <a:buChar char="§"/>
            </a:pPr>
            <a:r>
              <a:rPr lang="fr-FR" sz="1200" dirty="0" smtClean="0">
                <a:latin typeface="Lucida Bright" panose="02040602050505020304" pitchFamily="18" charset="0"/>
              </a:rPr>
              <a:t>Nomination d’un Président, désignation d’autres dirigeants ( par exemple directeurs généraux) possibles au choix des associés </a:t>
            </a:r>
          </a:p>
          <a:p>
            <a:pPr marL="171450" indent="-171450" algn="just">
              <a:buFont typeface="Wingdings" panose="05000000000000000000" pitchFamily="2" charset="2"/>
              <a:buChar char="§"/>
            </a:pPr>
            <a:endParaRPr lang="fr-FR" sz="1200" dirty="0">
              <a:latin typeface="Lucida Bright" panose="02040602050505020304" pitchFamily="18" charset="0"/>
            </a:endParaRPr>
          </a:p>
          <a:p>
            <a:pPr marL="171450" indent="-171450" algn="just">
              <a:buFont typeface="Wingdings" panose="05000000000000000000" pitchFamily="2" charset="2"/>
              <a:buChar char="§"/>
            </a:pPr>
            <a:r>
              <a:rPr lang="fr-FR" sz="1200" dirty="0" smtClean="0">
                <a:latin typeface="Lucida Bright" panose="02040602050505020304" pitchFamily="18" charset="0"/>
              </a:rPr>
              <a:t>Un Conseil de surveillance peut être prévu dans les statuts </a:t>
            </a:r>
          </a:p>
          <a:p>
            <a:pPr marL="171450" indent="-171450" algn="just">
              <a:buFont typeface="Wingdings" panose="05000000000000000000" pitchFamily="2" charset="2"/>
              <a:buChar char="§"/>
            </a:pPr>
            <a:endParaRPr lang="fr-FR" sz="1200" dirty="0">
              <a:latin typeface="Lucida Bright" panose="02040602050505020304" pitchFamily="18" charset="0"/>
            </a:endParaRPr>
          </a:p>
          <a:p>
            <a:pPr marL="171450" indent="-171450" algn="just">
              <a:buFont typeface="Wingdings" panose="05000000000000000000" pitchFamily="2" charset="2"/>
              <a:buChar char="§"/>
            </a:pPr>
            <a:r>
              <a:rPr lang="fr-FR" sz="1200" dirty="0" smtClean="0">
                <a:latin typeface="Lucida Bright" panose="02040602050505020304" pitchFamily="18" charset="0"/>
              </a:rPr>
              <a:t>La désignation d’un commissaire aux comptes est obligatoire pour les SAS importantes et celles contrôlées par un ou plusieurs sociétés ou sui contrôlent une ou plusieurs sociétés</a:t>
            </a:r>
            <a:endParaRPr lang="fr-FR" sz="1200" dirty="0">
              <a:latin typeface="Lucida Bright" panose="02040602050505020304" pitchFamily="18" charset="0"/>
            </a:endParaRPr>
          </a:p>
        </p:txBody>
      </p:sp>
      <p:pic>
        <p:nvPicPr>
          <p:cNvPr id="3"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58415"/>
            <a:ext cx="936104" cy="797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Espace réservé du numéro de diapositive 10"/>
          <p:cNvSpPr>
            <a:spLocks noGrp="1"/>
          </p:cNvSpPr>
          <p:nvPr>
            <p:ph type="sldNum" sz="quarter" idx="12"/>
          </p:nvPr>
        </p:nvSpPr>
        <p:spPr/>
        <p:txBody>
          <a:bodyPr/>
          <a:lstStyle/>
          <a:p>
            <a:fld id="{A96A5DF5-EDC7-494C-8E93-01E4FB401C7E}" type="slidenum">
              <a:rPr lang="fr-FR" smtClean="0"/>
              <a:t>25</a:t>
            </a:fld>
            <a:endParaRPr lang="fr-FR" dirty="0"/>
          </a:p>
        </p:txBody>
      </p:sp>
    </p:spTree>
    <p:extLst>
      <p:ext uri="{BB962C8B-B14F-4D97-AF65-F5344CB8AC3E}">
        <p14:creationId xmlns:p14="http://schemas.microsoft.com/office/powerpoint/2010/main" val="22812875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02" y="5998626"/>
            <a:ext cx="1008112" cy="859374"/>
          </a:xfrm>
          <a:prstGeom prst="rect">
            <a:avLst/>
          </a:prstGeom>
          <a:noFill/>
          <a:ln w="9525">
            <a:noFill/>
            <a:miter lim="800000"/>
            <a:headEnd/>
            <a:tailEnd/>
          </a:ln>
          <a:extLst/>
        </p:spPr>
      </p:pic>
      <p:sp>
        <p:nvSpPr>
          <p:cNvPr id="3" name="Rectangle 2"/>
          <p:cNvSpPr/>
          <p:nvPr/>
        </p:nvSpPr>
        <p:spPr>
          <a:xfrm>
            <a:off x="511019" y="114799"/>
            <a:ext cx="8332036" cy="6370975"/>
          </a:xfrm>
          <a:prstGeom prst="rect">
            <a:avLst/>
          </a:prstGeom>
        </p:spPr>
        <p:txBody>
          <a:bodyPr wrap="square">
            <a:spAutoFit/>
          </a:bodyPr>
          <a:lstStyle/>
          <a:p>
            <a:pPr algn="just"/>
            <a:endParaRPr lang="fr-FR" sz="1200" b="1" i="1" dirty="0">
              <a:solidFill>
                <a:schemeClr val="accent1"/>
              </a:solidFill>
              <a:effectLst>
                <a:outerShdw blurRad="38100" dist="38100" dir="2700000" algn="tl">
                  <a:srgbClr val="000000">
                    <a:alpha val="43137"/>
                  </a:srgbClr>
                </a:outerShdw>
              </a:effectLst>
              <a:latin typeface="Lucida Bright" panose="02040602050505020304" pitchFamily="18" charset="0"/>
            </a:endParaRPr>
          </a:p>
          <a:p>
            <a:pPr algn="just"/>
            <a:r>
              <a:rPr lang="fr-FR" sz="1200" b="1" i="1" u="sng" dirty="0" smtClean="0">
                <a:solidFill>
                  <a:schemeClr val="accent1"/>
                </a:solidFill>
                <a:effectLst>
                  <a:outerShdw blurRad="38100" dist="38100" dir="2700000" algn="tl">
                    <a:srgbClr val="000000">
                      <a:alpha val="43137"/>
                    </a:srgbClr>
                  </a:outerShdw>
                </a:effectLst>
                <a:latin typeface="Lucida Bright" panose="02040602050505020304" pitchFamily="18" charset="0"/>
              </a:rPr>
              <a:t>LE REGIME SOCIAL DU PRESIDENT DE LA SASU</a:t>
            </a:r>
            <a:r>
              <a:rPr lang="fr-FR" sz="1200" b="1" i="1" u="sng" dirty="0">
                <a:solidFill>
                  <a:schemeClr val="accent1"/>
                </a:solidFill>
                <a:effectLst>
                  <a:outerShdw blurRad="38100" dist="38100" dir="2700000" algn="tl">
                    <a:srgbClr val="000000">
                      <a:alpha val="43137"/>
                    </a:srgbClr>
                  </a:outerShdw>
                </a:effectLst>
                <a:latin typeface="Lucida Bright" panose="02040602050505020304" pitchFamily="18" charset="0"/>
              </a:rPr>
              <a:t> </a:t>
            </a:r>
            <a:r>
              <a:rPr lang="fr-FR" sz="1200" b="1" i="1" u="sng" dirty="0" smtClean="0">
                <a:solidFill>
                  <a:schemeClr val="accent1"/>
                </a:solidFill>
                <a:effectLst>
                  <a:outerShdw blurRad="38100" dist="38100" dir="2700000" algn="tl">
                    <a:srgbClr val="000000">
                      <a:alpha val="43137"/>
                    </a:srgbClr>
                  </a:outerShdw>
                </a:effectLst>
                <a:latin typeface="Lucida Bright" panose="02040602050505020304" pitchFamily="18" charset="0"/>
              </a:rPr>
              <a:t>:</a:t>
            </a:r>
          </a:p>
          <a:p>
            <a:pPr algn="just"/>
            <a:endParaRPr lang="fr-FR" sz="1200" dirty="0">
              <a:latin typeface="Lucida Bright" panose="02040602050505020304" pitchFamily="18" charset="0"/>
            </a:endParaRPr>
          </a:p>
          <a:p>
            <a:pPr marL="171450" indent="-171450" algn="just">
              <a:buFont typeface="Arial" panose="020B0604020202020204" pitchFamily="34" charset="0"/>
              <a:buChar char="•"/>
            </a:pPr>
            <a:r>
              <a:rPr lang="fr-FR" sz="1200" u="sng" dirty="0" smtClean="0">
                <a:latin typeface="Lucida Bright" panose="02040602050505020304" pitchFamily="18" charset="0"/>
              </a:rPr>
              <a:t>SALAIRE:</a:t>
            </a:r>
          </a:p>
          <a:p>
            <a:pPr algn="just"/>
            <a:endParaRPr lang="fr-FR" sz="1200" dirty="0" smtClean="0">
              <a:latin typeface="Lucida Bright" panose="02040602050505020304" pitchFamily="18" charset="0"/>
            </a:endParaRPr>
          </a:p>
          <a:p>
            <a:pPr algn="just"/>
            <a:r>
              <a:rPr lang="fr-FR" sz="1200" dirty="0">
                <a:latin typeface="Lucida Bright" panose="02040602050505020304" pitchFamily="18" charset="0"/>
              </a:rPr>
              <a:t>La rémunération des fonctions de Président est imposée comme un  </a:t>
            </a:r>
            <a:r>
              <a:rPr lang="fr-FR" sz="1200" dirty="0" smtClean="0">
                <a:latin typeface="Lucida Bright" panose="02040602050505020304" pitchFamily="18" charset="0"/>
              </a:rPr>
              <a:t>salaire</a:t>
            </a:r>
          </a:p>
          <a:p>
            <a:pPr algn="just"/>
            <a:endParaRPr lang="fr-FR" sz="1200" dirty="0">
              <a:latin typeface="Lucida Bright" panose="02040602050505020304" pitchFamily="18" charset="0"/>
            </a:endParaRPr>
          </a:p>
          <a:p>
            <a:pPr algn="just"/>
            <a:r>
              <a:rPr lang="fr-FR" sz="1200" dirty="0">
                <a:latin typeface="Lucida Bright" panose="02040602050505020304" pitchFamily="18" charset="0"/>
              </a:rPr>
              <a:t>Le président de SASU est un assimilé-salarié qui cotise au régime général de la sécurité sociale</a:t>
            </a:r>
            <a:r>
              <a:rPr lang="fr-FR" sz="1200" dirty="0" smtClean="0">
                <a:latin typeface="Lucida Bright" panose="02040602050505020304" pitchFamily="18" charset="0"/>
              </a:rPr>
              <a:t>., à la retraite complémentaire des salariés et aux contribution sosciales sur les salaires.</a:t>
            </a:r>
          </a:p>
          <a:p>
            <a:pPr algn="just"/>
            <a:endParaRPr lang="fr-FR" sz="1200" dirty="0">
              <a:latin typeface="Lucida Bright" panose="02040602050505020304" pitchFamily="18" charset="0"/>
            </a:endParaRPr>
          </a:p>
          <a:p>
            <a:pPr algn="just"/>
            <a:r>
              <a:rPr lang="fr-FR" sz="1200" dirty="0">
                <a:latin typeface="Lucida Bright" panose="02040602050505020304" pitchFamily="18" charset="0"/>
              </a:rPr>
              <a:t>Il doit avoir des fiches de paie mensuelles sur lesquelles sont calculées ses cotisations sociales</a:t>
            </a:r>
            <a:r>
              <a:rPr lang="fr-FR" sz="1200" dirty="0" smtClean="0">
                <a:latin typeface="Lucida Bright" panose="02040602050505020304" pitchFamily="18" charset="0"/>
              </a:rPr>
              <a:t>.</a:t>
            </a:r>
          </a:p>
          <a:p>
            <a:pPr algn="just"/>
            <a:endParaRPr lang="fr-FR" sz="1200" dirty="0">
              <a:latin typeface="Lucida Bright" panose="02040602050505020304" pitchFamily="18" charset="0"/>
            </a:endParaRPr>
          </a:p>
          <a:p>
            <a:pPr marL="171450" indent="-171450" algn="just">
              <a:buFont typeface="Arial" panose="020B0604020202020204" pitchFamily="34" charset="0"/>
              <a:buChar char="•"/>
            </a:pPr>
            <a:r>
              <a:rPr lang="fr-FR" sz="1200" u="sng" dirty="0" smtClean="0">
                <a:latin typeface="Lucida Bright" panose="02040602050505020304" pitchFamily="18" charset="0"/>
              </a:rPr>
              <a:t>DIVIDENDES</a:t>
            </a:r>
          </a:p>
          <a:p>
            <a:pPr algn="just"/>
            <a:endParaRPr lang="fr-FR" sz="1200" dirty="0">
              <a:latin typeface="Lucida Bright" panose="02040602050505020304" pitchFamily="18" charset="0"/>
            </a:endParaRPr>
          </a:p>
          <a:p>
            <a:pPr algn="just"/>
            <a:r>
              <a:rPr lang="fr-FR" sz="1200" dirty="0" smtClean="0">
                <a:latin typeface="Lucida Bright" panose="02040602050505020304" pitchFamily="18" charset="0"/>
              </a:rPr>
              <a:t>Ils sont imposés quand à eux comme des revus mobiliers, non assujetis à cotisation</a:t>
            </a:r>
            <a:endParaRPr lang="fr-FR" sz="1200" dirty="0">
              <a:latin typeface="Lucida Bright" panose="02040602050505020304" pitchFamily="18" charset="0"/>
            </a:endParaRPr>
          </a:p>
          <a:p>
            <a:pPr algn="just"/>
            <a:endParaRPr lang="fr-FR" sz="1200" dirty="0">
              <a:latin typeface="Lucida Bright" panose="02040602050505020304" pitchFamily="18" charset="0"/>
            </a:endParaRPr>
          </a:p>
          <a:p>
            <a:pPr marL="628650" lvl="1" indent="-171450" algn="just">
              <a:buFont typeface="Wingdings" panose="05000000000000000000" pitchFamily="2" charset="2"/>
              <a:buChar char="ü"/>
            </a:pPr>
            <a:r>
              <a:rPr lang="fr-FR" sz="1200" u="sng" dirty="0" smtClean="0">
                <a:solidFill>
                  <a:schemeClr val="accent1"/>
                </a:solidFill>
                <a:effectLst>
                  <a:outerShdw blurRad="38100" dist="38100" dir="2700000" algn="tl">
                    <a:srgbClr val="000000">
                      <a:alpha val="43137"/>
                    </a:srgbClr>
                  </a:outerShdw>
                </a:effectLst>
                <a:latin typeface="Lucida Bright" panose="02040602050505020304" pitchFamily="18" charset="0"/>
              </a:rPr>
              <a:t>Astuce à </a:t>
            </a:r>
            <a:r>
              <a:rPr lang="fr-FR" sz="1200" u="sng" dirty="0">
                <a:solidFill>
                  <a:schemeClr val="accent1"/>
                </a:solidFill>
                <a:effectLst>
                  <a:outerShdw blurRad="38100" dist="38100" dir="2700000" algn="tl">
                    <a:srgbClr val="000000">
                      <a:alpha val="43137"/>
                    </a:srgbClr>
                  </a:outerShdw>
                </a:effectLst>
                <a:latin typeface="Lucida Bright" panose="02040602050505020304" pitchFamily="18" charset="0"/>
              </a:rPr>
              <a:t>noter</a:t>
            </a:r>
            <a:r>
              <a:rPr lang="fr-FR" sz="1200" dirty="0">
                <a:solidFill>
                  <a:schemeClr val="accent1"/>
                </a:solidFill>
                <a:effectLst>
                  <a:outerShdw blurRad="38100" dist="38100" dir="2700000" algn="tl">
                    <a:srgbClr val="000000">
                      <a:alpha val="43137"/>
                    </a:srgbClr>
                  </a:outerShdw>
                </a:effectLst>
                <a:latin typeface="Lucida Bright" panose="02040602050505020304" pitchFamily="18" charset="0"/>
              </a:rPr>
              <a:t> </a:t>
            </a:r>
            <a:r>
              <a:rPr lang="fr-FR" sz="1200" dirty="0" smtClean="0">
                <a:solidFill>
                  <a:schemeClr val="accent1"/>
                </a:solidFill>
                <a:effectLst>
                  <a:outerShdw blurRad="38100" dist="38100" dir="2700000" algn="tl">
                    <a:srgbClr val="000000">
                      <a:alpha val="43137"/>
                    </a:srgbClr>
                  </a:outerShdw>
                </a:effectLst>
                <a:latin typeface="Lucida Bright" panose="02040602050505020304" pitchFamily="18" charset="0"/>
              </a:rPr>
              <a:t>:</a:t>
            </a:r>
          </a:p>
          <a:p>
            <a:pPr marL="171450" indent="-171450" algn="just">
              <a:buFont typeface="Wingdings" panose="05000000000000000000" pitchFamily="2" charset="2"/>
              <a:buChar char="ü"/>
            </a:pPr>
            <a:endParaRPr lang="fr-FR" sz="1200" dirty="0">
              <a:latin typeface="Lucida Bright" panose="02040602050505020304" pitchFamily="18" charset="0"/>
            </a:endParaRPr>
          </a:p>
          <a:p>
            <a:pPr algn="just"/>
            <a:r>
              <a:rPr lang="fr-FR" sz="1200" dirty="0">
                <a:latin typeface="Lucida Bright" panose="02040602050505020304" pitchFamily="18" charset="0"/>
              </a:rPr>
              <a:t>Lorsque vous créez une SASU, il est </a:t>
            </a:r>
            <a:r>
              <a:rPr lang="fr-FR" sz="1200" dirty="0" smtClean="0">
                <a:latin typeface="Lucida Bright" panose="02040602050505020304" pitchFamily="18" charset="0"/>
              </a:rPr>
              <a:t>donc conseillé </a:t>
            </a:r>
            <a:r>
              <a:rPr lang="fr-FR" sz="1200" dirty="0">
                <a:latin typeface="Lucida Bright" panose="02040602050505020304" pitchFamily="18" charset="0"/>
              </a:rPr>
              <a:t>de bien ventiler entre rémunération sous forme de salaire (afin de cotiser pour sa retraite) et rémunération sous forme de dividendes. </a:t>
            </a:r>
            <a:endParaRPr lang="fr-FR" sz="1200" dirty="0" smtClean="0">
              <a:latin typeface="Lucida Bright" panose="02040602050505020304" pitchFamily="18" charset="0"/>
            </a:endParaRPr>
          </a:p>
          <a:p>
            <a:pPr algn="just"/>
            <a:endParaRPr lang="fr-FR" sz="1200" dirty="0">
              <a:latin typeface="Lucida Bright" panose="02040602050505020304" pitchFamily="18" charset="0"/>
            </a:endParaRPr>
          </a:p>
          <a:p>
            <a:pPr algn="just"/>
            <a:r>
              <a:rPr lang="fr-FR" sz="1200" dirty="0" smtClean="0">
                <a:latin typeface="Lucida Bright" panose="02040602050505020304" pitchFamily="18" charset="0"/>
              </a:rPr>
              <a:t>N’hésitez </a:t>
            </a:r>
            <a:r>
              <a:rPr lang="fr-FR" sz="1200" dirty="0">
                <a:latin typeface="Lucida Bright" panose="02040602050505020304" pitchFamily="18" charset="0"/>
              </a:rPr>
              <a:t>pas à vous faire accompagner par un expert-comptable afin d’optimiser votre rémunération en fonction de votre situation personnelle</a:t>
            </a:r>
            <a:r>
              <a:rPr lang="fr-FR" sz="1200" dirty="0" smtClean="0">
                <a:latin typeface="Lucida Bright" panose="02040602050505020304" pitchFamily="18" charset="0"/>
              </a:rPr>
              <a:t>.</a:t>
            </a:r>
          </a:p>
          <a:p>
            <a:pPr algn="just"/>
            <a:endParaRPr lang="fr-FR" sz="1200" dirty="0" smtClean="0">
              <a:latin typeface="Lucida Bright" panose="02040602050505020304" pitchFamily="18" charset="0"/>
            </a:endParaRPr>
          </a:p>
          <a:p>
            <a:pPr algn="just"/>
            <a:endParaRPr lang="fr-FR" sz="1200" b="1" dirty="0">
              <a:effectLst>
                <a:outerShdw blurRad="38100" dist="38100" dir="2700000" algn="tl">
                  <a:srgbClr val="000000">
                    <a:alpha val="43137"/>
                  </a:srgbClr>
                </a:outerShdw>
              </a:effectLst>
              <a:latin typeface="Lucida Bright" panose="02040602050505020304" pitchFamily="18" charset="0"/>
            </a:endParaRPr>
          </a:p>
          <a:p>
            <a:pPr algn="just"/>
            <a:r>
              <a:rPr lang="fr-FR" sz="1200" b="1" i="1" u="sng" dirty="0" smtClean="0">
                <a:solidFill>
                  <a:schemeClr val="accent1"/>
                </a:solidFill>
                <a:effectLst>
                  <a:outerShdw blurRad="38100" dist="38100" dir="2700000" algn="tl">
                    <a:srgbClr val="000000">
                      <a:alpha val="43137"/>
                    </a:srgbClr>
                  </a:outerShdw>
                </a:effectLst>
                <a:latin typeface="Lucida Bright" panose="02040602050505020304" pitchFamily="18" charset="0"/>
              </a:rPr>
              <a:t>LE REGIME FISCAL DU PRESIDENT DE LA SASU</a:t>
            </a:r>
            <a:r>
              <a:rPr lang="fr-FR" sz="1200" b="1" i="1" dirty="0">
                <a:solidFill>
                  <a:schemeClr val="accent1"/>
                </a:solidFill>
                <a:effectLst>
                  <a:outerShdw blurRad="38100" dist="38100" dir="2700000" algn="tl">
                    <a:srgbClr val="000000">
                      <a:alpha val="43137"/>
                    </a:srgbClr>
                  </a:outerShdw>
                </a:effectLst>
                <a:latin typeface="Lucida Bright" panose="02040602050505020304" pitchFamily="18" charset="0"/>
              </a:rPr>
              <a:t> </a:t>
            </a:r>
            <a:r>
              <a:rPr lang="fr-FR" sz="1200" b="1" i="1" dirty="0" smtClean="0">
                <a:solidFill>
                  <a:schemeClr val="accent1"/>
                </a:solidFill>
                <a:effectLst>
                  <a:outerShdw blurRad="38100" dist="38100" dir="2700000" algn="tl">
                    <a:srgbClr val="000000">
                      <a:alpha val="43137"/>
                    </a:srgbClr>
                  </a:outerShdw>
                </a:effectLst>
                <a:latin typeface="Lucida Bright" panose="02040602050505020304" pitchFamily="18" charset="0"/>
              </a:rPr>
              <a:t>:</a:t>
            </a:r>
          </a:p>
          <a:p>
            <a:pPr algn="just"/>
            <a:endParaRPr lang="fr-FR" sz="1200" dirty="0">
              <a:latin typeface="Lucida Bright" panose="02040602050505020304" pitchFamily="18" charset="0"/>
            </a:endParaRPr>
          </a:p>
          <a:p>
            <a:pPr algn="just"/>
            <a:r>
              <a:rPr lang="fr-FR" sz="1200" dirty="0">
                <a:latin typeface="Lucida Bright" panose="02040602050505020304" pitchFamily="18" charset="0"/>
              </a:rPr>
              <a:t>Il est imposé l’impôt sur le revenu dans la catégorie des « traitements et salaires </a:t>
            </a:r>
            <a:r>
              <a:rPr lang="fr-FR" sz="1200" dirty="0" smtClean="0">
                <a:latin typeface="Lucida Bright" panose="02040602050505020304" pitchFamily="18" charset="0"/>
              </a:rPr>
              <a:t>».</a:t>
            </a:r>
          </a:p>
          <a:p>
            <a:pPr algn="just"/>
            <a:endParaRPr lang="fr-FR" sz="1200" dirty="0">
              <a:latin typeface="Lucida Bright" panose="02040602050505020304" pitchFamily="18" charset="0"/>
            </a:endParaRPr>
          </a:p>
          <a:p>
            <a:pPr algn="just"/>
            <a:r>
              <a:rPr lang="fr-FR" sz="1200" dirty="0">
                <a:latin typeface="Lucida Bright" panose="02040602050505020304" pitchFamily="18" charset="0"/>
              </a:rPr>
              <a:t>Son salaire de président est déductible à l’IS du bénéfice imposable de la société</a:t>
            </a:r>
            <a:r>
              <a:rPr lang="fr-FR" sz="1200" dirty="0" smtClean="0">
                <a:latin typeface="Lucida Bright" panose="02040602050505020304" pitchFamily="18" charset="0"/>
              </a:rPr>
              <a:t>.</a:t>
            </a:r>
          </a:p>
          <a:p>
            <a:pPr algn="just"/>
            <a:endParaRPr lang="fr-FR" sz="1200" dirty="0">
              <a:latin typeface="Lucida Bright" panose="02040602050505020304" pitchFamily="18" charset="0"/>
            </a:endParaRPr>
          </a:p>
          <a:p>
            <a:pPr algn="just"/>
            <a:r>
              <a:rPr lang="fr-FR" sz="1200" dirty="0">
                <a:latin typeface="Lucida Bright" panose="02040602050505020304" pitchFamily="18" charset="0"/>
              </a:rPr>
              <a:t>Il ne paye que les prélèvements sociaux (15,5%) sur les dividendes qu’il se verse</a:t>
            </a:r>
            <a:r>
              <a:rPr lang="fr-FR" sz="1200" dirty="0" smtClean="0">
                <a:latin typeface="Lucida Bright" panose="02040602050505020304" pitchFamily="18" charset="0"/>
              </a:rPr>
              <a:t>.</a:t>
            </a:r>
          </a:p>
          <a:p>
            <a:pPr algn="just"/>
            <a:endParaRPr lang="fr-FR" sz="1200" dirty="0">
              <a:latin typeface="Lucida Bright" panose="02040602050505020304" pitchFamily="18" charset="0"/>
            </a:endParaRPr>
          </a:p>
          <a:p>
            <a:pPr algn="just"/>
            <a:endParaRPr lang="fr-FR" sz="1200" dirty="0"/>
          </a:p>
        </p:txBody>
      </p:sp>
      <p:sp>
        <p:nvSpPr>
          <p:cNvPr id="11" name="Espace réservé du numéro de diapositive 10"/>
          <p:cNvSpPr>
            <a:spLocks noGrp="1"/>
          </p:cNvSpPr>
          <p:nvPr>
            <p:ph type="sldNum" sz="quarter" idx="12"/>
          </p:nvPr>
        </p:nvSpPr>
        <p:spPr/>
        <p:txBody>
          <a:bodyPr/>
          <a:lstStyle/>
          <a:p>
            <a:fld id="{A96A5DF5-EDC7-494C-8E93-01E4FB401C7E}" type="slidenum">
              <a:rPr lang="fr-FR" smtClean="0"/>
              <a:t>26</a:t>
            </a:fld>
            <a:endParaRPr lang="fr-FR" dirty="0"/>
          </a:p>
        </p:txBody>
      </p:sp>
    </p:spTree>
    <p:extLst>
      <p:ext uri="{BB962C8B-B14F-4D97-AF65-F5344CB8AC3E}">
        <p14:creationId xmlns:p14="http://schemas.microsoft.com/office/powerpoint/2010/main" val="27059751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77273"/>
            <a:ext cx="1150468" cy="980727"/>
          </a:xfrm>
          <a:prstGeom prst="rect">
            <a:avLst/>
          </a:prstGeom>
          <a:noFill/>
          <a:ln>
            <a:noFill/>
          </a:ln>
          <a:extLst/>
        </p:spPr>
      </p:pic>
      <p:sp>
        <p:nvSpPr>
          <p:cNvPr id="3" name="Rectangle 2"/>
          <p:cNvSpPr/>
          <p:nvPr/>
        </p:nvSpPr>
        <p:spPr>
          <a:xfrm>
            <a:off x="1907704" y="980728"/>
            <a:ext cx="6840759" cy="4739759"/>
          </a:xfrm>
          <a:prstGeom prst="rect">
            <a:avLst/>
          </a:prstGeom>
        </p:spPr>
        <p:txBody>
          <a:bodyPr wrap="square">
            <a:spAutoFit/>
          </a:bodyPr>
          <a:lstStyle/>
          <a:p>
            <a:pPr algn="just"/>
            <a:r>
              <a:rPr lang="fr-FR" sz="1400" b="1" i="1" u="sng" dirty="0" smtClean="0">
                <a:solidFill>
                  <a:schemeClr val="accent1"/>
                </a:solidFill>
                <a:effectLst>
                  <a:outerShdw blurRad="38100" dist="38100" dir="2700000" algn="tl">
                    <a:srgbClr val="000000">
                      <a:alpha val="43137"/>
                    </a:srgbClr>
                  </a:outerShdw>
                </a:effectLst>
                <a:latin typeface="Lucida Bright" panose="02040602050505020304" pitchFamily="18" charset="0"/>
              </a:rPr>
              <a:t>EN SYNTHESE: </a:t>
            </a:r>
          </a:p>
          <a:p>
            <a:pPr algn="just"/>
            <a:endParaRPr lang="fr-FR" sz="1200" dirty="0">
              <a:latin typeface="Lucida Bright" panose="02040602050505020304" pitchFamily="18" charset="0"/>
            </a:endParaRPr>
          </a:p>
          <a:p>
            <a:pPr algn="just"/>
            <a:endParaRPr lang="fr-FR" sz="1200" dirty="0" smtClean="0">
              <a:latin typeface="Lucida Bright" panose="02040602050505020304" pitchFamily="18" charset="0"/>
            </a:endParaRPr>
          </a:p>
          <a:p>
            <a:pPr algn="just"/>
            <a:r>
              <a:rPr lang="fr-FR" sz="1200" dirty="0" smtClean="0">
                <a:latin typeface="Lucida Bright" panose="02040602050505020304" pitchFamily="18" charset="0"/>
              </a:rPr>
              <a:t>Le </a:t>
            </a:r>
            <a:r>
              <a:rPr lang="fr-FR" sz="1200" dirty="0">
                <a:latin typeface="Lucida Bright" panose="02040602050505020304" pitchFamily="18" charset="0"/>
              </a:rPr>
              <a:t>choix pour le statut juridique de la SASU va s’avérer un bon choix pour </a:t>
            </a:r>
            <a:r>
              <a:rPr lang="fr-FR" sz="1200" dirty="0" smtClean="0">
                <a:latin typeface="Lucida Bright" panose="02040602050505020304" pitchFamily="18" charset="0"/>
              </a:rPr>
              <a:t>:</a:t>
            </a:r>
          </a:p>
          <a:p>
            <a:pPr algn="just"/>
            <a:endParaRPr lang="fr-FR" sz="1200" dirty="0">
              <a:latin typeface="Lucida Bright" panose="02040602050505020304" pitchFamily="18" charset="0"/>
            </a:endParaRPr>
          </a:p>
          <a:p>
            <a:pPr marL="628650" lvl="1" indent="-171450" algn="just">
              <a:buFont typeface="Wingdings" panose="05000000000000000000" pitchFamily="2" charset="2"/>
              <a:buChar char="ü"/>
            </a:pPr>
            <a:r>
              <a:rPr lang="fr-FR" sz="1200" dirty="0">
                <a:latin typeface="Lucida Bright" panose="02040602050505020304" pitchFamily="18" charset="0"/>
              </a:rPr>
              <a:t>Ceux qui veulent bénéficier de la même protection sociale que les salariés (en dehors de l’assurance chômage</a:t>
            </a:r>
            <a:r>
              <a:rPr lang="fr-FR" sz="1200" dirty="0" smtClean="0">
                <a:latin typeface="Lucida Bright" panose="02040602050505020304" pitchFamily="18" charset="0"/>
              </a:rPr>
              <a:t>).</a:t>
            </a:r>
          </a:p>
          <a:p>
            <a:pPr lvl="1" algn="just"/>
            <a:endParaRPr lang="fr-FR" sz="1200" dirty="0">
              <a:latin typeface="Lucida Bright" panose="02040602050505020304" pitchFamily="18" charset="0"/>
            </a:endParaRPr>
          </a:p>
          <a:p>
            <a:pPr marL="628650" lvl="1" indent="-171450" algn="just">
              <a:buFont typeface="Wingdings" panose="05000000000000000000" pitchFamily="2" charset="2"/>
              <a:buChar char="ü"/>
            </a:pPr>
            <a:r>
              <a:rPr lang="fr-FR" sz="1200" dirty="0">
                <a:latin typeface="Lucida Bright" panose="02040602050505020304" pitchFamily="18" charset="0"/>
              </a:rPr>
              <a:t>Ceux qui entrevoient rapidement le besoin de trouver des investisseurs</a:t>
            </a:r>
            <a:r>
              <a:rPr lang="fr-FR" sz="1200" dirty="0" smtClean="0">
                <a:latin typeface="Lucida Bright" panose="02040602050505020304" pitchFamily="18" charset="0"/>
              </a:rPr>
              <a:t>.</a:t>
            </a:r>
          </a:p>
          <a:p>
            <a:pPr lvl="1" algn="just"/>
            <a:endParaRPr lang="fr-FR" sz="1200" dirty="0">
              <a:latin typeface="Lucida Bright" panose="02040602050505020304" pitchFamily="18" charset="0"/>
            </a:endParaRPr>
          </a:p>
          <a:p>
            <a:pPr marL="628650" lvl="1" indent="-171450" algn="just">
              <a:buFont typeface="Wingdings" panose="05000000000000000000" pitchFamily="2" charset="2"/>
              <a:buChar char="ü"/>
            </a:pPr>
            <a:r>
              <a:rPr lang="fr-FR" sz="1200" dirty="0">
                <a:latin typeface="Lucida Bright" panose="02040602050505020304" pitchFamily="18" charset="0"/>
              </a:rPr>
              <a:t>Ceux qui privilégient une rémunération sous forme de dividendes</a:t>
            </a:r>
            <a:r>
              <a:rPr lang="fr-FR" sz="1200" dirty="0" smtClean="0">
                <a:latin typeface="Lucida Bright" panose="02040602050505020304" pitchFamily="18" charset="0"/>
              </a:rPr>
              <a:t>.</a:t>
            </a:r>
          </a:p>
          <a:p>
            <a:pPr lvl="1" algn="just"/>
            <a:endParaRPr lang="fr-FR" sz="1200" dirty="0">
              <a:latin typeface="Lucida Bright" panose="02040602050505020304" pitchFamily="18" charset="0"/>
            </a:endParaRPr>
          </a:p>
          <a:p>
            <a:pPr marL="628650" lvl="1" indent="-171450" algn="just">
              <a:buFont typeface="Wingdings" panose="05000000000000000000" pitchFamily="2" charset="2"/>
              <a:buChar char="ü"/>
            </a:pPr>
            <a:r>
              <a:rPr lang="fr-FR" sz="1200" dirty="0">
                <a:latin typeface="Lucida Bright" panose="02040602050505020304" pitchFamily="18" charset="0"/>
              </a:rPr>
              <a:t>Ceux qui ne veulent pas être affiliés au régime social des indépendants (RSI</a:t>
            </a:r>
            <a:r>
              <a:rPr lang="fr-FR" sz="1200" dirty="0" smtClean="0">
                <a:latin typeface="Lucida Bright" panose="02040602050505020304" pitchFamily="18" charset="0"/>
              </a:rPr>
              <a:t>).</a:t>
            </a:r>
          </a:p>
          <a:p>
            <a:pPr algn="just"/>
            <a:endParaRPr lang="fr-FR" sz="1200" dirty="0" smtClean="0">
              <a:latin typeface="Lucida Bright" panose="02040602050505020304" pitchFamily="18" charset="0"/>
            </a:endParaRPr>
          </a:p>
          <a:p>
            <a:pPr algn="just"/>
            <a:endParaRPr lang="fr-FR" sz="1200" dirty="0" smtClean="0">
              <a:latin typeface="Lucida Bright" panose="02040602050505020304" pitchFamily="18" charset="0"/>
            </a:endParaRPr>
          </a:p>
          <a:p>
            <a:pPr algn="just"/>
            <a:r>
              <a:rPr lang="fr-FR" sz="1200" dirty="0" smtClean="0">
                <a:latin typeface="Lucida Bright" panose="02040602050505020304" pitchFamily="18" charset="0"/>
              </a:rPr>
              <a:t>Cette </a:t>
            </a:r>
            <a:r>
              <a:rPr lang="fr-FR" sz="1200" dirty="0">
                <a:latin typeface="Lucida Bright" panose="02040602050505020304" pitchFamily="18" charset="0"/>
              </a:rPr>
              <a:t>structure est en revanche déconseillée </a:t>
            </a:r>
            <a:r>
              <a:rPr lang="fr-FR" sz="1200" dirty="0" smtClean="0">
                <a:latin typeface="Lucida Bright" panose="02040602050505020304" pitchFamily="18" charset="0"/>
              </a:rPr>
              <a:t>:</a:t>
            </a:r>
          </a:p>
          <a:p>
            <a:pPr lvl="1" algn="just"/>
            <a:endParaRPr lang="fr-FR" sz="1200" dirty="0">
              <a:latin typeface="Lucida Bright" panose="02040602050505020304" pitchFamily="18" charset="0"/>
            </a:endParaRPr>
          </a:p>
          <a:p>
            <a:pPr marL="628650" lvl="1" indent="-171450" algn="just">
              <a:buFont typeface="Wingdings" panose="05000000000000000000" pitchFamily="2" charset="2"/>
              <a:buChar char="ü"/>
            </a:pPr>
            <a:r>
              <a:rPr lang="fr-FR" sz="1200" dirty="0">
                <a:latin typeface="Lucida Bright" panose="02040602050505020304" pitchFamily="18" charset="0"/>
              </a:rPr>
              <a:t>Aux créateurs qui souhaitent être travailleurs non salariés (TNS) et cotiser au RSI afin de ne pas bénéficier de la retraite du régime général</a:t>
            </a:r>
            <a:r>
              <a:rPr lang="fr-FR" sz="1200" dirty="0" smtClean="0">
                <a:latin typeface="Lucida Bright" panose="02040602050505020304" pitchFamily="18" charset="0"/>
              </a:rPr>
              <a:t>.</a:t>
            </a:r>
          </a:p>
          <a:p>
            <a:pPr lvl="1" algn="just"/>
            <a:endParaRPr lang="fr-FR" sz="1200" dirty="0">
              <a:latin typeface="Lucida Bright" panose="02040602050505020304" pitchFamily="18" charset="0"/>
            </a:endParaRPr>
          </a:p>
          <a:p>
            <a:pPr marL="628650" lvl="1" indent="-171450" algn="just">
              <a:buFont typeface="Wingdings" panose="05000000000000000000" pitchFamily="2" charset="2"/>
              <a:buChar char="ü"/>
            </a:pPr>
            <a:r>
              <a:rPr lang="fr-FR" sz="1200" dirty="0">
                <a:latin typeface="Lucida Bright" panose="02040602050505020304" pitchFamily="18" charset="0"/>
              </a:rPr>
              <a:t>Aux créateurs qui souhaitent faire des apports en nature importants</a:t>
            </a:r>
            <a:r>
              <a:rPr lang="fr-FR" sz="1200" dirty="0" smtClean="0">
                <a:latin typeface="Lucida Bright" panose="02040602050505020304" pitchFamily="18" charset="0"/>
              </a:rPr>
              <a:t>.</a:t>
            </a:r>
          </a:p>
          <a:p>
            <a:pPr lvl="1" algn="just"/>
            <a:endParaRPr lang="fr-FR" sz="1200" dirty="0">
              <a:latin typeface="Lucida Bright" panose="02040602050505020304" pitchFamily="18" charset="0"/>
            </a:endParaRPr>
          </a:p>
          <a:p>
            <a:pPr marL="628650" lvl="1" indent="-171450" algn="just">
              <a:buFont typeface="Wingdings" panose="05000000000000000000" pitchFamily="2" charset="2"/>
              <a:buChar char="ü"/>
            </a:pPr>
            <a:r>
              <a:rPr lang="fr-FR" sz="1200" dirty="0">
                <a:latin typeface="Lucida Bright" panose="02040602050505020304" pitchFamily="18" charset="0"/>
              </a:rPr>
              <a:t>A ceux qui comptent faire participer leur conjoint à l’activité de l’entreprise. Ce dernier ne pourra être qu’associé en entrant au capital ou salarié en signant un contrat de travail avec l’entreprise.</a:t>
            </a:r>
          </a:p>
        </p:txBody>
      </p:sp>
      <p:sp>
        <p:nvSpPr>
          <p:cNvPr id="13" name="Espace réservé du numéro de diapositive 12"/>
          <p:cNvSpPr>
            <a:spLocks noGrp="1"/>
          </p:cNvSpPr>
          <p:nvPr>
            <p:ph type="sldNum" sz="quarter" idx="12"/>
          </p:nvPr>
        </p:nvSpPr>
        <p:spPr/>
        <p:txBody>
          <a:bodyPr/>
          <a:lstStyle/>
          <a:p>
            <a:fld id="{A96A5DF5-EDC7-494C-8E93-01E4FB401C7E}" type="slidenum">
              <a:rPr lang="fr-FR" smtClean="0"/>
              <a:t>27</a:t>
            </a:fld>
            <a:endParaRPr lang="fr-FR" dirty="0"/>
          </a:p>
        </p:txBody>
      </p:sp>
    </p:spTree>
    <p:extLst>
      <p:ext uri="{BB962C8B-B14F-4D97-AF65-F5344CB8AC3E}">
        <p14:creationId xmlns:p14="http://schemas.microsoft.com/office/powerpoint/2010/main" val="2476462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50890"/>
            <a:ext cx="981528" cy="83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1"/>
          <p:cNvSpPr>
            <a:spLocks noChangeArrowheads="1"/>
          </p:cNvSpPr>
          <p:nvPr/>
        </p:nvSpPr>
        <p:spPr bwMode="auto">
          <a:xfrm>
            <a:off x="395536" y="-212050"/>
            <a:ext cx="8208912" cy="6681296"/>
          </a:xfrm>
          <a:prstGeom prst="rect">
            <a:avLst/>
          </a:prstGeom>
          <a:noFill/>
          <a:ln w="9525">
            <a:noFill/>
            <a:miter lim="800000"/>
            <a:headEnd/>
            <a:tailEnd/>
          </a:ln>
          <a:effectLst/>
        </p:spPr>
        <p:txBody>
          <a:bodyPr vert="horz" wrap="square" lIns="0" tIns="0" rIns="0" bIns="6348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altLang="fr-FR" sz="1400" i="1" u="sng" strike="noStrike" cap="none" normalizeH="0" baseline="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400" b="1" i="1" u="sng" strike="noStrike" cap="none" normalizeH="0" baseline="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rPr>
              <a:t>VI. La SAS :</a:t>
            </a:r>
          </a:p>
          <a:p>
            <a:pPr marL="0" marR="0" lvl="0" indent="0" algn="ctr" defTabSz="914400" rtl="0" eaLnBrk="1" fontAlgn="base" latinLnBrk="0" hangingPunct="1">
              <a:lnSpc>
                <a:spcPct val="100000"/>
              </a:lnSpc>
              <a:spcBef>
                <a:spcPct val="0"/>
              </a:spcBef>
              <a:spcAft>
                <a:spcPct val="0"/>
              </a:spcAft>
              <a:buClrTx/>
              <a:buSzTx/>
              <a:buFontTx/>
              <a:buNone/>
              <a:tabLst/>
            </a:pPr>
            <a:endParaRPr lang="fr-FR" altLang="fr-FR" sz="1400" b="1" i="1" u="sng" dirty="0">
              <a:solidFill>
                <a:schemeClr val="accent1"/>
              </a:solidFill>
              <a:effectLst>
                <a:outerShdw blurRad="38100" dist="38100" dir="2700000" algn="tl">
                  <a:srgbClr val="000000">
                    <a:alpha val="43137"/>
                  </a:srgbClr>
                </a:outerShdw>
              </a:effectLst>
              <a:latin typeface="Lucida Bright" panose="020406020505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400" b="1" i="1" u="sng" strike="noStrike" cap="none" normalizeH="0" baseline="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rPr>
              <a:t>UN STATUT SUR MESURE POUR DES PROJETS AMBITIEUX</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1400" b="1" i="0" u="sng" strike="noStrike" cap="none" normalizeH="0" baseline="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i="0" u="none" strike="noStrike" cap="none" normalizeH="0" baseline="0" dirty="0" smtClean="0">
                <a:ln>
                  <a:noFill/>
                </a:ln>
                <a:solidFill>
                  <a:srgbClr val="000000"/>
                </a:solidFill>
                <a:effectLst/>
                <a:latin typeface="Lucida Bright" panose="02040602050505020304" pitchFamily="18" charset="0"/>
              </a:rPr>
              <a:t>Depuis sa création en 1994, l’intérêt du statut juridique de SAS et de la </a:t>
            </a:r>
            <a:r>
              <a:rPr kumimoji="0" lang="fr-FR" altLang="fr-FR" sz="1200" i="0" u="sng" strike="noStrike" cap="none" normalizeH="0" baseline="0" dirty="0" smtClean="0">
                <a:ln>
                  <a:noFill/>
                </a:ln>
                <a:solidFill>
                  <a:srgbClr val="000000"/>
                </a:solidFill>
                <a:effectLst/>
                <a:latin typeface="Lucida Bright" panose="02040602050505020304" pitchFamily="18" charset="0"/>
              </a:rPr>
              <a:t>SASU </a:t>
            </a:r>
            <a:r>
              <a:rPr kumimoji="0" lang="fr-FR" altLang="fr-FR" sz="1200" i="0" u="none" strike="noStrike" cap="none" normalizeH="0" baseline="0" dirty="0" smtClean="0">
                <a:ln>
                  <a:noFill/>
                </a:ln>
                <a:solidFill>
                  <a:srgbClr val="000000"/>
                </a:solidFill>
                <a:effectLst/>
                <a:latin typeface="Lucida Bright" panose="02040602050505020304" pitchFamily="18" charset="0"/>
              </a:rPr>
              <a:t>ne décroîent pas.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1200" i="0" u="none" strike="noStrike" cap="none" normalizeH="0" baseline="0" dirty="0" smtClean="0">
              <a:ln>
                <a:noFill/>
              </a:ln>
              <a:solidFill>
                <a:schemeClr val="tx1"/>
              </a:solidFill>
              <a:effectLst/>
              <a:latin typeface="Lucida Bright" panose="020406020505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i="0" u="none" strike="noStrike" cap="none" normalizeH="0" baseline="0" dirty="0" smtClean="0">
                <a:ln>
                  <a:noFill/>
                </a:ln>
                <a:solidFill>
                  <a:srgbClr val="000000"/>
                </a:solidFill>
                <a:effectLst/>
                <a:latin typeface="Lucida Bright" panose="02040602050505020304" pitchFamily="18" charset="0"/>
              </a:rPr>
              <a:t>Tant le régime social que fiscal du président de SAS est exactement le même que celui du président de SASU . </a:t>
            </a:r>
          </a:p>
          <a:p>
            <a:pPr marL="0" marR="0" lvl="0" indent="0" algn="just" defTabSz="914400" rtl="0" eaLnBrk="0" fontAlgn="base" latinLnBrk="0" hangingPunct="0">
              <a:lnSpc>
                <a:spcPct val="100000"/>
              </a:lnSpc>
              <a:spcBef>
                <a:spcPct val="0"/>
              </a:spcBef>
              <a:spcAft>
                <a:spcPct val="0"/>
              </a:spcAft>
              <a:buClrTx/>
              <a:buSzTx/>
              <a:buFontTx/>
              <a:buNone/>
              <a:tabLst/>
            </a:pPr>
            <a:endParaRPr lang="fr-FR" altLang="fr-FR" sz="1200" dirty="0">
              <a:solidFill>
                <a:srgbClr val="000000"/>
              </a:solidFill>
              <a:latin typeface="Lucida Bright" panose="020406020505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i="0" u="none" strike="noStrike" cap="none" normalizeH="0" baseline="0" dirty="0" smtClean="0">
                <a:ln>
                  <a:noFill/>
                </a:ln>
                <a:solidFill>
                  <a:srgbClr val="000000"/>
                </a:solidFill>
                <a:effectLst/>
                <a:latin typeface="Lucida Bright" panose="02040602050505020304" pitchFamily="18" charset="0"/>
              </a:rPr>
              <a:t>En effet, la SAS est une SASU qui compte plus d’un seul associé.</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1200" i="0" u="none" strike="noStrike" cap="none" normalizeH="0" baseline="0" dirty="0" smtClean="0">
              <a:ln>
                <a:noFill/>
              </a:ln>
              <a:solidFill>
                <a:srgbClr val="000000"/>
              </a:solidFill>
              <a:effectLst/>
              <a:latin typeface="Lucida Bright" panose="020406020505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fr-FR" altLang="fr-FR" sz="1200" dirty="0" smtClean="0">
                <a:solidFill>
                  <a:srgbClr val="000000"/>
                </a:solidFill>
                <a:latin typeface="Lucida Bright" panose="02040602050505020304" pitchFamily="18" charset="0"/>
              </a:rPr>
              <a:t>Le statut juridique de la SAS est </a:t>
            </a:r>
            <a:r>
              <a:rPr kumimoji="0" lang="fr-FR" altLang="fr-FR" sz="1200" i="0" u="none" strike="noStrike" cap="none" normalizeH="0" baseline="0" dirty="0" smtClean="0">
                <a:ln>
                  <a:noFill/>
                </a:ln>
                <a:solidFill>
                  <a:srgbClr val="000000"/>
                </a:solidFill>
                <a:effectLst/>
                <a:latin typeface="Lucida Bright" panose="02040602050505020304" pitchFamily="18" charset="0"/>
              </a:rPr>
              <a:t>à conseiller si vous rechercher :</a:t>
            </a:r>
          </a:p>
          <a:p>
            <a:pPr marL="628650" lvl="1" indent="-171450" algn="just" eaLnBrk="0" hangingPunct="0">
              <a:buFont typeface="Wingdings" panose="05000000000000000000" pitchFamily="2" charset="2"/>
              <a:buChar char="ü"/>
            </a:pPr>
            <a:endParaRPr kumimoji="0" lang="fr-FR" altLang="fr-FR" sz="1200" i="0" u="none" strike="noStrike" cap="none" normalizeH="0" baseline="0" dirty="0" smtClean="0">
              <a:ln>
                <a:noFill/>
              </a:ln>
              <a:solidFill>
                <a:srgbClr val="444444"/>
              </a:solidFill>
              <a:effectLst/>
              <a:latin typeface="Lucida Bright" panose="02040602050505020304" pitchFamily="18" charset="0"/>
            </a:endParaRPr>
          </a:p>
          <a:p>
            <a:pPr marL="628650" lvl="1" indent="-171450" algn="just" eaLnBrk="0" hangingPunct="0">
              <a:buFont typeface="Wingdings" panose="05000000000000000000" pitchFamily="2" charset="2"/>
              <a:buChar char="ü"/>
            </a:pPr>
            <a:r>
              <a:rPr kumimoji="0" lang="fr-FR" altLang="fr-FR" sz="1200" i="0" u="none" strike="noStrike" cap="none" normalizeH="0" baseline="0" dirty="0" smtClean="0">
                <a:ln>
                  <a:noFill/>
                </a:ln>
                <a:solidFill>
                  <a:srgbClr val="000000"/>
                </a:solidFill>
                <a:effectLst/>
                <a:latin typeface="Lucida Bright" panose="02040602050505020304" pitchFamily="18" charset="0"/>
              </a:rPr>
              <a:t>La souplesse de son formalisme juridique (rédaction "libre" des règles spécifiées dans les statuts juridiques de la société).</a:t>
            </a:r>
            <a:endParaRPr kumimoji="0" lang="fr-FR" altLang="fr-FR" sz="1200" i="0" u="none" strike="noStrike" cap="none" normalizeH="0" baseline="0" dirty="0" smtClean="0">
              <a:ln>
                <a:noFill/>
              </a:ln>
              <a:solidFill>
                <a:srgbClr val="444444"/>
              </a:solidFill>
              <a:effectLst/>
              <a:latin typeface="Lucida Bright" panose="02040602050505020304" pitchFamily="18" charset="0"/>
            </a:endParaRPr>
          </a:p>
          <a:p>
            <a:pPr marL="628650" lvl="1" indent="-171450" algn="just" eaLnBrk="0" hangingPunct="0">
              <a:buFont typeface="Wingdings" panose="05000000000000000000" pitchFamily="2" charset="2"/>
              <a:buChar char="ü"/>
            </a:pPr>
            <a:r>
              <a:rPr kumimoji="0" lang="fr-FR" altLang="fr-FR" sz="1200" i="0" u="none" strike="noStrike" cap="none" normalizeH="0" baseline="0" dirty="0" smtClean="0">
                <a:ln>
                  <a:noFill/>
                </a:ln>
                <a:solidFill>
                  <a:srgbClr val="000000"/>
                </a:solidFill>
                <a:effectLst/>
                <a:latin typeface="Lucida Bright" panose="02040602050505020304" pitchFamily="18" charset="0"/>
              </a:rPr>
              <a:t>La possibilité d’échapper aux règles contraignantes d’organisation et de gouvernance de la SARL.</a:t>
            </a:r>
            <a:endParaRPr kumimoji="0" lang="fr-FR" altLang="fr-FR" sz="1200" i="0" u="none" strike="noStrike" cap="none" normalizeH="0" baseline="0" dirty="0" smtClean="0">
              <a:ln>
                <a:noFill/>
              </a:ln>
              <a:solidFill>
                <a:srgbClr val="444444"/>
              </a:solidFill>
              <a:effectLst/>
              <a:latin typeface="Lucida Bright" panose="02040602050505020304" pitchFamily="18" charset="0"/>
            </a:endParaRPr>
          </a:p>
          <a:p>
            <a:pPr marL="628650" lvl="1" indent="-171450" algn="just" eaLnBrk="0" hangingPunct="0">
              <a:buFont typeface="Wingdings" panose="05000000000000000000" pitchFamily="2" charset="2"/>
              <a:buChar char="ü"/>
            </a:pPr>
            <a:r>
              <a:rPr kumimoji="0" lang="fr-FR" altLang="fr-FR" sz="1200" i="0" u="none" strike="noStrike" cap="none" normalizeH="0" baseline="0" dirty="0" smtClean="0">
                <a:ln>
                  <a:noFill/>
                </a:ln>
                <a:solidFill>
                  <a:srgbClr val="000000"/>
                </a:solidFill>
                <a:effectLst/>
                <a:latin typeface="Lucida Bright" panose="02040602050505020304" pitchFamily="18" charset="0"/>
              </a:rPr>
              <a:t>La possibilité d’avoir un capital variable.</a:t>
            </a:r>
            <a:endParaRPr kumimoji="0" lang="fr-FR" altLang="fr-FR" sz="1200" i="0" u="none" strike="noStrike" cap="none" normalizeH="0" baseline="0" dirty="0" smtClean="0">
              <a:ln>
                <a:noFill/>
              </a:ln>
              <a:solidFill>
                <a:srgbClr val="444444"/>
              </a:solidFill>
              <a:effectLst/>
              <a:latin typeface="Lucida Bright" panose="02040602050505020304" pitchFamily="18" charset="0"/>
            </a:endParaRPr>
          </a:p>
          <a:p>
            <a:pPr marL="628650" lvl="1" indent="-171450" algn="just" eaLnBrk="0" hangingPunct="0">
              <a:buFont typeface="Wingdings" panose="05000000000000000000" pitchFamily="2" charset="2"/>
              <a:buChar char="ü"/>
            </a:pPr>
            <a:r>
              <a:rPr kumimoji="0" lang="fr-FR" altLang="fr-FR" sz="1200" i="0" u="none" strike="noStrike" cap="none" normalizeH="0" baseline="0" dirty="0" smtClean="0">
                <a:ln>
                  <a:noFill/>
                </a:ln>
                <a:solidFill>
                  <a:srgbClr val="000000"/>
                </a:solidFill>
                <a:effectLst/>
                <a:latin typeface="Lucida Bright" panose="02040602050505020304" pitchFamily="18" charset="0"/>
              </a:rPr>
              <a:t>la possibilité de mettre en place un organe de contrôle (par les investisseurs privés et institutionnels) pour les projets ambitieux.</a:t>
            </a:r>
            <a:endParaRPr kumimoji="0" lang="fr-FR" altLang="fr-FR" sz="1200" i="0" u="none" strike="noStrike" cap="none" normalizeH="0" baseline="0" dirty="0" smtClean="0">
              <a:ln>
                <a:noFill/>
              </a:ln>
              <a:solidFill>
                <a:srgbClr val="444444"/>
              </a:solidFill>
              <a:effectLst/>
              <a:latin typeface="Lucida Bright" panose="02040602050505020304" pitchFamily="18" charset="0"/>
            </a:endParaRPr>
          </a:p>
          <a:p>
            <a:pPr marL="628650" lvl="1" indent="-171450" algn="just" eaLnBrk="0" hangingPunct="0">
              <a:buFont typeface="Wingdings" panose="05000000000000000000" pitchFamily="2" charset="2"/>
              <a:buChar char="ü"/>
            </a:pPr>
            <a:r>
              <a:rPr kumimoji="0" lang="fr-FR" altLang="fr-FR" sz="1200" i="0" u="none" strike="noStrike" cap="none" normalizeH="0" baseline="0" dirty="0" smtClean="0">
                <a:ln>
                  <a:noFill/>
                </a:ln>
                <a:solidFill>
                  <a:srgbClr val="000000"/>
                </a:solidFill>
                <a:effectLst/>
                <a:latin typeface="Lucida Bright" panose="02040602050505020304" pitchFamily="18" charset="0"/>
              </a:rPr>
              <a:t>La possibilité de défiscaliser la rémunération du dirigeant (via des montages fiscaux spécifiques).</a:t>
            </a:r>
            <a:endParaRPr kumimoji="0" lang="fr-FR" altLang="fr-FR" sz="1200" i="0" u="none" strike="noStrike" cap="none" normalizeH="0" baseline="0" dirty="0" smtClean="0">
              <a:ln>
                <a:noFill/>
              </a:ln>
              <a:solidFill>
                <a:srgbClr val="444444"/>
              </a:solidFill>
              <a:effectLst/>
              <a:latin typeface="Lucida Bright" panose="02040602050505020304" pitchFamily="18" charset="0"/>
            </a:endParaRPr>
          </a:p>
          <a:p>
            <a:pPr marL="628650" lvl="1" indent="-171450" algn="just" eaLnBrk="0" hangingPunct="0">
              <a:buFont typeface="Wingdings" panose="05000000000000000000" pitchFamily="2" charset="2"/>
              <a:buChar char="ü"/>
            </a:pPr>
            <a:r>
              <a:rPr kumimoji="0" lang="fr-FR" altLang="fr-FR" sz="1200" i="0" u="none" strike="noStrike" cap="none" normalizeH="0" baseline="0" dirty="0" smtClean="0">
                <a:ln>
                  <a:noFill/>
                </a:ln>
                <a:solidFill>
                  <a:srgbClr val="000000"/>
                </a:solidFill>
                <a:effectLst/>
                <a:latin typeface="Lucida Bright" panose="02040602050505020304" pitchFamily="18" charset="0"/>
              </a:rPr>
              <a:t>Le dirigeant est affilié au régime social des assimilés-salariés. Il bénéficie de la même protection que celle des cadres-salariés (à la différence près qu'il ne cotise pas à l'assurance chômage).</a:t>
            </a:r>
          </a:p>
          <a:p>
            <a:pPr marL="628650" lvl="1" indent="-171450" algn="just" eaLnBrk="0" hangingPunct="0">
              <a:buFont typeface="Wingdings" panose="05000000000000000000" pitchFamily="2" charset="2"/>
              <a:buChar char="ü"/>
            </a:pPr>
            <a:endParaRPr kumimoji="0" lang="fr-FR" altLang="fr-FR" sz="1200" i="0" u="none" strike="noStrike" cap="none" normalizeH="0" baseline="0" dirty="0" smtClean="0">
              <a:ln>
                <a:noFill/>
              </a:ln>
              <a:solidFill>
                <a:srgbClr val="444444"/>
              </a:solidFill>
              <a:effectLst/>
              <a:latin typeface="Lucida Bright" panose="020406020505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i="0" u="none" strike="noStrike" cap="none" normalizeH="0" baseline="0" dirty="0" smtClean="0">
                <a:ln>
                  <a:noFill/>
                </a:ln>
                <a:solidFill>
                  <a:srgbClr val="000000"/>
                </a:solidFill>
                <a:effectLst/>
                <a:latin typeface="Lucida Bright" panose="02040602050505020304" pitchFamily="18" charset="0"/>
              </a:rPr>
              <a:t>En revanche, ce statut juridique n’est pas recommandé pour :</a:t>
            </a:r>
          </a:p>
          <a:p>
            <a:pPr marL="628650" lvl="1" indent="-171450" algn="just" eaLnBrk="0" hangingPunct="0">
              <a:buFont typeface="Wingdings" panose="05000000000000000000" pitchFamily="2" charset="2"/>
              <a:buChar char="§"/>
            </a:pPr>
            <a:endParaRPr kumimoji="0" lang="fr-FR" altLang="fr-FR" sz="1200" i="0" u="none" strike="noStrike" cap="none" normalizeH="0" baseline="0" dirty="0" smtClean="0">
              <a:ln>
                <a:noFill/>
              </a:ln>
              <a:solidFill>
                <a:srgbClr val="444444"/>
              </a:solidFill>
              <a:effectLst/>
              <a:latin typeface="Lucida Bright" panose="02040602050505020304" pitchFamily="18" charset="0"/>
            </a:endParaRPr>
          </a:p>
          <a:p>
            <a:pPr marL="628650" lvl="1" indent="-171450" algn="just" eaLnBrk="0" hangingPunct="0">
              <a:buFont typeface="Wingdings" panose="05000000000000000000" pitchFamily="2" charset="2"/>
              <a:buChar char="§"/>
            </a:pPr>
            <a:r>
              <a:rPr kumimoji="0" lang="fr-FR" altLang="fr-FR" sz="1200" i="0" u="none" strike="noStrike" cap="none" normalizeH="0" baseline="0" dirty="0" smtClean="0">
                <a:ln>
                  <a:noFill/>
                </a:ln>
                <a:solidFill>
                  <a:srgbClr val="000000"/>
                </a:solidFill>
                <a:effectLst/>
                <a:latin typeface="Lucida Bright" panose="02040602050505020304" pitchFamily="18" charset="0"/>
              </a:rPr>
              <a:t>Les personnes qui souhaitent avoir une structure très réglementée.</a:t>
            </a:r>
            <a:endParaRPr kumimoji="0" lang="fr-FR" altLang="fr-FR" sz="1200" i="0" u="none" strike="noStrike" cap="none" normalizeH="0" baseline="0" dirty="0" smtClean="0">
              <a:ln>
                <a:noFill/>
              </a:ln>
              <a:solidFill>
                <a:srgbClr val="444444"/>
              </a:solidFill>
              <a:effectLst/>
              <a:latin typeface="Lucida Bright" panose="02040602050505020304" pitchFamily="18" charset="0"/>
            </a:endParaRPr>
          </a:p>
          <a:p>
            <a:pPr marL="628650" lvl="1" indent="-171450" algn="just" eaLnBrk="0" hangingPunct="0">
              <a:buFont typeface="Wingdings" panose="05000000000000000000" pitchFamily="2" charset="2"/>
              <a:buChar char="§"/>
            </a:pPr>
            <a:r>
              <a:rPr kumimoji="0" lang="fr-FR" altLang="fr-FR" sz="1200" i="0" u="none" strike="noStrike" cap="none" normalizeH="0" baseline="0" dirty="0" smtClean="0">
                <a:ln>
                  <a:noFill/>
                </a:ln>
                <a:solidFill>
                  <a:srgbClr val="000000"/>
                </a:solidFill>
                <a:effectLst/>
                <a:latin typeface="Lucida Bright" panose="02040602050505020304" pitchFamily="18" charset="0"/>
              </a:rPr>
              <a:t>Les personnes qui veulent créer une entreprise familiale.</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fr-FR" altLang="fr-FR" sz="1200" i="0" u="none" strike="noStrike" cap="none" normalizeH="0" baseline="0" dirty="0" smtClean="0">
              <a:ln>
                <a:noFill/>
              </a:ln>
              <a:solidFill>
                <a:srgbClr val="444444"/>
              </a:solidFill>
              <a:effectLst/>
              <a:latin typeface="Lucida Bright" panose="020406020505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b="1" i="1" u="sng" strike="noStrike" cap="none" normalizeH="0" baseline="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rPr>
              <a:t>A noter </a:t>
            </a:r>
            <a:r>
              <a:rPr kumimoji="0" lang="fr-FR" altLang="fr-FR" sz="1200" i="0" u="none" strike="noStrike" cap="none" normalizeH="0" baseline="0" dirty="0" smtClean="0">
                <a:ln>
                  <a:noFill/>
                </a:ln>
                <a:solidFill>
                  <a:srgbClr val="000000"/>
                </a:solidFill>
                <a:effectLst/>
                <a:latin typeface="Lucida Bright" panose="02040602050505020304" pitchFamily="18" charset="0"/>
              </a:rPr>
              <a:t>:</a:t>
            </a:r>
            <a:r>
              <a:rPr lang="fr-FR" altLang="fr-FR" sz="1200" dirty="0">
                <a:latin typeface="Lucida Bright" panose="02040602050505020304" pitchFamily="18" charset="0"/>
              </a:rPr>
              <a:t> </a:t>
            </a:r>
            <a:r>
              <a:rPr kumimoji="0" lang="fr-FR" altLang="fr-FR" sz="1200" i="0" u="none" strike="noStrike" cap="none" normalizeH="0" baseline="0" dirty="0" smtClean="0">
                <a:ln>
                  <a:noFill/>
                </a:ln>
                <a:solidFill>
                  <a:srgbClr val="000000"/>
                </a:solidFill>
                <a:effectLst/>
                <a:latin typeface="Lucida Bright" panose="02040602050505020304" pitchFamily="18" charset="0"/>
              </a:rPr>
              <a:t>La SAS est la structure parfaite pour dissocier capital et pouvoir, ce qui est impossible en SARL. En effet en SAS, il est tout à fait possible d’apporter de  l’argent tout en étant complétement extérieur à la gestion.</a:t>
            </a:r>
          </a:p>
          <a:p>
            <a:pPr marL="0" marR="0" lvl="0" indent="0" algn="just" defTabSz="914400" rtl="0" eaLnBrk="0" fontAlgn="base" latinLnBrk="0" hangingPunct="0">
              <a:lnSpc>
                <a:spcPct val="100000"/>
              </a:lnSpc>
              <a:spcBef>
                <a:spcPct val="0"/>
              </a:spcBef>
              <a:spcAft>
                <a:spcPct val="0"/>
              </a:spcAft>
              <a:buClrTx/>
              <a:buSzTx/>
              <a:buFontTx/>
              <a:buNone/>
              <a:tabLst/>
            </a:pPr>
            <a:endParaRPr lang="fr-FR" altLang="fr-FR" sz="1200" dirty="0">
              <a:solidFill>
                <a:srgbClr val="000000"/>
              </a:solidFill>
              <a:latin typeface="Lucida Bright" panose="020406020505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i="0" u="none" strike="noStrike" cap="none" normalizeH="0" baseline="0" dirty="0" smtClean="0">
                <a:ln>
                  <a:noFill/>
                </a:ln>
                <a:solidFill>
                  <a:srgbClr val="000000"/>
                </a:solidFill>
                <a:effectLst/>
                <a:latin typeface="Lucida Bright" panose="02040602050505020304" pitchFamily="18" charset="0"/>
              </a:rPr>
              <a:t>Ce système, souvent recherché par les investisseurs (qui ne cherchent souvent que la rentabilité et qui ne veulent qu’être intéressés aux bénéfice</a:t>
            </a:r>
            <a:r>
              <a:rPr kumimoji="0" lang="fr-FR" altLang="fr-FR" sz="1200" b="0" i="0" u="none" strike="noStrike" cap="none" normalizeH="0" baseline="0" dirty="0" smtClean="0">
                <a:ln>
                  <a:noFill/>
                </a:ln>
                <a:solidFill>
                  <a:srgbClr val="000000"/>
                </a:solidFill>
                <a:effectLst/>
                <a:latin typeface="Lucida Bright" panose="02040602050505020304" pitchFamily="18" charset="0"/>
              </a:rPr>
              <a:t>s), est </a:t>
            </a:r>
            <a:r>
              <a:rPr kumimoji="0" lang="fr-FR" altLang="fr-FR" sz="1200" i="0" u="none" strike="noStrike" cap="none" normalizeH="0" baseline="0" dirty="0" smtClean="0">
                <a:ln>
                  <a:noFill/>
                </a:ln>
                <a:solidFill>
                  <a:srgbClr val="000000"/>
                </a:solidFill>
                <a:effectLst/>
                <a:latin typeface="Lucida Bright" panose="02040602050505020304" pitchFamily="18" charset="0"/>
              </a:rPr>
              <a:t>parfait pour le créateur qui souhaite recevoir des capitaux extérieurs tout en restant </a:t>
            </a:r>
          </a:p>
        </p:txBody>
      </p:sp>
      <p:sp>
        <p:nvSpPr>
          <p:cNvPr id="11" name="Espace réservé du numéro de diapositive 10"/>
          <p:cNvSpPr>
            <a:spLocks noGrp="1"/>
          </p:cNvSpPr>
          <p:nvPr>
            <p:ph type="sldNum" sz="quarter" idx="12"/>
          </p:nvPr>
        </p:nvSpPr>
        <p:spPr/>
        <p:txBody>
          <a:bodyPr/>
          <a:lstStyle/>
          <a:p>
            <a:fld id="{A96A5DF5-EDC7-494C-8E93-01E4FB401C7E}" type="slidenum">
              <a:rPr lang="fr-FR" smtClean="0"/>
              <a:t>28</a:t>
            </a:fld>
            <a:endParaRPr lang="fr-FR" dirty="0"/>
          </a:p>
        </p:txBody>
      </p:sp>
    </p:spTree>
    <p:extLst>
      <p:ext uri="{BB962C8B-B14F-4D97-AF65-F5344CB8AC3E}">
        <p14:creationId xmlns:p14="http://schemas.microsoft.com/office/powerpoint/2010/main" val="40504196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36104" y="908720"/>
            <a:ext cx="7488832" cy="3724096"/>
          </a:xfrm>
          <a:prstGeom prst="rect">
            <a:avLst/>
          </a:prstGeom>
        </p:spPr>
        <p:txBody>
          <a:bodyPr wrap="square">
            <a:spAutoFit/>
          </a:bodyPr>
          <a:lstStyle/>
          <a:p>
            <a:pPr algn="ctr"/>
            <a:r>
              <a:rPr lang="fr-FR" sz="1600" b="1" i="1" u="sng" dirty="0" smtClean="0">
                <a:solidFill>
                  <a:schemeClr val="accent1"/>
                </a:solidFill>
                <a:effectLst>
                  <a:outerShdw blurRad="38100" dist="38100" dir="2700000" algn="tl">
                    <a:srgbClr val="000000">
                      <a:alpha val="43137"/>
                    </a:srgbClr>
                  </a:outerShdw>
                </a:effectLst>
                <a:latin typeface="Lucida Bright" panose="02040602050505020304" pitchFamily="18" charset="0"/>
              </a:rPr>
              <a:t>VII. La</a:t>
            </a:r>
            <a:r>
              <a:rPr lang="fr-FR" sz="1600" b="1" i="1" u="sng" dirty="0">
                <a:solidFill>
                  <a:schemeClr val="accent1"/>
                </a:solidFill>
                <a:effectLst>
                  <a:outerShdw blurRad="38100" dist="38100" dir="2700000" algn="tl">
                    <a:srgbClr val="000000">
                      <a:alpha val="43137"/>
                    </a:srgbClr>
                  </a:outerShdw>
                </a:effectLst>
                <a:latin typeface="Lucida Bright" panose="02040602050505020304" pitchFamily="18" charset="0"/>
              </a:rPr>
              <a:t> SA : des investisseurs importants qui souhaitent rester </a:t>
            </a:r>
            <a:r>
              <a:rPr lang="fr-FR" sz="1600" b="1" i="1" u="sng" dirty="0" smtClean="0">
                <a:solidFill>
                  <a:schemeClr val="accent1"/>
                </a:solidFill>
                <a:effectLst>
                  <a:outerShdw blurRad="38100" dist="38100" dir="2700000" algn="tl">
                    <a:srgbClr val="000000">
                      <a:alpha val="43137"/>
                    </a:srgbClr>
                  </a:outerShdw>
                </a:effectLst>
                <a:latin typeface="Lucida Bright" panose="02040602050505020304" pitchFamily="18" charset="0"/>
              </a:rPr>
              <a:t>anonymes</a:t>
            </a:r>
          </a:p>
          <a:p>
            <a:pPr algn="just"/>
            <a:r>
              <a:rPr lang="fr-FR" sz="1200" dirty="0" smtClean="0">
                <a:latin typeface="Lucida Bright" panose="02040602050505020304" pitchFamily="18" charset="0"/>
              </a:rPr>
              <a:t/>
            </a:r>
            <a:br>
              <a:rPr lang="fr-FR" sz="1200" dirty="0" smtClean="0">
                <a:latin typeface="Lucida Bright" panose="02040602050505020304" pitchFamily="18" charset="0"/>
              </a:rPr>
            </a:br>
            <a:endParaRPr lang="fr-FR" sz="1200" dirty="0">
              <a:latin typeface="Lucida Bright" panose="02040602050505020304" pitchFamily="18" charset="0"/>
            </a:endParaRPr>
          </a:p>
          <a:p>
            <a:pPr algn="just"/>
            <a:r>
              <a:rPr lang="fr-FR" sz="1200" dirty="0">
                <a:latin typeface="Lucida Bright" panose="02040602050505020304" pitchFamily="18" charset="0"/>
              </a:rPr>
              <a:t>Le statut juridique de la Société Anonyme (SA) est de moins en moins sollicité, surtout depuis la popularisation de la SAS. </a:t>
            </a:r>
            <a:endParaRPr lang="fr-FR" sz="1200" dirty="0" smtClean="0">
              <a:latin typeface="Lucida Bright" panose="02040602050505020304" pitchFamily="18" charset="0"/>
            </a:endParaRPr>
          </a:p>
          <a:p>
            <a:pPr algn="just"/>
            <a:endParaRPr lang="fr-FR" sz="1200" dirty="0">
              <a:latin typeface="Lucida Bright" panose="02040602050505020304" pitchFamily="18" charset="0"/>
            </a:endParaRPr>
          </a:p>
          <a:p>
            <a:pPr algn="just"/>
            <a:r>
              <a:rPr lang="fr-FR" sz="1200" b="1" dirty="0" smtClean="0">
                <a:latin typeface="Lucida Bright" panose="02040602050505020304" pitchFamily="18" charset="0"/>
              </a:rPr>
              <a:t>La </a:t>
            </a:r>
            <a:r>
              <a:rPr lang="fr-FR" sz="1200" b="1" dirty="0">
                <a:latin typeface="Lucida Bright" panose="02040602050505020304" pitchFamily="18" charset="0"/>
              </a:rPr>
              <a:t>SA permet aux actionnaires de rester anonymes. </a:t>
            </a:r>
            <a:endParaRPr lang="fr-FR" sz="1200" b="1" dirty="0" smtClean="0">
              <a:latin typeface="Lucida Bright" panose="02040602050505020304" pitchFamily="18" charset="0"/>
            </a:endParaRPr>
          </a:p>
          <a:p>
            <a:pPr algn="just"/>
            <a:endParaRPr lang="fr-FR" sz="1200" b="1" dirty="0">
              <a:latin typeface="Lucida Bright" panose="02040602050505020304" pitchFamily="18" charset="0"/>
            </a:endParaRPr>
          </a:p>
          <a:p>
            <a:pPr algn="just"/>
            <a:r>
              <a:rPr lang="fr-FR" sz="1200" dirty="0" smtClean="0">
                <a:latin typeface="Lucida Bright" panose="02040602050505020304" pitchFamily="18" charset="0"/>
              </a:rPr>
              <a:t>Les </a:t>
            </a:r>
            <a:r>
              <a:rPr lang="fr-FR" sz="1200" dirty="0">
                <a:latin typeface="Lucida Bright" panose="02040602050505020304" pitchFamily="18" charset="0"/>
              </a:rPr>
              <a:t>actionnaires d’une SA n’apparaissent pas sur les extraits du registre du commerce. </a:t>
            </a:r>
            <a:endParaRPr lang="fr-FR" sz="1200" b="1" dirty="0" smtClean="0">
              <a:latin typeface="Lucida Bright" panose="02040602050505020304" pitchFamily="18" charset="0"/>
            </a:endParaRPr>
          </a:p>
          <a:p>
            <a:pPr algn="just"/>
            <a:endParaRPr lang="fr-FR" sz="1200" dirty="0">
              <a:latin typeface="Lucida Bright" panose="02040602050505020304" pitchFamily="18" charset="0"/>
            </a:endParaRPr>
          </a:p>
          <a:p>
            <a:pPr algn="just"/>
            <a:r>
              <a:rPr lang="fr-FR" sz="1200" dirty="0" smtClean="0">
                <a:latin typeface="Lucida Bright" panose="02040602050505020304" pitchFamily="18" charset="0"/>
              </a:rPr>
              <a:t>Si</a:t>
            </a:r>
            <a:r>
              <a:rPr lang="fr-FR" sz="1200" dirty="0">
                <a:latin typeface="Lucida Bright" panose="02040602050505020304" pitchFamily="18" charset="0"/>
              </a:rPr>
              <a:t> son fonctionnement est lourd, il présente l’avantage d’être transparent</a:t>
            </a:r>
            <a:r>
              <a:rPr lang="fr-FR" sz="1200" dirty="0" smtClean="0">
                <a:latin typeface="Lucida Bright" panose="02040602050505020304" pitchFamily="18" charset="0"/>
              </a:rPr>
              <a:t>.</a:t>
            </a:r>
          </a:p>
          <a:p>
            <a:pPr algn="just"/>
            <a:endParaRPr lang="fr-FR" sz="1200" dirty="0">
              <a:latin typeface="Lucida Bright" panose="02040602050505020304" pitchFamily="18" charset="0"/>
            </a:endParaRPr>
          </a:p>
          <a:p>
            <a:pPr algn="just"/>
            <a:r>
              <a:rPr lang="fr-FR" sz="1200" dirty="0" smtClean="0">
                <a:latin typeface="Lucida Bright" panose="02040602050505020304" pitchFamily="18" charset="0"/>
              </a:rPr>
              <a:t>Son </a:t>
            </a:r>
            <a:r>
              <a:rPr lang="fr-FR" sz="1200" dirty="0">
                <a:latin typeface="Lucida Bright" panose="02040602050505020304" pitchFamily="18" charset="0"/>
              </a:rPr>
              <a:t>mode de fonctionnement rassure les actionnaires qui investissent des sommes importantes</a:t>
            </a:r>
            <a:r>
              <a:rPr lang="fr-FR" sz="1200" dirty="0" smtClean="0">
                <a:latin typeface="Lucida Bright" panose="02040602050505020304" pitchFamily="18" charset="0"/>
              </a:rPr>
              <a:t>.</a:t>
            </a:r>
          </a:p>
          <a:p>
            <a:pPr algn="just"/>
            <a:endParaRPr lang="fr-FR" sz="1200" dirty="0">
              <a:latin typeface="Lucida Bright" panose="02040602050505020304" pitchFamily="18" charset="0"/>
            </a:endParaRPr>
          </a:p>
          <a:p>
            <a:pPr algn="just"/>
            <a:r>
              <a:rPr lang="fr-FR" sz="1200" dirty="0">
                <a:latin typeface="Lucida Bright" panose="02040602050505020304" pitchFamily="18" charset="0"/>
              </a:rPr>
              <a:t>Cette structure convient à toute entreprise ayant pour but une activité commerciale. </a:t>
            </a:r>
            <a:endParaRPr lang="fr-FR" sz="1200" dirty="0" smtClean="0">
              <a:latin typeface="Lucida Bright" panose="02040602050505020304" pitchFamily="18" charset="0"/>
            </a:endParaRPr>
          </a:p>
          <a:p>
            <a:pPr algn="just"/>
            <a:endParaRPr lang="fr-FR" sz="1200" dirty="0">
              <a:latin typeface="Lucida Bright" panose="02040602050505020304" pitchFamily="18" charset="0"/>
            </a:endParaRPr>
          </a:p>
          <a:p>
            <a:pPr algn="just"/>
            <a:endParaRPr lang="fr-FR" sz="1200" dirty="0" smtClean="0">
              <a:latin typeface="Lucida Bright" panose="02040602050505020304" pitchFamily="18" charset="0"/>
            </a:endParaRPr>
          </a:p>
          <a:p>
            <a:pPr algn="just"/>
            <a:endParaRPr lang="fr-FR" sz="1200" dirty="0">
              <a:latin typeface="Lucida Bright" panose="02040602050505020304" pitchFamily="18" charset="0"/>
            </a:endParaRPr>
          </a:p>
        </p:txBody>
      </p:sp>
      <p:pic>
        <p:nvPicPr>
          <p:cNvPr id="3"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58415"/>
            <a:ext cx="936104" cy="797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Espace réservé du numéro de diapositive 10"/>
          <p:cNvSpPr>
            <a:spLocks noGrp="1"/>
          </p:cNvSpPr>
          <p:nvPr>
            <p:ph type="sldNum" sz="quarter" idx="12"/>
          </p:nvPr>
        </p:nvSpPr>
        <p:spPr/>
        <p:txBody>
          <a:bodyPr/>
          <a:lstStyle/>
          <a:p>
            <a:fld id="{A96A5DF5-EDC7-494C-8E93-01E4FB401C7E}" type="slidenum">
              <a:rPr lang="fr-FR" smtClean="0"/>
              <a:t>29</a:t>
            </a:fld>
            <a:endParaRPr lang="fr-FR" dirty="0"/>
          </a:p>
        </p:txBody>
      </p:sp>
    </p:spTree>
    <p:extLst>
      <p:ext uri="{BB962C8B-B14F-4D97-AF65-F5344CB8AC3E}">
        <p14:creationId xmlns:p14="http://schemas.microsoft.com/office/powerpoint/2010/main" val="40364847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3" descr="logo_fm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6095980"/>
            <a:ext cx="755575" cy="762019"/>
          </a:xfrm>
          <a:prstGeom prst="rect">
            <a:avLst/>
          </a:prstGeom>
          <a:noFill/>
          <a:ln w="9525">
            <a:noFill/>
            <a:miter lim="800000"/>
            <a:headEnd/>
            <a:tailEnd/>
          </a:ln>
          <a:extLst/>
        </p:spPr>
      </p:pic>
      <p:sp>
        <p:nvSpPr>
          <p:cNvPr id="4" name="Rectangle 1"/>
          <p:cNvSpPr>
            <a:spLocks noChangeArrowheads="1"/>
          </p:cNvSpPr>
          <p:nvPr/>
        </p:nvSpPr>
        <p:spPr bwMode="auto">
          <a:xfrm>
            <a:off x="467545" y="-51483"/>
            <a:ext cx="7776864" cy="6512019"/>
          </a:xfrm>
          <a:prstGeom prst="rect">
            <a:avLst/>
          </a:prstGeom>
          <a:noFill/>
          <a:ln>
            <a:noFill/>
          </a:ln>
          <a:effectLst/>
        </p:spPr>
        <p:txBody>
          <a:bodyPr vert="horz" wrap="square" lIns="0" tIns="0" rIns="0" bIns="6348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285750" marR="0" lvl="0" indent="-285750" algn="ctr" defTabSz="914400" rtl="0" eaLnBrk="1" fontAlgn="base" latinLnBrk="0" hangingPunct="1">
              <a:lnSpc>
                <a:spcPct val="100000"/>
              </a:lnSpc>
              <a:spcBef>
                <a:spcPct val="0"/>
              </a:spcBef>
              <a:spcAft>
                <a:spcPct val="0"/>
              </a:spcAft>
              <a:buClrTx/>
              <a:buSzTx/>
              <a:buFont typeface="+mj-lt"/>
              <a:buAutoNum type="romanUcPeriod"/>
              <a:tabLst/>
            </a:pPr>
            <a:endParaRPr kumimoji="0" lang="fr-FR" altLang="fr-FR" sz="1400" b="1" i="0" u="sng" strike="noStrike" cap="none" normalizeH="0" baseline="0" dirty="0" smtClean="0">
              <a:ln>
                <a:noFill/>
              </a:ln>
              <a:solidFill>
                <a:schemeClr val="accent1"/>
              </a:solidFill>
              <a:effectLst/>
              <a:latin typeface="Lucida Bright" panose="02040602050505020304" pitchFamily="18" charset="0"/>
            </a:endParaRPr>
          </a:p>
          <a:p>
            <a:pPr marL="285750" marR="0" lvl="0" indent="-285750" algn="ctr" defTabSz="914400" rtl="0" eaLnBrk="1" fontAlgn="base" latinLnBrk="0" hangingPunct="1">
              <a:lnSpc>
                <a:spcPct val="100000"/>
              </a:lnSpc>
              <a:spcBef>
                <a:spcPct val="0"/>
              </a:spcBef>
              <a:spcAft>
                <a:spcPct val="0"/>
              </a:spcAft>
              <a:buClrTx/>
              <a:buSzTx/>
              <a:buFont typeface="+mj-lt"/>
              <a:buAutoNum type="romanUcPeriod"/>
              <a:tabLst/>
            </a:pPr>
            <a:endParaRPr lang="fr-FR" altLang="fr-FR" sz="1400" b="1" u="sng" dirty="0">
              <a:solidFill>
                <a:schemeClr val="accent1"/>
              </a:solidFill>
              <a:latin typeface="Lucida Bright" panose="02040602050505020304" pitchFamily="18" charset="0"/>
            </a:endParaRPr>
          </a:p>
          <a:p>
            <a:pPr marL="285750" marR="0" lvl="0" indent="-285750" algn="ctr" defTabSz="914400" rtl="0" eaLnBrk="1" fontAlgn="base" latinLnBrk="0" hangingPunct="1">
              <a:lnSpc>
                <a:spcPct val="100000"/>
              </a:lnSpc>
              <a:spcBef>
                <a:spcPct val="0"/>
              </a:spcBef>
              <a:spcAft>
                <a:spcPct val="0"/>
              </a:spcAft>
              <a:buClrTx/>
              <a:buSzTx/>
              <a:buFont typeface="+mj-lt"/>
              <a:buAutoNum type="romanUcPeriod"/>
              <a:tabLst/>
            </a:pPr>
            <a:r>
              <a:rPr kumimoji="0" lang="fr-FR" altLang="fr-FR" sz="1400" b="1" i="0" u="sng" strike="noStrike" cap="none" normalizeH="0" baseline="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rPr>
              <a:t>L’AUTO</a:t>
            </a:r>
            <a:r>
              <a:rPr kumimoji="0" lang="fr-FR" altLang="fr-FR" sz="1400" b="1" i="0" u="sng" strike="noStrike" cap="none" normalizeH="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rPr>
              <a:t> ENTREPRISE</a:t>
            </a:r>
            <a:endParaRPr kumimoji="0" lang="fr-FR" altLang="fr-FR" sz="1400" b="1" i="0" u="sng" strike="noStrike" cap="none" normalizeH="0" baseline="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endParaRPr>
          </a:p>
          <a:p>
            <a:pPr marL="285750" marR="0" lvl="0" indent="-285750" algn="ctr" defTabSz="914400" rtl="0" eaLnBrk="1" fontAlgn="base" latinLnBrk="0" hangingPunct="1">
              <a:lnSpc>
                <a:spcPct val="100000"/>
              </a:lnSpc>
              <a:spcBef>
                <a:spcPct val="0"/>
              </a:spcBef>
              <a:spcAft>
                <a:spcPct val="0"/>
              </a:spcAft>
              <a:buClrTx/>
              <a:buSzTx/>
              <a:buFont typeface="+mj-lt"/>
              <a:buAutoNum type="romanUcPeriod"/>
              <a:tabLst/>
            </a:pPr>
            <a:endParaRPr kumimoji="0" lang="fr-FR" altLang="fr-FR" sz="1400" b="1" i="0" strike="noStrike" cap="none" normalizeH="0" baseline="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lang="fr-FR" altLang="fr-FR" sz="1400" b="1" i="1" dirty="0" smtClean="0">
                <a:solidFill>
                  <a:schemeClr val="accent1"/>
                </a:solidFill>
                <a:effectLst>
                  <a:outerShdw blurRad="38100" dist="38100" dir="2700000" algn="tl">
                    <a:srgbClr val="000000">
                      <a:alpha val="43137"/>
                    </a:srgbClr>
                  </a:outerShdw>
                </a:effectLst>
                <a:latin typeface="Lucida Bright" panose="02040602050505020304" pitchFamily="18" charset="0"/>
              </a:rPr>
              <a:t>UNE SOLUTION TEMPORAIRE POUR TESTER SON PROJET OU POUR OBTENIR UN COMPLEMENT DE REVENUS</a:t>
            </a:r>
            <a:endParaRPr kumimoji="0" lang="fr-FR" altLang="fr-FR" sz="1400" b="1" i="1" strike="noStrike" cap="none" normalizeH="0" baseline="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fr-FR" altLang="fr-FR" sz="1200" dirty="0">
              <a:solidFill>
                <a:srgbClr val="000000"/>
              </a:solidFill>
              <a:latin typeface="Lucida Bright" panose="020406020505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smtClean="0">
                <a:ln>
                  <a:noFill/>
                </a:ln>
                <a:solidFill>
                  <a:srgbClr val="000000"/>
                </a:solidFill>
                <a:effectLst/>
                <a:latin typeface="Lucida Bright" panose="02040602050505020304" pitchFamily="18" charset="0"/>
              </a:rPr>
              <a:t>L’auto-entrepreneur n’est autre qu’un entrepreneur individuel qui va bénéficier d’un régime simplifié en matière comptable, fiscale et sociale tant que son chiffre d’affaires ne dépasse pas un certain seuil.</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1200" b="0" i="0" u="none" strike="noStrike" cap="none" normalizeH="0" baseline="0" dirty="0" smtClean="0">
              <a:ln>
                <a:noFill/>
              </a:ln>
              <a:solidFill>
                <a:schemeClr val="tx1"/>
              </a:solidFill>
              <a:effectLst/>
              <a:latin typeface="Lucida Bright" panose="020406020505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rgbClr val="000000"/>
                </a:solidFill>
                <a:effectLst/>
                <a:latin typeface="Lucida Bright" panose="02040602050505020304" pitchFamily="18" charset="0"/>
              </a:rPr>
              <a:t>En 2017, les seuils applicables</a:t>
            </a:r>
            <a:r>
              <a:rPr kumimoji="0" lang="fr-FR" altLang="fr-FR" sz="1200" b="0" i="0" u="none" strike="noStrike" cap="none" normalizeH="0" baseline="0" dirty="0" smtClean="0">
                <a:ln>
                  <a:noFill/>
                </a:ln>
                <a:solidFill>
                  <a:srgbClr val="000000"/>
                </a:solidFill>
                <a:effectLst/>
                <a:latin typeface="Lucida Bright" panose="02040602050505020304" pitchFamily="18" charset="0"/>
              </a:rPr>
              <a:t> à ce statut juridique étaient les suivants :</a:t>
            </a:r>
          </a:p>
          <a:p>
            <a:pPr lvl="1" algn="just" eaLnBrk="0" hangingPunct="0">
              <a:buFontTx/>
              <a:buChar char="•"/>
            </a:pPr>
            <a:endParaRPr kumimoji="0" lang="fr-FR" altLang="fr-FR" sz="1200" b="0" i="0" u="none" strike="noStrike" cap="none" normalizeH="0" baseline="0" dirty="0" smtClean="0">
              <a:ln>
                <a:noFill/>
              </a:ln>
              <a:solidFill>
                <a:srgbClr val="000000"/>
              </a:solidFill>
              <a:effectLst/>
              <a:latin typeface="Lucida Bright" panose="02040602050505020304" pitchFamily="18" charset="0"/>
            </a:endParaRPr>
          </a:p>
          <a:p>
            <a:pPr marL="628650" lvl="1" indent="-171450" algn="just" eaLnBrk="0" hangingPunct="0">
              <a:buFont typeface="Wingdings" panose="05000000000000000000" pitchFamily="2" charset="2"/>
              <a:buChar char="Ø"/>
            </a:pPr>
            <a:r>
              <a:rPr lang="fr-FR" sz="1200" dirty="0">
                <a:latin typeface="Lucida Bright" panose="02040602050505020304" pitchFamily="18" charset="0"/>
              </a:rPr>
              <a:t>33 100 € </a:t>
            </a:r>
            <a:r>
              <a:rPr lang="fr-FR" sz="1200" dirty="0" smtClean="0">
                <a:latin typeface="Lucida Bright" panose="02040602050505020304" pitchFamily="18" charset="0"/>
              </a:rPr>
              <a:t>HT pour les prestations de service,</a:t>
            </a:r>
            <a:endParaRPr kumimoji="0" lang="fr-FR" altLang="fr-FR" sz="1200" i="0" u="none" strike="noStrike" cap="none" normalizeH="0" baseline="0" dirty="0" smtClean="0">
              <a:ln>
                <a:noFill/>
              </a:ln>
              <a:solidFill>
                <a:srgbClr val="444444"/>
              </a:solidFill>
              <a:effectLst/>
              <a:latin typeface="Lucida Bright" panose="02040602050505020304" pitchFamily="18" charset="0"/>
            </a:endParaRPr>
          </a:p>
          <a:p>
            <a:pPr marL="628650" lvl="1" indent="-171450" algn="just" eaLnBrk="0" hangingPunct="0">
              <a:buFont typeface="Wingdings" panose="05000000000000000000" pitchFamily="2" charset="2"/>
              <a:buChar char="Ø"/>
            </a:pPr>
            <a:r>
              <a:rPr lang="fr-FR" sz="1200" dirty="0" smtClean="0">
                <a:latin typeface="Lucida Bright" panose="02040602050505020304" pitchFamily="18" charset="0"/>
              </a:rPr>
              <a:t>82 </a:t>
            </a:r>
            <a:r>
              <a:rPr lang="fr-FR" sz="1200" dirty="0">
                <a:latin typeface="Lucida Bright" panose="02040602050505020304" pitchFamily="18" charset="0"/>
              </a:rPr>
              <a:t>800 € </a:t>
            </a:r>
            <a:r>
              <a:rPr lang="fr-FR" sz="1200" dirty="0" smtClean="0">
                <a:latin typeface="Lucida Bright" panose="02040602050505020304" pitchFamily="18" charset="0"/>
              </a:rPr>
              <a:t>HT pour les activités d’achat-revente.</a:t>
            </a:r>
          </a:p>
          <a:p>
            <a:pPr lvl="1" algn="just" eaLnBrk="0" hangingPunct="0"/>
            <a:endParaRPr lang="fr-FR" altLang="fr-FR" sz="1200" b="1" i="1" dirty="0">
              <a:solidFill>
                <a:schemeClr val="accent1">
                  <a:lumMod val="75000"/>
                </a:schemeClr>
              </a:solidFill>
              <a:latin typeface="Lucida Bright" panose="02040602050505020304" pitchFamily="18" charset="0"/>
            </a:endParaRPr>
          </a:p>
          <a:p>
            <a:pPr lvl="0" algn="just" eaLnBrk="0" hangingPunct="0"/>
            <a:r>
              <a:rPr lang="fr-FR" altLang="fr-FR" sz="1200" b="1" i="1" dirty="0" smtClean="0">
                <a:solidFill>
                  <a:schemeClr val="accent1">
                    <a:lumMod val="75000"/>
                  </a:schemeClr>
                </a:solidFill>
                <a:latin typeface="Lucida Bright" panose="02040602050505020304" pitchFamily="18" charset="0"/>
              </a:rPr>
              <a:t>PROJET ADAPTE QUAND ON VEUT</a:t>
            </a:r>
            <a:r>
              <a:rPr lang="fr-FR" altLang="fr-FR" sz="1200" b="1" i="1" dirty="0">
                <a:solidFill>
                  <a:schemeClr val="accent1">
                    <a:lumMod val="75000"/>
                  </a:schemeClr>
                </a:solidFill>
                <a:latin typeface="Lucida Bright" panose="02040602050505020304" pitchFamily="18" charset="0"/>
              </a:rPr>
              <a:t> </a:t>
            </a:r>
            <a:r>
              <a:rPr lang="fr-FR" altLang="fr-FR" sz="1200" b="1" i="1" dirty="0" smtClean="0">
                <a:solidFill>
                  <a:schemeClr val="accent1">
                    <a:lumMod val="75000"/>
                  </a:schemeClr>
                </a:solidFill>
                <a:latin typeface="Lucida Bright" panose="02040602050505020304" pitchFamily="18" charset="0"/>
              </a:rPr>
              <a:t>:</a:t>
            </a:r>
          </a:p>
          <a:p>
            <a:pPr lvl="0" algn="just" eaLnBrk="0" hangingPunct="0"/>
            <a:endParaRPr lang="fr-FR" altLang="fr-FR" sz="1200" dirty="0">
              <a:latin typeface="Lucida Bright" panose="02040602050505020304" pitchFamily="18" charset="0"/>
            </a:endParaRPr>
          </a:p>
          <a:p>
            <a:pPr marL="628650" lvl="1" indent="-171450" algn="just" eaLnBrk="0" hangingPunct="0">
              <a:buFont typeface="Wingdings" panose="05000000000000000000" pitchFamily="2" charset="2"/>
              <a:buChar char="ü"/>
            </a:pPr>
            <a:r>
              <a:rPr lang="fr-FR" altLang="fr-FR" sz="1200" b="1" dirty="0">
                <a:latin typeface="Lucida Bright" panose="02040602050505020304" pitchFamily="18" charset="0"/>
              </a:rPr>
              <a:t>Obtenir un complément de revenu</a:t>
            </a:r>
            <a:r>
              <a:rPr lang="fr-FR" altLang="fr-FR" sz="1200" dirty="0">
                <a:latin typeface="Lucida Bright" panose="02040602050505020304" pitchFamily="18" charset="0"/>
              </a:rPr>
              <a:t> en réalisant un travail rémunéré, en plus de leur travail salarié ou leur retraite.</a:t>
            </a:r>
          </a:p>
          <a:p>
            <a:pPr marL="628650" lvl="1" indent="-171450" algn="just" eaLnBrk="0" hangingPunct="0">
              <a:buFont typeface="Wingdings" panose="05000000000000000000" pitchFamily="2" charset="2"/>
              <a:buChar char="ü"/>
            </a:pPr>
            <a:r>
              <a:rPr lang="fr-FR" altLang="fr-FR" sz="1200" b="1" dirty="0">
                <a:latin typeface="Lucida Bright" panose="02040602050505020304" pitchFamily="18" charset="0"/>
              </a:rPr>
              <a:t>Profiter des démarches administratives simplifiées</a:t>
            </a:r>
            <a:r>
              <a:rPr lang="fr-FR" altLang="fr-FR" sz="1200" dirty="0">
                <a:latin typeface="Lucida Bright" panose="02040602050505020304" pitchFamily="18" charset="0"/>
              </a:rPr>
              <a:t>, en particulier en phase de test d'activité.</a:t>
            </a:r>
          </a:p>
          <a:p>
            <a:pPr marL="628650" lvl="1" indent="-171450" algn="just" eaLnBrk="0" hangingPunct="0">
              <a:buFont typeface="Wingdings" panose="05000000000000000000" pitchFamily="2" charset="2"/>
              <a:buChar char="ü"/>
            </a:pPr>
            <a:r>
              <a:rPr lang="fr-FR" altLang="fr-FR" sz="1200" dirty="0" smtClean="0">
                <a:latin typeface="Lucida Bright" panose="02040602050505020304" pitchFamily="18" charset="0"/>
              </a:rPr>
              <a:t>Se lancer en douceur dans l’entreprenariat, </a:t>
            </a:r>
            <a:r>
              <a:rPr lang="fr-FR" altLang="fr-FR" sz="1200" dirty="0">
                <a:latin typeface="Lucida Bright" panose="02040602050505020304" pitchFamily="18" charset="0"/>
              </a:rPr>
              <a:t>grâce au régime simplifié de calcul des charges sociales</a:t>
            </a:r>
            <a:r>
              <a:rPr lang="fr-FR" altLang="fr-FR" sz="1200" dirty="0">
                <a:solidFill>
                  <a:srgbClr val="000000"/>
                </a:solidFill>
                <a:latin typeface="Lucida Bright" panose="02040602050505020304" pitchFamily="18" charset="0"/>
              </a:rPr>
              <a:t>.</a:t>
            </a:r>
            <a:endParaRPr lang="fr-FR" altLang="fr-FR" sz="1200" dirty="0">
              <a:solidFill>
                <a:srgbClr val="444444"/>
              </a:solidFill>
              <a:latin typeface="Lucida Bright" panose="02040602050505020304" pitchFamily="18" charset="0"/>
            </a:endParaRPr>
          </a:p>
          <a:p>
            <a:pPr marL="628650" lvl="1" indent="-171450" algn="just" eaLnBrk="0" hangingPunct="0">
              <a:buFont typeface="Wingdings" panose="05000000000000000000" pitchFamily="2" charset="2"/>
              <a:buChar char="ü"/>
            </a:pPr>
            <a:r>
              <a:rPr lang="fr-FR" altLang="fr-FR" sz="1200" b="1" dirty="0">
                <a:solidFill>
                  <a:srgbClr val="000000"/>
                </a:solidFill>
                <a:latin typeface="Lucida Bright" panose="02040602050505020304" pitchFamily="18" charset="0"/>
              </a:rPr>
              <a:t>Tester son projet de création d’entreprise</a:t>
            </a:r>
            <a:r>
              <a:rPr lang="fr-FR" altLang="fr-FR" sz="1200" dirty="0">
                <a:solidFill>
                  <a:srgbClr val="000000"/>
                </a:solidFill>
                <a:latin typeface="Lucida Bright" panose="02040602050505020304" pitchFamily="18" charset="0"/>
              </a:rPr>
              <a:t> en bénéficiant d’un statut avantageux.</a:t>
            </a:r>
            <a:endParaRPr lang="fr-FR" altLang="fr-FR" sz="1200" dirty="0">
              <a:solidFill>
                <a:srgbClr val="444444"/>
              </a:solidFill>
              <a:latin typeface="Lucida Bright" panose="020406020505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1200" b="0" i="0" u="none" strike="noStrike" cap="none" normalizeH="0" baseline="0" dirty="0" smtClean="0">
              <a:ln>
                <a:noFill/>
              </a:ln>
              <a:solidFill>
                <a:srgbClr val="444444"/>
              </a:solidFill>
              <a:effectLst/>
              <a:latin typeface="Lucida Bright" panose="020406020505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1200" b="0" i="0" u="none" strike="noStrike" cap="none" normalizeH="0" baseline="0" dirty="0" smtClean="0">
              <a:ln>
                <a:noFill/>
              </a:ln>
              <a:solidFill>
                <a:srgbClr val="444444"/>
              </a:solidFill>
              <a:effectLst/>
              <a:latin typeface="Lucida Bright" panose="020406020505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b="1" i="1" u="none" strike="noStrike" cap="none" normalizeH="0" baseline="0" dirty="0" smtClean="0">
                <a:ln>
                  <a:noFill/>
                </a:ln>
                <a:solidFill>
                  <a:schemeClr val="accent1">
                    <a:lumMod val="75000"/>
                  </a:schemeClr>
                </a:solidFill>
                <a:effectLst/>
                <a:latin typeface="Lucida Bright" panose="02040602050505020304" pitchFamily="18" charset="0"/>
              </a:rPr>
              <a:t>EN REVANCHE</a:t>
            </a:r>
            <a:r>
              <a:rPr kumimoji="0" lang="fr-FR" altLang="fr-FR" sz="1200" b="1" i="1" u="none" strike="noStrike" cap="none" normalizeH="0" dirty="0" smtClean="0">
                <a:ln>
                  <a:noFill/>
                </a:ln>
                <a:solidFill>
                  <a:schemeClr val="accent1">
                    <a:lumMod val="75000"/>
                  </a:schemeClr>
                </a:solidFill>
                <a:effectLst/>
                <a:latin typeface="Lucida Bright" panose="02040602050505020304" pitchFamily="18" charset="0"/>
              </a:rPr>
              <a:t> CE STATUT EST DECONSEILLE S’IL S’AGIT:</a:t>
            </a:r>
            <a:endParaRPr kumimoji="0" lang="fr-FR" altLang="fr-FR" sz="1200" b="1" i="1" u="none" strike="noStrike" cap="none" normalizeH="0" baseline="0" dirty="0" smtClean="0">
              <a:ln>
                <a:noFill/>
              </a:ln>
              <a:solidFill>
                <a:schemeClr val="accent1">
                  <a:lumMod val="75000"/>
                </a:schemeClr>
              </a:solidFill>
              <a:effectLst/>
              <a:latin typeface="Lucida Bright" panose="02040602050505020304" pitchFamily="18" charset="0"/>
            </a:endParaRPr>
          </a:p>
          <a:p>
            <a:pPr marL="628650" lvl="1" indent="-171450" algn="just" eaLnBrk="0" hangingPunct="0">
              <a:buFont typeface="Wingdings" panose="05000000000000000000" pitchFamily="2" charset="2"/>
              <a:buChar char="§"/>
            </a:pPr>
            <a:endParaRPr kumimoji="0" lang="fr-FR" altLang="fr-FR" sz="1200" b="1" i="0" u="none" strike="noStrike" cap="none" normalizeH="0" baseline="0" dirty="0" smtClean="0">
              <a:ln>
                <a:noFill/>
              </a:ln>
              <a:solidFill>
                <a:srgbClr val="444444"/>
              </a:solidFill>
              <a:effectLst/>
              <a:latin typeface="Lucida Bright" panose="02040602050505020304" pitchFamily="18" charset="0"/>
            </a:endParaRPr>
          </a:p>
          <a:p>
            <a:pPr marL="628650" lvl="1" indent="-171450" algn="just" eaLnBrk="0" hangingPunct="0">
              <a:buFont typeface="Lucida Bright" panose="02040602050505020304" pitchFamily="18" charset="0"/>
              <a:buChar char="-"/>
            </a:pPr>
            <a:r>
              <a:rPr kumimoji="0" lang="fr-FR" altLang="fr-FR" sz="1200" i="0" u="none" strike="noStrike" cap="none" normalizeH="0" baseline="0" dirty="0" smtClean="0">
                <a:ln>
                  <a:noFill/>
                </a:ln>
                <a:solidFill>
                  <a:srgbClr val="000000"/>
                </a:solidFill>
                <a:effectLst/>
                <a:latin typeface="Lucida Bright" panose="02040602050505020304" pitchFamily="18" charset="0"/>
              </a:rPr>
              <a:t>aux projets de création d’entreprise ambitieux (chiffre d'affaires limité par année civile),</a:t>
            </a:r>
            <a:endParaRPr kumimoji="0" lang="fr-FR" altLang="fr-FR" sz="1200" i="0" u="none" strike="noStrike" cap="none" normalizeH="0" baseline="0" dirty="0" smtClean="0">
              <a:ln>
                <a:noFill/>
              </a:ln>
              <a:solidFill>
                <a:srgbClr val="444444"/>
              </a:solidFill>
              <a:effectLst/>
              <a:latin typeface="Lucida Bright" panose="02040602050505020304" pitchFamily="18" charset="0"/>
            </a:endParaRPr>
          </a:p>
          <a:p>
            <a:pPr marL="628650" lvl="1" indent="-171450" algn="just" eaLnBrk="0" hangingPunct="0">
              <a:buFont typeface="Lucida Bright" panose="02040602050505020304" pitchFamily="18" charset="0"/>
              <a:buChar char="-"/>
            </a:pPr>
            <a:r>
              <a:rPr kumimoji="0" lang="fr-FR" altLang="fr-FR" sz="1200" i="0" u="none" strike="noStrike" cap="none" normalizeH="0" baseline="0" dirty="0" smtClean="0">
                <a:ln>
                  <a:noFill/>
                </a:ln>
                <a:solidFill>
                  <a:srgbClr val="000000"/>
                </a:solidFill>
                <a:effectLst/>
                <a:latin typeface="Lucida Bright" panose="02040602050505020304" pitchFamily="18" charset="0"/>
              </a:rPr>
              <a:t>aux projets de création qui nécessitent de l’investissement (impossible de déduire ses amortissements, impossible de récupérer la TVA),</a:t>
            </a:r>
            <a:endParaRPr kumimoji="0" lang="fr-FR" altLang="fr-FR" sz="1200" i="0" u="none" strike="noStrike" cap="none" normalizeH="0" baseline="0" dirty="0" smtClean="0">
              <a:ln>
                <a:noFill/>
              </a:ln>
              <a:solidFill>
                <a:srgbClr val="444444"/>
              </a:solidFill>
              <a:effectLst/>
              <a:latin typeface="Lucida Bright" panose="02040602050505020304" pitchFamily="18" charset="0"/>
            </a:endParaRPr>
          </a:p>
          <a:p>
            <a:pPr marL="628650" lvl="1" indent="-171450" algn="just" eaLnBrk="0" hangingPunct="0">
              <a:buFont typeface="Lucida Bright" panose="02040602050505020304" pitchFamily="18" charset="0"/>
              <a:buChar char="-"/>
            </a:pPr>
            <a:r>
              <a:rPr kumimoji="0" lang="fr-FR" altLang="fr-FR" sz="1200" i="0" u="none" strike="noStrike" cap="none" normalizeH="0" baseline="0" dirty="0" smtClean="0">
                <a:ln>
                  <a:noFill/>
                </a:ln>
                <a:solidFill>
                  <a:srgbClr val="000000"/>
                </a:solidFill>
                <a:effectLst/>
                <a:latin typeface="Lucida Bright" panose="02040602050505020304" pitchFamily="18" charset="0"/>
              </a:rPr>
              <a:t>aux projets de création qui nécessitent des charges fixes régulières (impossible de déduire ses frais professionnels, calcul des charges sociales sur le chiffre d'affaires de l'entreprise et non sur son bénéfice).</a:t>
            </a:r>
            <a:endParaRPr kumimoji="0" lang="fr-FR" altLang="fr-FR" sz="1200" i="0" u="none" strike="noStrike" cap="none" normalizeH="0" baseline="0" dirty="0" smtClean="0">
              <a:ln>
                <a:noFill/>
              </a:ln>
              <a:solidFill>
                <a:srgbClr val="444444"/>
              </a:solidFill>
              <a:effectLst/>
              <a:latin typeface="Lucida Bright" panose="020406020505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1100" b="1" i="0" u="sng" strike="noStrike" cap="none" normalizeH="0" baseline="0" dirty="0" smtClean="0">
              <a:ln>
                <a:noFill/>
              </a:ln>
              <a:solidFill>
                <a:srgbClr val="000000"/>
              </a:solidFill>
              <a:effectLst/>
              <a:latin typeface="Lucida Bright" panose="02040602050505020304" pitchFamily="18" charset="0"/>
            </a:endParaRPr>
          </a:p>
        </p:txBody>
      </p:sp>
      <p:sp>
        <p:nvSpPr>
          <p:cNvPr id="12" name="Espace réservé du numéro de diapositive 11"/>
          <p:cNvSpPr>
            <a:spLocks noGrp="1"/>
          </p:cNvSpPr>
          <p:nvPr>
            <p:ph type="sldNum" sz="quarter" idx="12"/>
          </p:nvPr>
        </p:nvSpPr>
        <p:spPr/>
        <p:txBody>
          <a:bodyPr/>
          <a:lstStyle/>
          <a:p>
            <a:fld id="{A96A5DF5-EDC7-494C-8E93-01E4FB401C7E}" type="slidenum">
              <a:rPr lang="fr-FR" smtClean="0"/>
              <a:t>3</a:t>
            </a:fld>
            <a:endParaRPr lang="fr-FR" dirty="0"/>
          </a:p>
        </p:txBody>
      </p:sp>
    </p:spTree>
    <p:extLst>
      <p:ext uri="{BB962C8B-B14F-4D97-AF65-F5344CB8AC3E}">
        <p14:creationId xmlns:p14="http://schemas.microsoft.com/office/powerpoint/2010/main" val="294699954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2717" y="0"/>
            <a:ext cx="7848872" cy="5816977"/>
          </a:xfrm>
          <a:prstGeom prst="rect">
            <a:avLst/>
          </a:prstGeom>
        </p:spPr>
        <p:txBody>
          <a:bodyPr wrap="square">
            <a:spAutoFit/>
          </a:bodyPr>
          <a:lstStyle/>
          <a:p>
            <a:endParaRPr lang="fr-FR" sz="1200" dirty="0" smtClean="0">
              <a:latin typeface="Lucida Bright" panose="02040602050505020304" pitchFamily="18" charset="0"/>
            </a:endParaRPr>
          </a:p>
          <a:p>
            <a:r>
              <a:rPr lang="fr-FR" sz="1200" b="1" i="1" u="sng" dirty="0" smtClean="0">
                <a:solidFill>
                  <a:schemeClr val="accent1"/>
                </a:solidFill>
                <a:effectLst>
                  <a:outerShdw blurRad="38100" dist="38100" dir="2700000" algn="tl">
                    <a:srgbClr val="000000">
                      <a:alpha val="43137"/>
                    </a:srgbClr>
                  </a:outerShdw>
                </a:effectLst>
                <a:latin typeface="Lucida Bright" panose="02040602050505020304" pitchFamily="18" charset="0"/>
              </a:rPr>
              <a:t>CONSTITUTION :</a:t>
            </a:r>
            <a:endParaRPr lang="fr-FR" sz="1200" b="1" i="1" u="sng" dirty="0">
              <a:solidFill>
                <a:schemeClr val="accent1"/>
              </a:solidFill>
              <a:effectLst>
                <a:outerShdw blurRad="38100" dist="38100" dir="2700000" algn="tl">
                  <a:srgbClr val="000000">
                    <a:alpha val="43137"/>
                  </a:srgbClr>
                </a:outerShdw>
              </a:effectLst>
              <a:latin typeface="Lucida Bright" panose="02040602050505020304" pitchFamily="18" charset="0"/>
            </a:endParaRPr>
          </a:p>
          <a:p>
            <a:pPr algn="just"/>
            <a:endParaRPr lang="fr-FR" sz="1200" dirty="0" smtClean="0">
              <a:latin typeface="Lucida Bright" panose="02040602050505020304" pitchFamily="18" charset="0"/>
            </a:endParaRPr>
          </a:p>
          <a:p>
            <a:pPr marL="171450" indent="-171450" algn="just">
              <a:buFont typeface="Wingdings" panose="05000000000000000000" pitchFamily="2" charset="2"/>
              <a:buChar char="ü"/>
            </a:pPr>
            <a:r>
              <a:rPr lang="fr-FR" sz="1200" dirty="0" smtClean="0">
                <a:latin typeface="Lucida Bright" panose="02040602050505020304" pitchFamily="18" charset="0"/>
              </a:rPr>
              <a:t>Une </a:t>
            </a:r>
            <a:r>
              <a:rPr lang="fr-FR" sz="1200" dirty="0">
                <a:latin typeface="Lucida Bright" panose="02040602050505020304" pitchFamily="18" charset="0"/>
              </a:rPr>
              <a:t>société anonyme peut être fondée par une ou plusieurs personnes physiques ou morales ou par d’autres sociétés commerciales. </a:t>
            </a:r>
            <a:endParaRPr lang="fr-FR" sz="1200" dirty="0" smtClean="0">
              <a:latin typeface="Lucida Bright" panose="02040602050505020304" pitchFamily="18" charset="0"/>
            </a:endParaRPr>
          </a:p>
          <a:p>
            <a:pPr marL="171450" indent="-171450" algn="just">
              <a:buFont typeface="Wingdings" panose="05000000000000000000" pitchFamily="2" charset="2"/>
              <a:buChar char="ü"/>
            </a:pPr>
            <a:endParaRPr lang="fr-FR" sz="1200" b="1" dirty="0" smtClean="0">
              <a:latin typeface="Lucida Bright" panose="02040602050505020304" pitchFamily="18" charset="0"/>
            </a:endParaRPr>
          </a:p>
          <a:p>
            <a:pPr marL="171450" indent="-171450" algn="just">
              <a:buFont typeface="Wingdings" panose="05000000000000000000" pitchFamily="2" charset="2"/>
              <a:buChar char="ü"/>
            </a:pPr>
            <a:r>
              <a:rPr lang="fr-FR" sz="1200" b="1" dirty="0" smtClean="0">
                <a:latin typeface="Lucida Bright" panose="02040602050505020304" pitchFamily="18" charset="0"/>
              </a:rPr>
              <a:t>Associés: </a:t>
            </a:r>
            <a:r>
              <a:rPr lang="fr-FR" sz="1200" dirty="0" smtClean="0">
                <a:latin typeface="Lucida Bright" panose="02040602050505020304" pitchFamily="18" charset="0"/>
              </a:rPr>
              <a:t>2 </a:t>
            </a:r>
            <a:r>
              <a:rPr lang="fr-FR" sz="1200" dirty="0">
                <a:latin typeface="Lucida Bright" panose="02040602050505020304" pitchFamily="18" charset="0"/>
              </a:rPr>
              <a:t>actionnaires au minimum,</a:t>
            </a:r>
            <a:r>
              <a:rPr lang="fr-FR" sz="1200" b="1" dirty="0">
                <a:latin typeface="Lucida Bright" panose="02040602050505020304" pitchFamily="18" charset="0"/>
              </a:rPr>
              <a:t> </a:t>
            </a:r>
            <a:r>
              <a:rPr lang="fr-FR" sz="1200" dirty="0">
                <a:latin typeface="Lucida Bright" panose="02040602050505020304" pitchFamily="18" charset="0"/>
              </a:rPr>
              <a:t>sauf pour les SA cotés en bourse où le nombre d'actionnaires ne peut être inférieur à </a:t>
            </a:r>
            <a:r>
              <a:rPr lang="fr-FR" sz="1200" dirty="0" smtClean="0">
                <a:latin typeface="Lucida Bright" panose="02040602050505020304" pitchFamily="18" charset="0"/>
              </a:rPr>
              <a:t>7.Il </a:t>
            </a:r>
            <a:r>
              <a:rPr lang="fr-FR" sz="1200" dirty="0">
                <a:latin typeface="Lucida Bright" panose="02040602050505020304" pitchFamily="18" charset="0"/>
              </a:rPr>
              <a:t>n'existe pas de maximum. Il peut s'agir de personnes physiques ou morales</a:t>
            </a:r>
            <a:r>
              <a:rPr lang="fr-FR" sz="1200" dirty="0" smtClean="0">
                <a:latin typeface="Lucida Bright" panose="02040602050505020304" pitchFamily="18" charset="0"/>
              </a:rPr>
              <a:t>.</a:t>
            </a:r>
          </a:p>
          <a:p>
            <a:pPr algn="just"/>
            <a:endParaRPr lang="fr-FR" sz="1200" dirty="0">
              <a:latin typeface="Lucida Bright" panose="02040602050505020304" pitchFamily="18" charset="0"/>
            </a:endParaRPr>
          </a:p>
          <a:p>
            <a:pPr marL="171450" indent="-171450" algn="just">
              <a:buFont typeface="Wingdings" panose="05000000000000000000" pitchFamily="2" charset="2"/>
              <a:buChar char="ü"/>
            </a:pPr>
            <a:r>
              <a:rPr lang="fr-FR" sz="1200" b="1" dirty="0" smtClean="0">
                <a:latin typeface="Lucida Bright" panose="02040602050505020304" pitchFamily="18" charset="0"/>
              </a:rPr>
              <a:t>Engagement financier: </a:t>
            </a:r>
            <a:r>
              <a:rPr lang="fr-FR" sz="1200" dirty="0" smtClean="0">
                <a:latin typeface="Lucida Bright" panose="02040602050505020304" pitchFamily="18" charset="0"/>
              </a:rPr>
              <a:t>Un </a:t>
            </a:r>
            <a:r>
              <a:rPr lang="fr-FR" sz="1200" dirty="0">
                <a:latin typeface="Lucida Bright" panose="02040602050505020304" pitchFamily="18" charset="0"/>
              </a:rPr>
              <a:t>capital minimum de </a:t>
            </a:r>
            <a:r>
              <a:rPr lang="fr-FR" sz="1200" b="1" dirty="0">
                <a:latin typeface="Lucida Bright" panose="02040602050505020304" pitchFamily="18" charset="0"/>
              </a:rPr>
              <a:t>37 000 euros</a:t>
            </a:r>
            <a:r>
              <a:rPr lang="fr-FR" sz="1200" dirty="0">
                <a:latin typeface="Lucida Bright" panose="02040602050505020304" pitchFamily="18" charset="0"/>
              </a:rPr>
              <a:t> doit être constitué.</a:t>
            </a:r>
            <a:br>
              <a:rPr lang="fr-FR" sz="1200" dirty="0">
                <a:latin typeface="Lucida Bright" panose="02040602050505020304" pitchFamily="18" charset="0"/>
              </a:rPr>
            </a:br>
            <a:r>
              <a:rPr lang="fr-FR" sz="1200" dirty="0">
                <a:latin typeface="Lucida Bright" panose="02040602050505020304" pitchFamily="18" charset="0"/>
              </a:rPr>
              <a:t>Les apports en numéraire doivent être libérés pour moitié au moins à la constitution de la société, le solde devant être versé dans les 5 ans (soit un montant libéré au jour de la création de 18 500 euros minimum</a:t>
            </a:r>
            <a:r>
              <a:rPr lang="fr-FR" sz="1200" dirty="0" smtClean="0">
                <a:latin typeface="Lucida Bright" panose="02040602050505020304" pitchFamily="18" charset="0"/>
              </a:rPr>
              <a:t>).Les </a:t>
            </a:r>
            <a:r>
              <a:rPr lang="fr-FR" sz="1200" dirty="0">
                <a:latin typeface="Lucida Bright" panose="02040602050505020304" pitchFamily="18" charset="0"/>
              </a:rPr>
              <a:t>apports en industrie sont interdits</a:t>
            </a:r>
            <a:r>
              <a:rPr lang="fr-FR" sz="1200" dirty="0" smtClean="0">
                <a:latin typeface="Lucida Bright" panose="02040602050505020304" pitchFamily="18" charset="0"/>
              </a:rPr>
              <a:t>.</a:t>
            </a:r>
          </a:p>
          <a:p>
            <a:pPr algn="just"/>
            <a:endParaRPr lang="fr-FR" sz="1200" dirty="0">
              <a:latin typeface="Lucida Bright" panose="02040602050505020304" pitchFamily="18" charset="0"/>
            </a:endParaRPr>
          </a:p>
          <a:p>
            <a:pPr marL="171450" indent="-171450" algn="just">
              <a:buFont typeface="Wingdings" panose="05000000000000000000" pitchFamily="2" charset="2"/>
              <a:buChar char="ü"/>
            </a:pPr>
            <a:r>
              <a:rPr lang="fr-FR" sz="1200" b="1" dirty="0" smtClean="0">
                <a:latin typeface="Lucida Bright" panose="02040602050505020304" pitchFamily="18" charset="0"/>
              </a:rPr>
              <a:t>Responsabilité:</a:t>
            </a:r>
          </a:p>
          <a:p>
            <a:pPr algn="just"/>
            <a:endParaRPr lang="fr-FR" sz="1200" b="1" dirty="0">
              <a:latin typeface="Lucida Bright" panose="02040602050505020304" pitchFamily="18" charset="0"/>
            </a:endParaRPr>
          </a:p>
          <a:p>
            <a:pPr lvl="1" indent="-277812" algn="just">
              <a:buFont typeface="Arial" panose="020B0604020202020204" pitchFamily="34" charset="0"/>
              <a:buChar char="•"/>
            </a:pPr>
            <a:r>
              <a:rPr lang="fr-FR" sz="1200" b="1" dirty="0" smtClean="0">
                <a:latin typeface="Lucida Bright" panose="02040602050505020304" pitchFamily="18" charset="0"/>
              </a:rPr>
              <a:t>Actionnaires</a:t>
            </a:r>
            <a:r>
              <a:rPr lang="fr-FR" sz="1200" dirty="0">
                <a:latin typeface="Lucida Bright" panose="02040602050505020304" pitchFamily="18" charset="0"/>
              </a:rPr>
              <a:t> : responsabilité limitée aux apports.</a:t>
            </a:r>
          </a:p>
          <a:p>
            <a:pPr lvl="1" indent="-277812" algn="just">
              <a:buFont typeface="Arial" panose="020B0604020202020204" pitchFamily="34" charset="0"/>
              <a:buChar char="•"/>
            </a:pPr>
            <a:r>
              <a:rPr lang="fr-FR" sz="1200" b="1" dirty="0" smtClean="0">
                <a:latin typeface="Lucida Bright" panose="02040602050505020304" pitchFamily="18" charset="0"/>
              </a:rPr>
              <a:t>Dirigeants</a:t>
            </a:r>
            <a:r>
              <a:rPr lang="fr-FR" sz="1200" dirty="0">
                <a:latin typeface="Lucida Bright" panose="02040602050505020304" pitchFamily="18" charset="0"/>
              </a:rPr>
              <a:t> : leur responsabilité civile peut </a:t>
            </a:r>
            <a:r>
              <a:rPr lang="fr-FR" sz="1200" dirty="0" smtClean="0">
                <a:latin typeface="Lucida Bright" panose="02040602050505020304" pitchFamily="18" charset="0"/>
              </a:rPr>
              <a:t>être </a:t>
            </a:r>
            <a:r>
              <a:rPr lang="fr-FR" sz="1200" dirty="0">
                <a:latin typeface="Lucida Bright" panose="02040602050505020304" pitchFamily="18" charset="0"/>
              </a:rPr>
              <a:t>engagée en cas de fautes de gestion.</a:t>
            </a:r>
            <a:br>
              <a:rPr lang="fr-FR" sz="1200" dirty="0">
                <a:latin typeface="Lucida Bright" panose="02040602050505020304" pitchFamily="18" charset="0"/>
              </a:rPr>
            </a:br>
            <a:r>
              <a:rPr lang="fr-FR" sz="1200" dirty="0">
                <a:latin typeface="Lucida Bright" panose="02040602050505020304" pitchFamily="18" charset="0"/>
              </a:rPr>
              <a:t>Ils sont également responsables pénalement</a:t>
            </a:r>
            <a:r>
              <a:rPr lang="fr-FR" sz="1200" dirty="0" smtClean="0">
                <a:latin typeface="Lucida Bright" panose="02040602050505020304" pitchFamily="18" charset="0"/>
              </a:rPr>
              <a:t>.</a:t>
            </a:r>
          </a:p>
          <a:p>
            <a:pPr algn="just"/>
            <a:endParaRPr lang="fr-FR" sz="1200" dirty="0">
              <a:latin typeface="Lucida Bright" panose="02040602050505020304" pitchFamily="18" charset="0"/>
            </a:endParaRPr>
          </a:p>
          <a:p>
            <a:pPr marL="171450" indent="-171450" algn="just">
              <a:buFont typeface="Wingdings" panose="05000000000000000000" pitchFamily="2" charset="2"/>
              <a:buChar char="ü"/>
            </a:pPr>
            <a:r>
              <a:rPr lang="fr-FR" sz="1200" b="1" dirty="0" smtClean="0">
                <a:latin typeface="Lucida Bright" panose="02040602050505020304" pitchFamily="18" charset="0"/>
              </a:rPr>
              <a:t>Fonctionnement</a:t>
            </a:r>
          </a:p>
          <a:p>
            <a:pPr marL="171450" indent="-171450" algn="just">
              <a:buFont typeface="Wingdings" panose="05000000000000000000" pitchFamily="2" charset="2"/>
              <a:buChar char="ü"/>
            </a:pPr>
            <a:endParaRPr lang="fr-FR" sz="1200" b="1" dirty="0">
              <a:latin typeface="Lucida Bright" panose="02040602050505020304" pitchFamily="18" charset="0"/>
            </a:endParaRPr>
          </a:p>
          <a:p>
            <a:pPr marL="171450" indent="-171450" algn="just">
              <a:buFont typeface="Arial" panose="020B0604020202020204" pitchFamily="34" charset="0"/>
              <a:buChar char="•"/>
            </a:pPr>
            <a:r>
              <a:rPr lang="fr-FR" sz="1200" dirty="0">
                <a:latin typeface="Lucida Bright" panose="02040602050505020304" pitchFamily="18" charset="0"/>
              </a:rPr>
              <a:t> La société est dirigée par un </a:t>
            </a:r>
            <a:r>
              <a:rPr lang="fr-FR" sz="1200" b="1" dirty="0">
                <a:latin typeface="Lucida Bright" panose="02040602050505020304" pitchFamily="18" charset="0"/>
              </a:rPr>
              <a:t>conseil d'administration,</a:t>
            </a:r>
            <a:r>
              <a:rPr lang="fr-FR" sz="1200" dirty="0">
                <a:latin typeface="Lucida Bright" panose="02040602050505020304" pitchFamily="18" charset="0"/>
              </a:rPr>
              <a:t> comprenant 3 à 18 membres, qui détermine les orientations de l'activité et veille à leur mise en </a:t>
            </a:r>
            <a:r>
              <a:rPr lang="fr-FR" sz="1200" dirty="0" smtClean="0">
                <a:latin typeface="Lucida Bright" panose="02040602050505020304" pitchFamily="18" charset="0"/>
              </a:rPr>
              <a:t>œuvre. </a:t>
            </a:r>
          </a:p>
          <a:p>
            <a:pPr marL="171450" indent="-171450" algn="just">
              <a:buFont typeface="Arial" panose="020B0604020202020204" pitchFamily="34" charset="0"/>
              <a:buChar char="•"/>
            </a:pPr>
            <a:r>
              <a:rPr lang="fr-FR" sz="1200" dirty="0" smtClean="0">
                <a:latin typeface="Lucida Bright" panose="02040602050505020304" pitchFamily="18" charset="0"/>
              </a:rPr>
              <a:t>Son </a:t>
            </a:r>
            <a:r>
              <a:rPr lang="fr-FR" sz="1200" dirty="0">
                <a:latin typeface="Lucida Bright" panose="02040602050505020304" pitchFamily="18" charset="0"/>
              </a:rPr>
              <a:t>président est désigné par le conseil d'administration parmi ses </a:t>
            </a:r>
            <a:r>
              <a:rPr lang="fr-FR" sz="1200" dirty="0" smtClean="0">
                <a:latin typeface="Lucida Bright" panose="02040602050505020304" pitchFamily="18" charset="0"/>
              </a:rPr>
              <a:t>membres.</a:t>
            </a:r>
          </a:p>
          <a:p>
            <a:pPr marL="171450" indent="-171450" algn="just">
              <a:buFont typeface="Arial" panose="020B0604020202020204" pitchFamily="34" charset="0"/>
              <a:buChar char="•"/>
            </a:pPr>
            <a:r>
              <a:rPr lang="fr-FR" sz="1200" dirty="0" smtClean="0">
                <a:latin typeface="Lucida Bright" panose="02040602050505020304" pitchFamily="18" charset="0"/>
              </a:rPr>
              <a:t>Le </a:t>
            </a:r>
            <a:r>
              <a:rPr lang="fr-FR" sz="1200" dirty="0">
                <a:latin typeface="Lucida Bright" panose="02040602050505020304" pitchFamily="18" charset="0"/>
              </a:rPr>
              <a:t>directeur général nommé par le conseil d'administration ou à défaut, le président du conseil d'administration, assure la gestion courante de la société et représente la société dans ses rapports avec les tiers</a:t>
            </a:r>
            <a:r>
              <a:rPr lang="fr-FR" sz="1200" dirty="0" smtClean="0">
                <a:latin typeface="Lucida Bright" panose="02040602050505020304" pitchFamily="18" charset="0"/>
              </a:rPr>
              <a:t>.</a:t>
            </a:r>
          </a:p>
          <a:p>
            <a:pPr algn="just"/>
            <a:endParaRPr lang="fr-FR" sz="1200" dirty="0">
              <a:latin typeface="Lucida Bright" panose="02040602050505020304" pitchFamily="18" charset="0"/>
            </a:endParaRPr>
          </a:p>
        </p:txBody>
      </p:sp>
      <p:pic>
        <p:nvPicPr>
          <p:cNvPr id="6"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58415"/>
            <a:ext cx="936104" cy="797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Espace réservé du numéro de diapositive 13"/>
          <p:cNvSpPr>
            <a:spLocks noGrp="1"/>
          </p:cNvSpPr>
          <p:nvPr>
            <p:ph type="sldNum" sz="quarter" idx="12"/>
          </p:nvPr>
        </p:nvSpPr>
        <p:spPr/>
        <p:txBody>
          <a:bodyPr/>
          <a:lstStyle/>
          <a:p>
            <a:fld id="{A96A5DF5-EDC7-494C-8E93-01E4FB401C7E}" type="slidenum">
              <a:rPr lang="fr-FR" smtClean="0"/>
              <a:t>30</a:t>
            </a:fld>
            <a:endParaRPr lang="fr-FR" dirty="0"/>
          </a:p>
        </p:txBody>
      </p:sp>
    </p:spTree>
    <p:extLst>
      <p:ext uri="{BB962C8B-B14F-4D97-AF65-F5344CB8AC3E}">
        <p14:creationId xmlns:p14="http://schemas.microsoft.com/office/powerpoint/2010/main" val="4780807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58415"/>
            <a:ext cx="936104" cy="797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95536" y="-99392"/>
            <a:ext cx="8388424" cy="6832640"/>
          </a:xfrm>
          <a:prstGeom prst="rect">
            <a:avLst/>
          </a:prstGeom>
        </p:spPr>
        <p:txBody>
          <a:bodyPr wrap="square">
            <a:spAutoFit/>
          </a:bodyPr>
          <a:lstStyle/>
          <a:p>
            <a:pPr algn="just"/>
            <a:r>
              <a:rPr lang="fr-FR" sz="1200" b="1" i="1" u="sng" dirty="0">
                <a:solidFill>
                  <a:schemeClr val="accent1"/>
                </a:solidFill>
                <a:effectLst>
                  <a:outerShdw blurRad="38100" dist="38100" dir="2700000" algn="tl">
                    <a:srgbClr val="000000">
                      <a:alpha val="43137"/>
                    </a:srgbClr>
                  </a:outerShdw>
                </a:effectLst>
                <a:latin typeface="Lucida Bright" panose="02040602050505020304" pitchFamily="18" charset="0"/>
              </a:rPr>
              <a:t/>
            </a:r>
            <a:br>
              <a:rPr lang="fr-FR" sz="1200" b="1" i="1" u="sng" dirty="0">
                <a:solidFill>
                  <a:schemeClr val="accent1"/>
                </a:solidFill>
                <a:effectLst>
                  <a:outerShdw blurRad="38100" dist="38100" dir="2700000" algn="tl">
                    <a:srgbClr val="000000">
                      <a:alpha val="43137"/>
                    </a:srgbClr>
                  </a:outerShdw>
                </a:effectLst>
                <a:latin typeface="Lucida Bright" panose="02040602050505020304" pitchFamily="18" charset="0"/>
              </a:rPr>
            </a:br>
            <a:r>
              <a:rPr lang="fr-FR" sz="1200" b="1" i="1" u="sng" dirty="0">
                <a:solidFill>
                  <a:schemeClr val="accent1"/>
                </a:solidFill>
                <a:effectLst>
                  <a:outerShdw blurRad="38100" dist="38100" dir="2700000" algn="tl">
                    <a:srgbClr val="000000">
                      <a:alpha val="43137"/>
                    </a:srgbClr>
                  </a:outerShdw>
                </a:effectLst>
                <a:latin typeface="Lucida Bright" panose="02040602050505020304" pitchFamily="18" charset="0"/>
              </a:rPr>
              <a:t>  </a:t>
            </a:r>
            <a:r>
              <a:rPr lang="fr-FR" sz="1200" b="1" i="1" u="sng" dirty="0" smtClean="0">
                <a:solidFill>
                  <a:schemeClr val="accent1"/>
                </a:solidFill>
                <a:effectLst>
                  <a:outerShdw blurRad="38100" dist="38100" dir="2700000" algn="tl">
                    <a:srgbClr val="000000">
                      <a:alpha val="43137"/>
                    </a:srgbClr>
                  </a:outerShdw>
                </a:effectLst>
                <a:latin typeface="Lucida Bright" panose="02040602050505020304" pitchFamily="18" charset="0"/>
              </a:rPr>
              <a:t>REGIME FISCAL DE LA SOCIETE:</a:t>
            </a:r>
          </a:p>
          <a:p>
            <a:pPr algn="just"/>
            <a:endParaRPr lang="fr-FR" sz="1200" b="1" i="1" u="sng" dirty="0" smtClean="0">
              <a:solidFill>
                <a:schemeClr val="accent1"/>
              </a:solidFill>
              <a:effectLst>
                <a:outerShdw blurRad="38100" dist="38100" dir="2700000" algn="tl">
                  <a:srgbClr val="000000">
                    <a:alpha val="43137"/>
                  </a:srgbClr>
                </a:outerShdw>
              </a:effectLst>
              <a:latin typeface="Lucida Bright" panose="02040602050505020304" pitchFamily="18" charset="0"/>
            </a:endParaRPr>
          </a:p>
          <a:p>
            <a:pPr algn="just"/>
            <a:r>
              <a:rPr lang="fr-FR" sz="1100" dirty="0" smtClean="0">
                <a:latin typeface="Lucida Bright" panose="02040602050505020304" pitchFamily="18" charset="0"/>
              </a:rPr>
              <a:t>La </a:t>
            </a:r>
            <a:r>
              <a:rPr lang="fr-FR" sz="1100" dirty="0">
                <a:latin typeface="Lucida Bright" panose="02040602050505020304" pitchFamily="18" charset="0"/>
              </a:rPr>
              <a:t>SA est imposée de droit à l'impôt sur les sociétés (IS</a:t>
            </a:r>
            <a:r>
              <a:rPr lang="fr-FR" sz="1100" dirty="0" smtClean="0">
                <a:latin typeface="Lucida Bright" panose="02040602050505020304" pitchFamily="18" charset="0"/>
              </a:rPr>
              <a:t>).</a:t>
            </a:r>
          </a:p>
          <a:p>
            <a:pPr algn="just"/>
            <a:endParaRPr lang="fr-FR" sz="1100" dirty="0" smtClean="0">
              <a:latin typeface="Lucida Bright" panose="02040602050505020304" pitchFamily="18" charset="0"/>
            </a:endParaRPr>
          </a:p>
          <a:p>
            <a:pPr algn="just"/>
            <a:r>
              <a:rPr lang="fr-FR" sz="1100" dirty="0" smtClean="0">
                <a:latin typeface="Lucida Bright" panose="02040602050505020304" pitchFamily="18" charset="0"/>
              </a:rPr>
              <a:t>Le </a:t>
            </a:r>
            <a:r>
              <a:rPr lang="fr-FR" sz="1100" dirty="0">
                <a:latin typeface="Lucida Bright" panose="02040602050505020304" pitchFamily="18" charset="0"/>
              </a:rPr>
              <a:t>bénéfice imposable est obtenu après déduction de la rémunération du ou des dirigeants, notamment</a:t>
            </a:r>
            <a:r>
              <a:rPr lang="fr-FR" sz="1100" dirty="0" smtClean="0">
                <a:latin typeface="Lucida Bright" panose="02040602050505020304" pitchFamily="18" charset="0"/>
              </a:rPr>
              <a:t>.</a:t>
            </a:r>
          </a:p>
          <a:p>
            <a:pPr algn="just"/>
            <a:endParaRPr lang="fr-FR" sz="1100" dirty="0">
              <a:latin typeface="Lucida Bright" panose="02040602050505020304" pitchFamily="18" charset="0"/>
            </a:endParaRPr>
          </a:p>
          <a:p>
            <a:pPr algn="just"/>
            <a:r>
              <a:rPr lang="fr-FR" sz="1100" dirty="0">
                <a:latin typeface="Lucida Bright" panose="02040602050505020304" pitchFamily="18" charset="0"/>
              </a:rPr>
              <a:t> </a:t>
            </a:r>
            <a:r>
              <a:rPr lang="fr-FR" sz="1100" dirty="0" smtClean="0">
                <a:latin typeface="Lucida Bright" panose="02040602050505020304" pitchFamily="18" charset="0"/>
              </a:rPr>
              <a:t>Option </a:t>
            </a:r>
            <a:r>
              <a:rPr lang="fr-FR" sz="1100" dirty="0">
                <a:latin typeface="Lucida Bright" panose="02040602050505020304" pitchFamily="18" charset="0"/>
              </a:rPr>
              <a:t>pour l'IR des SARL, SA et SAS de moins de 5 ans. </a:t>
            </a:r>
            <a:r>
              <a:rPr lang="fr-FR" sz="1100" dirty="0" smtClean="0">
                <a:latin typeface="Lucida Bright" panose="02040602050505020304" pitchFamily="18" charset="0"/>
              </a:rPr>
              <a:t>Sont </a:t>
            </a:r>
            <a:r>
              <a:rPr lang="fr-FR" sz="1100" dirty="0">
                <a:latin typeface="Lucida Bright" panose="02040602050505020304" pitchFamily="18" charset="0"/>
              </a:rPr>
              <a:t>concernées les sociétés non cotées qui </a:t>
            </a:r>
            <a:r>
              <a:rPr lang="fr-FR" sz="1100" dirty="0" smtClean="0">
                <a:latin typeface="Lucida Bright" panose="02040602050505020304" pitchFamily="18" charset="0"/>
              </a:rPr>
              <a:t>:</a:t>
            </a:r>
          </a:p>
          <a:p>
            <a:pPr marL="457200" lvl="3" algn="just"/>
            <a:r>
              <a:rPr lang="fr-FR" sz="1100" dirty="0">
                <a:latin typeface="Lucida Bright" panose="02040602050505020304" pitchFamily="18" charset="0"/>
              </a:rPr>
              <a:t/>
            </a:r>
            <a:br>
              <a:rPr lang="fr-FR" sz="1100" dirty="0">
                <a:latin typeface="Lucida Bright" panose="02040602050505020304" pitchFamily="18" charset="0"/>
              </a:rPr>
            </a:br>
            <a:r>
              <a:rPr lang="fr-FR" sz="1100" dirty="0">
                <a:latin typeface="Lucida Bright" panose="02040602050505020304" pitchFamily="18" charset="0"/>
              </a:rPr>
              <a:t>- emploient moins de 50 salariés</a:t>
            </a:r>
            <a:r>
              <a:rPr lang="fr-FR" sz="1100" dirty="0" smtClean="0">
                <a:latin typeface="Lucida Bright" panose="02040602050505020304" pitchFamily="18" charset="0"/>
              </a:rPr>
              <a:t>,</a:t>
            </a:r>
          </a:p>
          <a:p>
            <a:pPr marL="457200" lvl="3" algn="just"/>
            <a:r>
              <a:rPr lang="fr-FR" sz="1100" dirty="0">
                <a:latin typeface="Lucida Bright" panose="02040602050505020304" pitchFamily="18" charset="0"/>
              </a:rPr>
              <a:t/>
            </a:r>
            <a:br>
              <a:rPr lang="fr-FR" sz="1100" dirty="0">
                <a:latin typeface="Lucida Bright" panose="02040602050505020304" pitchFamily="18" charset="0"/>
              </a:rPr>
            </a:br>
            <a:r>
              <a:rPr lang="fr-FR" sz="1100" dirty="0">
                <a:latin typeface="Lucida Bright" panose="02040602050505020304" pitchFamily="18" charset="0"/>
              </a:rPr>
              <a:t>- réalisent un CA annuel ou un total de bilan inférieur à 10 millions d'euros</a:t>
            </a:r>
            <a:r>
              <a:rPr lang="fr-FR" sz="1100" dirty="0" smtClean="0">
                <a:latin typeface="Lucida Bright" panose="02040602050505020304" pitchFamily="18" charset="0"/>
              </a:rPr>
              <a:t>,</a:t>
            </a:r>
          </a:p>
          <a:p>
            <a:pPr marL="457200" lvl="3" algn="just"/>
            <a:r>
              <a:rPr lang="fr-FR" sz="1100" dirty="0">
                <a:latin typeface="Lucida Bright" panose="02040602050505020304" pitchFamily="18" charset="0"/>
              </a:rPr>
              <a:t/>
            </a:r>
            <a:br>
              <a:rPr lang="fr-FR" sz="1100" dirty="0">
                <a:latin typeface="Lucida Bright" panose="02040602050505020304" pitchFamily="18" charset="0"/>
              </a:rPr>
            </a:br>
            <a:r>
              <a:rPr lang="fr-FR" sz="1100" dirty="0">
                <a:latin typeface="Lucida Bright" panose="02040602050505020304" pitchFamily="18" charset="0"/>
              </a:rPr>
              <a:t>- et, dont les droits de vote sont détenus à hauteur de 50 % au moins par des personnes physiques, et à hauteur de 34 % au moins par le (ou les) dirigeant (s) de l'entreprise et les membres de son (leur) foyer fiscal. </a:t>
            </a:r>
            <a:endParaRPr lang="fr-FR" sz="1100" dirty="0" smtClean="0">
              <a:latin typeface="Lucida Bright" panose="02040602050505020304" pitchFamily="18" charset="0"/>
            </a:endParaRPr>
          </a:p>
          <a:p>
            <a:pPr marL="457200" lvl="3" algn="just"/>
            <a:endParaRPr lang="fr-FR" sz="1100" dirty="0" smtClean="0">
              <a:latin typeface="Lucida Bright" panose="02040602050505020304" pitchFamily="18" charset="0"/>
            </a:endParaRPr>
          </a:p>
          <a:p>
            <a:pPr marL="0" lvl="3" algn="just"/>
            <a:r>
              <a:rPr lang="fr-FR" sz="1100" dirty="0" smtClean="0">
                <a:latin typeface="Lucida Bright" panose="02040602050505020304" pitchFamily="18" charset="0"/>
              </a:rPr>
              <a:t>Cette </a:t>
            </a:r>
            <a:r>
              <a:rPr lang="fr-FR" sz="1100" dirty="0">
                <a:latin typeface="Lucida Bright" panose="02040602050505020304" pitchFamily="18" charset="0"/>
              </a:rPr>
              <a:t>option </a:t>
            </a:r>
            <a:r>
              <a:rPr lang="fr-FR" sz="1100" dirty="0" smtClean="0">
                <a:latin typeface="Lucida Bright" panose="02040602050505020304" pitchFamily="18" charset="0"/>
              </a:rPr>
              <a:t>nécessite </a:t>
            </a:r>
            <a:r>
              <a:rPr lang="fr-FR" sz="1100" dirty="0">
                <a:latin typeface="Lucida Bright" panose="02040602050505020304" pitchFamily="18" charset="0"/>
              </a:rPr>
              <a:t>l'accord de tous les actionnaires. Elle est valable 5 exercices, sauf </a:t>
            </a:r>
            <a:r>
              <a:rPr lang="fr-FR" sz="1100" dirty="0" smtClean="0">
                <a:latin typeface="Lucida Bright" panose="02040602050505020304" pitchFamily="18" charset="0"/>
              </a:rPr>
              <a:t>dénonciation.</a:t>
            </a:r>
          </a:p>
          <a:p>
            <a:pPr marL="0" lvl="3" algn="just"/>
            <a:endParaRPr lang="fr-FR" sz="1100" b="1" i="1" u="sng" dirty="0">
              <a:solidFill>
                <a:schemeClr val="accent1"/>
              </a:solidFill>
              <a:effectLst>
                <a:outerShdw blurRad="38100" dist="38100" dir="2700000" algn="tl">
                  <a:srgbClr val="000000">
                    <a:alpha val="43137"/>
                  </a:srgbClr>
                </a:outerShdw>
              </a:effectLst>
              <a:latin typeface="Lucida Bright" panose="02040602050505020304" pitchFamily="18" charset="0"/>
            </a:endParaRPr>
          </a:p>
          <a:p>
            <a:pPr marL="0" lvl="3" algn="just"/>
            <a:r>
              <a:rPr lang="fr-FR" sz="1200" b="1" i="1" u="sng" dirty="0" smtClean="0">
                <a:solidFill>
                  <a:schemeClr val="accent1"/>
                </a:solidFill>
                <a:effectLst>
                  <a:outerShdw blurRad="38100" dist="38100" dir="2700000" algn="tl">
                    <a:srgbClr val="000000">
                      <a:alpha val="43137"/>
                    </a:srgbClr>
                  </a:outerShdw>
                </a:effectLst>
                <a:latin typeface="Lucida Bright" panose="02040602050505020304" pitchFamily="18" charset="0"/>
              </a:rPr>
              <a:t>REGIME FISCAL DES DIRIGEANTS:</a:t>
            </a:r>
          </a:p>
          <a:p>
            <a:pPr algn="just"/>
            <a:endParaRPr lang="fr-FR" sz="1100" b="1" dirty="0" smtClean="0">
              <a:latin typeface="Lucida Bright" panose="02040602050505020304" pitchFamily="18" charset="0"/>
            </a:endParaRPr>
          </a:p>
          <a:p>
            <a:pPr marL="171450" indent="-171450" algn="just">
              <a:buFont typeface="Arial" panose="020B0604020202020204" pitchFamily="34" charset="0"/>
              <a:buChar char="•"/>
            </a:pPr>
            <a:r>
              <a:rPr lang="fr-FR" sz="1100" b="1" dirty="0" smtClean="0">
                <a:latin typeface="Lucida Bright" panose="02040602050505020304" pitchFamily="18" charset="0"/>
              </a:rPr>
              <a:t>  Président et directeur général</a:t>
            </a:r>
            <a:r>
              <a:rPr lang="fr-FR" sz="1100" dirty="0" smtClean="0">
                <a:latin typeface="Lucida Bright" panose="02040602050505020304" pitchFamily="18" charset="0"/>
              </a:rPr>
              <a:t> : traitements et salaires. Possibilité d'appliquer la déduction forfaitaire pour frais professionnels de 10 % ou de déduire les frais réels et justifiés.</a:t>
            </a:r>
          </a:p>
          <a:p>
            <a:pPr marL="171450" indent="-171450" algn="just">
              <a:buFont typeface="Arial" panose="020B0604020202020204" pitchFamily="34" charset="0"/>
              <a:buChar char="•"/>
            </a:pPr>
            <a:endParaRPr lang="fr-FR" sz="1100" dirty="0" smtClean="0">
              <a:latin typeface="Lucida Bright" panose="02040602050505020304" pitchFamily="18" charset="0"/>
            </a:endParaRPr>
          </a:p>
          <a:p>
            <a:pPr marL="171450" indent="-171450" algn="just">
              <a:buFont typeface="Arial" panose="020B0604020202020204" pitchFamily="34" charset="0"/>
              <a:buChar char="•"/>
            </a:pPr>
            <a:r>
              <a:rPr lang="fr-FR" sz="1100" b="1" dirty="0" smtClean="0">
                <a:latin typeface="Lucida Bright" panose="02040602050505020304" pitchFamily="18" charset="0"/>
              </a:rPr>
              <a:t>  Administrateurs titulaires d'un contrat de travail</a:t>
            </a:r>
            <a:r>
              <a:rPr lang="fr-FR" sz="1100" dirty="0" smtClean="0">
                <a:latin typeface="Lucida Bright" panose="02040602050505020304" pitchFamily="18" charset="0"/>
              </a:rPr>
              <a:t> : idem.</a:t>
            </a:r>
          </a:p>
          <a:p>
            <a:pPr algn="just"/>
            <a:r>
              <a:rPr lang="fr-FR" sz="1200" b="1" i="1" u="sng" dirty="0">
                <a:solidFill>
                  <a:schemeClr val="accent1"/>
                </a:solidFill>
                <a:effectLst>
                  <a:outerShdw blurRad="38100" dist="38100" dir="2700000" algn="tl">
                    <a:srgbClr val="000000">
                      <a:alpha val="43137"/>
                    </a:srgbClr>
                  </a:outerShdw>
                </a:effectLst>
                <a:latin typeface="Lucida Bright" panose="02040602050505020304" pitchFamily="18" charset="0"/>
              </a:rPr>
              <a:t/>
            </a:r>
            <a:br>
              <a:rPr lang="fr-FR" sz="1200" b="1" i="1" u="sng" dirty="0">
                <a:solidFill>
                  <a:schemeClr val="accent1"/>
                </a:solidFill>
                <a:effectLst>
                  <a:outerShdw blurRad="38100" dist="38100" dir="2700000" algn="tl">
                    <a:srgbClr val="000000">
                      <a:alpha val="43137"/>
                    </a:srgbClr>
                  </a:outerShdw>
                </a:effectLst>
                <a:latin typeface="Lucida Bright" panose="02040602050505020304" pitchFamily="18" charset="0"/>
              </a:rPr>
            </a:br>
            <a:r>
              <a:rPr lang="fr-FR" sz="1200" b="1" i="1" u="sng" dirty="0" smtClean="0">
                <a:solidFill>
                  <a:schemeClr val="accent1"/>
                </a:solidFill>
                <a:effectLst>
                  <a:outerShdw blurRad="38100" dist="38100" dir="2700000" algn="tl">
                    <a:srgbClr val="000000">
                      <a:alpha val="43137"/>
                    </a:srgbClr>
                  </a:outerShdw>
                </a:effectLst>
                <a:latin typeface="Lucida Bright" panose="02040602050505020304" pitchFamily="18" charset="0"/>
              </a:rPr>
              <a:t>REGIME SOCIAL DES DIRIGEANTS:</a:t>
            </a:r>
          </a:p>
          <a:p>
            <a:pPr algn="just"/>
            <a:endParaRPr lang="fr-FR" sz="1200" b="1" dirty="0">
              <a:latin typeface="Lucida Bright" panose="02040602050505020304" pitchFamily="18" charset="0"/>
            </a:endParaRPr>
          </a:p>
          <a:p>
            <a:pPr marL="171450" indent="-171450" algn="just">
              <a:buFont typeface="Arial" panose="020B0604020202020204" pitchFamily="34" charset="0"/>
              <a:buChar char="•"/>
            </a:pPr>
            <a:r>
              <a:rPr lang="fr-FR" sz="1100" b="1" dirty="0">
                <a:latin typeface="Lucida Bright" panose="02040602050505020304" pitchFamily="18" charset="0"/>
              </a:rPr>
              <a:t>  Président et directeur général</a:t>
            </a:r>
            <a:endParaRPr lang="fr-FR" sz="1100" dirty="0">
              <a:latin typeface="Lucida Bright" panose="02040602050505020304" pitchFamily="18" charset="0"/>
            </a:endParaRPr>
          </a:p>
          <a:p>
            <a:pPr algn="just"/>
            <a:r>
              <a:rPr lang="fr-FR" sz="1100" dirty="0">
                <a:latin typeface="Lucida Bright" panose="02040602050505020304" pitchFamily="18" charset="0"/>
              </a:rPr>
              <a:t>Ils relèvent du régime des "assimilés-salariés", c'est-à-dire qu'ils bénéficient du régime de sécurité sociale et de retraite des salariés, en ce qui concerne leurs fonctions de dirigeant, et ce, quel que soit le nombre d'actions qu'ils détiennent dans la société. Ils sont exclus du régime d'assurance chômage</a:t>
            </a:r>
            <a:r>
              <a:rPr lang="fr-FR" sz="1100" dirty="0" smtClean="0">
                <a:latin typeface="Lucida Bright" panose="02040602050505020304" pitchFamily="18" charset="0"/>
              </a:rPr>
              <a:t>.</a:t>
            </a:r>
          </a:p>
          <a:p>
            <a:pPr algn="just"/>
            <a:r>
              <a:rPr lang="fr-FR" sz="1100" b="1" dirty="0">
                <a:latin typeface="Lucida Bright" panose="02040602050505020304" pitchFamily="18" charset="0"/>
              </a:rPr>
              <a:t>  </a:t>
            </a:r>
          </a:p>
          <a:p>
            <a:pPr marL="171450" indent="-171450" algn="just">
              <a:buFont typeface="Arial" panose="020B0604020202020204" pitchFamily="34" charset="0"/>
              <a:buChar char="•"/>
            </a:pPr>
            <a:r>
              <a:rPr lang="fr-FR" sz="1100" b="1" dirty="0" smtClean="0">
                <a:latin typeface="Lucida Bright" panose="02040602050505020304" pitchFamily="18" charset="0"/>
              </a:rPr>
              <a:t>Autres </a:t>
            </a:r>
            <a:r>
              <a:rPr lang="fr-FR" sz="1100" b="1" dirty="0">
                <a:latin typeface="Lucida Bright" panose="02040602050505020304" pitchFamily="18" charset="0"/>
              </a:rPr>
              <a:t>administrateurs</a:t>
            </a:r>
            <a:endParaRPr lang="fr-FR" sz="1100" dirty="0">
              <a:latin typeface="Lucida Bright" panose="02040602050505020304" pitchFamily="18" charset="0"/>
            </a:endParaRPr>
          </a:p>
          <a:p>
            <a:pPr algn="just"/>
            <a:r>
              <a:rPr lang="fr-FR" sz="1100" dirty="0">
                <a:latin typeface="Lucida Bright" panose="02040602050505020304" pitchFamily="18" charset="0"/>
              </a:rPr>
              <a:t> Principe : non rémunérés. Ils ne relèvent donc, ni du régime des salariés, ni de celui des travailleurs non-salariés.</a:t>
            </a:r>
          </a:p>
          <a:p>
            <a:pPr algn="just"/>
            <a:r>
              <a:rPr lang="fr-FR" sz="1100" dirty="0">
                <a:latin typeface="Lucida Bright" panose="02040602050505020304" pitchFamily="18" charset="0"/>
              </a:rPr>
              <a:t> Toutefois, les administrateurs peuvent cumuler leur mandat social avec un contrat de travail si ce dernier correspond à un emploi effectif. Le nombre d'administrateurs ayant un contrat de travail ne doit pas dépasser le tiers des administrateurs en fonction.</a:t>
            </a:r>
          </a:p>
          <a:p>
            <a:pPr algn="just"/>
            <a:r>
              <a:rPr lang="fr-FR" sz="1200" dirty="0">
                <a:latin typeface="Lucida Bright" panose="02040602050505020304" pitchFamily="18" charset="0"/>
              </a:rPr>
              <a:t/>
            </a:r>
            <a:br>
              <a:rPr lang="fr-FR" sz="1200" dirty="0">
                <a:latin typeface="Lucida Bright" panose="02040602050505020304" pitchFamily="18" charset="0"/>
              </a:rPr>
            </a:br>
            <a:endParaRPr lang="fr-FR" sz="1200" dirty="0">
              <a:latin typeface="Lucida Bright" panose="02040602050505020304" pitchFamily="18" charset="0"/>
            </a:endParaRPr>
          </a:p>
        </p:txBody>
      </p:sp>
      <p:sp>
        <p:nvSpPr>
          <p:cNvPr id="11" name="Espace réservé du numéro de diapositive 10"/>
          <p:cNvSpPr>
            <a:spLocks noGrp="1"/>
          </p:cNvSpPr>
          <p:nvPr>
            <p:ph type="sldNum" sz="quarter" idx="12"/>
          </p:nvPr>
        </p:nvSpPr>
        <p:spPr/>
        <p:txBody>
          <a:bodyPr/>
          <a:lstStyle/>
          <a:p>
            <a:fld id="{A96A5DF5-EDC7-494C-8E93-01E4FB401C7E}" type="slidenum">
              <a:rPr lang="fr-FR" smtClean="0"/>
              <a:t>31</a:t>
            </a:fld>
            <a:endParaRPr lang="fr-FR" dirty="0"/>
          </a:p>
        </p:txBody>
      </p:sp>
    </p:spTree>
    <p:extLst>
      <p:ext uri="{BB962C8B-B14F-4D97-AF65-F5344CB8AC3E}">
        <p14:creationId xmlns:p14="http://schemas.microsoft.com/office/powerpoint/2010/main" val="29463965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404664"/>
            <a:ext cx="7467600" cy="1143000"/>
          </a:xfrm>
        </p:spPr>
        <p:txBody>
          <a:bodyPr>
            <a:normAutofit/>
          </a:bodyPr>
          <a:lstStyle/>
          <a:p>
            <a:r>
              <a:rPr lang="fr-FR" sz="1600" b="1" dirty="0" smtClean="0">
                <a:solidFill>
                  <a:schemeClr val="accent1"/>
                </a:solidFill>
                <a:effectLst>
                  <a:outerShdw blurRad="38100" dist="38100" dir="2700000" algn="tl">
                    <a:srgbClr val="000000">
                      <a:alpha val="43137"/>
                    </a:srgbClr>
                  </a:outerShdw>
                </a:effectLst>
                <a:latin typeface="Lucida Bright" panose="02040602050505020304" pitchFamily="18" charset="0"/>
              </a:rPr>
              <a:t>NOUVEAUTES 2017 POUR LES SA</a:t>
            </a:r>
            <a:endParaRPr lang="fr-FR" sz="1600" b="1" dirty="0">
              <a:solidFill>
                <a:schemeClr val="accent1"/>
              </a:solidFill>
              <a:effectLst>
                <a:outerShdw blurRad="38100" dist="38100" dir="2700000" algn="tl">
                  <a:srgbClr val="000000">
                    <a:alpha val="43137"/>
                  </a:srgbClr>
                </a:outerShdw>
              </a:effectLst>
              <a:latin typeface="Lucida Bright" panose="02040602050505020304" pitchFamily="18" charset="0"/>
            </a:endParaRPr>
          </a:p>
        </p:txBody>
      </p:sp>
      <p:sp>
        <p:nvSpPr>
          <p:cNvPr id="3" name="Espace réservé du contenu 2"/>
          <p:cNvSpPr>
            <a:spLocks noGrp="1"/>
          </p:cNvSpPr>
          <p:nvPr>
            <p:ph sz="quarter" idx="1"/>
          </p:nvPr>
        </p:nvSpPr>
        <p:spPr>
          <a:xfrm>
            <a:off x="755576" y="1772816"/>
            <a:ext cx="7467600" cy="4873752"/>
          </a:xfrm>
        </p:spPr>
        <p:txBody>
          <a:bodyPr>
            <a:normAutofit/>
          </a:bodyPr>
          <a:lstStyle/>
          <a:p>
            <a:pPr algn="just"/>
            <a:r>
              <a:rPr lang="fr-FR" sz="1200" dirty="0" smtClean="0">
                <a:latin typeface="Lucida Bright" panose="02040602050505020304" pitchFamily="18" charset="0"/>
              </a:rPr>
              <a:t>Obligation d’informer les actionnaires sur les retards de paiement :</a:t>
            </a:r>
          </a:p>
          <a:p>
            <a:pPr algn="just"/>
            <a:endParaRPr lang="fr-FR" sz="1200" dirty="0">
              <a:latin typeface="Lucida Bright" panose="02040602050505020304" pitchFamily="18" charset="0"/>
            </a:endParaRPr>
          </a:p>
          <a:p>
            <a:pPr marL="0" indent="0" algn="just">
              <a:buNone/>
            </a:pPr>
            <a:r>
              <a:rPr lang="fr-FR" sz="1200" dirty="0" smtClean="0">
                <a:latin typeface="Lucida Bright" panose="02040602050505020304" pitchFamily="18" charset="0"/>
              </a:rPr>
              <a:t>Les rapports de gestion établis dans les SA à compter du second semestre de 2017 par les sociétés dont les comptes sont certifiés par un commissaire aux comptes devront comporter des informations sur les retards de paiement qu’elles subissent ou qu’elles font subir</a:t>
            </a:r>
          </a:p>
          <a:p>
            <a:pPr marL="0" indent="0" algn="just">
              <a:buNone/>
            </a:pPr>
            <a:endParaRPr lang="fr-FR" sz="1200" dirty="0">
              <a:latin typeface="Lucida Bright" panose="02040602050505020304" pitchFamily="18" charset="0"/>
            </a:endParaRPr>
          </a:p>
          <a:p>
            <a:pPr algn="just"/>
            <a:r>
              <a:rPr lang="fr-FR" sz="1200" dirty="0" smtClean="0">
                <a:latin typeface="Lucida Bright" panose="02040602050505020304" pitchFamily="18" charset="0"/>
              </a:rPr>
              <a:t>Une SA peut également, comme les SARL, sous certaines conditions et limites, octroyer un prêt à une autre entreprise avec laquelle elle entretient des liens économiques</a:t>
            </a:r>
            <a:endParaRPr lang="fr-FR" sz="1200" dirty="0">
              <a:latin typeface="Lucida Bright" panose="02040602050505020304" pitchFamily="18" charset="0"/>
            </a:endParaRPr>
          </a:p>
        </p:txBody>
      </p:sp>
      <p:sp>
        <p:nvSpPr>
          <p:cNvPr id="11" name="Espace réservé du numéro de diapositive 10"/>
          <p:cNvSpPr>
            <a:spLocks noGrp="1"/>
          </p:cNvSpPr>
          <p:nvPr>
            <p:ph type="sldNum" sz="quarter" idx="15"/>
          </p:nvPr>
        </p:nvSpPr>
        <p:spPr/>
        <p:txBody>
          <a:bodyPr/>
          <a:lstStyle/>
          <a:p>
            <a:fld id="{A96A5DF5-EDC7-494C-8E93-01E4FB401C7E}" type="slidenum">
              <a:rPr lang="fr-FR" smtClean="0"/>
              <a:t>32</a:t>
            </a:fld>
            <a:endParaRPr lang="fr-FR" dirty="0"/>
          </a:p>
        </p:txBody>
      </p:sp>
    </p:spTree>
    <p:extLst>
      <p:ext uri="{BB962C8B-B14F-4D97-AF65-F5344CB8AC3E}">
        <p14:creationId xmlns:p14="http://schemas.microsoft.com/office/powerpoint/2010/main" val="25400213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95736" y="333468"/>
            <a:ext cx="6912767" cy="5632311"/>
          </a:xfrm>
          <a:prstGeom prst="rect">
            <a:avLst/>
          </a:prstGeom>
        </p:spPr>
        <p:txBody>
          <a:bodyPr wrap="square">
            <a:spAutoFit/>
          </a:bodyPr>
          <a:lstStyle/>
          <a:p>
            <a:pPr algn="just"/>
            <a:endParaRPr lang="fr-FR" sz="1200" dirty="0" smtClean="0">
              <a:latin typeface="Lucida Bright" panose="02040602050505020304" pitchFamily="18" charset="0"/>
            </a:endParaRPr>
          </a:p>
          <a:p>
            <a:pPr algn="just"/>
            <a:r>
              <a:rPr lang="fr-FR" sz="1200" b="1" i="1" u="sng" dirty="0">
                <a:solidFill>
                  <a:schemeClr val="accent1"/>
                </a:solidFill>
                <a:effectLst>
                  <a:outerShdw blurRad="38100" dist="38100" dir="2700000" algn="tl">
                    <a:srgbClr val="000000">
                      <a:alpha val="43137"/>
                    </a:srgbClr>
                  </a:outerShdw>
                </a:effectLst>
                <a:latin typeface="Lucida Bright" panose="02040602050505020304" pitchFamily="18" charset="0"/>
              </a:rPr>
              <a:t>EN SYNTHESE: </a:t>
            </a:r>
          </a:p>
          <a:p>
            <a:pPr algn="just"/>
            <a:endParaRPr lang="fr-FR" sz="1200" dirty="0">
              <a:latin typeface="Lucida Bright" panose="02040602050505020304" pitchFamily="18" charset="0"/>
            </a:endParaRPr>
          </a:p>
          <a:p>
            <a:pPr algn="just"/>
            <a:r>
              <a:rPr lang="fr-FR" sz="1200" b="1" dirty="0" smtClean="0">
                <a:latin typeface="Lucida Bright" panose="02040602050505020304" pitchFamily="18" charset="0"/>
              </a:rPr>
              <a:t>Avantage </a:t>
            </a:r>
            <a:r>
              <a:rPr lang="fr-FR" sz="1200" b="1" dirty="0">
                <a:latin typeface="Lucida Bright" panose="02040602050505020304" pitchFamily="18" charset="0"/>
              </a:rPr>
              <a:t>et utilité </a:t>
            </a:r>
            <a:r>
              <a:rPr lang="fr-FR" sz="1200" dirty="0">
                <a:latin typeface="Lucida Bright" panose="02040602050505020304" pitchFamily="18" charset="0"/>
              </a:rPr>
              <a:t>: </a:t>
            </a:r>
          </a:p>
          <a:p>
            <a:pPr algn="just"/>
            <a:endParaRPr lang="fr-FR" sz="1200" dirty="0">
              <a:latin typeface="Lucida Bright" panose="02040602050505020304" pitchFamily="18" charset="0"/>
            </a:endParaRPr>
          </a:p>
          <a:p>
            <a:pPr marL="171450" indent="-171450" algn="just">
              <a:buFont typeface="Wingdings" panose="05000000000000000000" pitchFamily="2" charset="2"/>
              <a:buChar char="ü"/>
            </a:pPr>
            <a:r>
              <a:rPr lang="fr-FR" sz="1200" dirty="0">
                <a:latin typeface="Lucida Bright" panose="02040602050505020304" pitchFamily="18" charset="0"/>
              </a:rPr>
              <a:t>Responsabilité limitée à la libération des actions souscrites </a:t>
            </a:r>
            <a:endParaRPr lang="fr-FR" sz="1200" dirty="0" smtClean="0">
              <a:latin typeface="Lucida Bright" panose="02040602050505020304" pitchFamily="18" charset="0"/>
            </a:endParaRPr>
          </a:p>
          <a:p>
            <a:pPr marL="171450" indent="-171450" algn="just">
              <a:buFont typeface="Wingdings" panose="05000000000000000000" pitchFamily="2" charset="2"/>
              <a:buChar char="ü"/>
            </a:pPr>
            <a:r>
              <a:rPr lang="fr-FR" sz="1200" dirty="0" smtClean="0">
                <a:latin typeface="Lucida Bright" panose="02040602050505020304" pitchFamily="18" charset="0"/>
              </a:rPr>
              <a:t>Anonymat </a:t>
            </a:r>
            <a:endParaRPr lang="fr-FR" sz="1200" dirty="0">
              <a:latin typeface="Lucida Bright" panose="02040602050505020304" pitchFamily="18" charset="0"/>
            </a:endParaRPr>
          </a:p>
          <a:p>
            <a:pPr marL="171450" indent="-171450" algn="just">
              <a:buFont typeface="Wingdings" panose="05000000000000000000" pitchFamily="2" charset="2"/>
              <a:buChar char="ü"/>
            </a:pPr>
            <a:r>
              <a:rPr lang="fr-FR" sz="1200" dirty="0">
                <a:latin typeface="Lucida Bright" panose="02040602050505020304" pitchFamily="18" charset="0"/>
              </a:rPr>
              <a:t>Pleine personnalité morale </a:t>
            </a:r>
          </a:p>
          <a:p>
            <a:pPr marL="171450" indent="-171450" algn="just">
              <a:buFont typeface="Wingdings" panose="05000000000000000000" pitchFamily="2" charset="2"/>
              <a:buChar char="ü"/>
            </a:pPr>
            <a:r>
              <a:rPr lang="fr-FR" sz="1200" dirty="0">
                <a:latin typeface="Lucida Bright" panose="02040602050505020304" pitchFamily="18" charset="0"/>
              </a:rPr>
              <a:t>Entité juridique idéale en perspective d’une croissance et d’une expansion des activités de l’entreprise</a:t>
            </a:r>
          </a:p>
          <a:p>
            <a:pPr marL="171450" indent="-171450" algn="just">
              <a:buFont typeface="Wingdings" panose="05000000000000000000" pitchFamily="2" charset="2"/>
              <a:buChar char="ü"/>
            </a:pPr>
            <a:r>
              <a:rPr lang="fr-FR" sz="1200" dirty="0">
                <a:latin typeface="Lucida Bright" panose="02040602050505020304" pitchFamily="18" charset="0"/>
              </a:rPr>
              <a:t>Le capital social répond seul des dettes de la société. Si la société tombe en faillite, les actionnaires et administrateurs ne pourront pas être recherchés sur leur fortune personnelle.</a:t>
            </a:r>
          </a:p>
          <a:p>
            <a:pPr marL="171450" indent="-171450" algn="just">
              <a:buFont typeface="Wingdings" panose="05000000000000000000" pitchFamily="2" charset="2"/>
              <a:buChar char="ü"/>
            </a:pPr>
            <a:r>
              <a:rPr lang="fr-FR" sz="1200" dirty="0">
                <a:latin typeface="Lucida Bright" panose="02040602050505020304" pitchFamily="18" charset="0"/>
              </a:rPr>
              <a:t>La SA offre donc une certaine sécurité au point de vue financier</a:t>
            </a:r>
            <a:r>
              <a:rPr lang="fr-FR" sz="1200" dirty="0" smtClean="0">
                <a:latin typeface="Lucida Bright" panose="02040602050505020304" pitchFamily="18" charset="0"/>
              </a:rPr>
              <a:t>.</a:t>
            </a:r>
          </a:p>
          <a:p>
            <a:pPr marL="171450" indent="-171450" algn="just">
              <a:buFont typeface="Wingdings" panose="05000000000000000000" pitchFamily="2" charset="2"/>
              <a:buChar char="ü"/>
            </a:pPr>
            <a:r>
              <a:rPr lang="fr-FR" sz="1200" dirty="0" smtClean="0">
                <a:latin typeface="Lucida Bright" panose="02040602050505020304" pitchFamily="18" charset="0"/>
              </a:rPr>
              <a:t> </a:t>
            </a:r>
            <a:r>
              <a:rPr lang="fr-FR" sz="1200" dirty="0">
                <a:latin typeface="Lucida Bright" panose="02040602050505020304" pitchFamily="18" charset="0"/>
              </a:rPr>
              <a:t>Structure évolutive facilitant le </a:t>
            </a:r>
            <a:r>
              <a:rPr lang="fr-FR" sz="1200" dirty="0" smtClean="0">
                <a:latin typeface="Lucida Bright" panose="02040602050505020304" pitchFamily="18" charset="0"/>
              </a:rPr>
              <a:t>partenariat.</a:t>
            </a:r>
          </a:p>
          <a:p>
            <a:pPr marL="171450" indent="-171450" algn="just">
              <a:buFont typeface="Wingdings" panose="05000000000000000000" pitchFamily="2" charset="2"/>
              <a:buChar char="ü"/>
            </a:pPr>
            <a:r>
              <a:rPr lang="fr-FR" sz="1200" dirty="0" smtClean="0">
                <a:latin typeface="Lucida Bright" panose="02040602050505020304" pitchFamily="18" charset="0"/>
              </a:rPr>
              <a:t>Charges </a:t>
            </a:r>
            <a:r>
              <a:rPr lang="fr-FR" sz="1200" dirty="0">
                <a:latin typeface="Lucida Bright" panose="02040602050505020304" pitchFamily="18" charset="0"/>
              </a:rPr>
              <a:t>sociales calculées uniquement sur la </a:t>
            </a:r>
            <a:r>
              <a:rPr lang="fr-FR" sz="1200" dirty="0" smtClean="0">
                <a:latin typeface="Lucida Bright" panose="02040602050505020304" pitchFamily="18" charset="0"/>
              </a:rPr>
              <a:t>rémunération.</a:t>
            </a:r>
          </a:p>
          <a:p>
            <a:pPr marL="171450" indent="-171450" algn="just">
              <a:buFont typeface="Wingdings" panose="05000000000000000000" pitchFamily="2" charset="2"/>
              <a:buChar char="ü"/>
            </a:pPr>
            <a:r>
              <a:rPr lang="fr-FR" sz="1200" dirty="0" smtClean="0">
                <a:latin typeface="Lucida Bright" panose="02040602050505020304" pitchFamily="18" charset="0"/>
              </a:rPr>
              <a:t>Facilité </a:t>
            </a:r>
            <a:r>
              <a:rPr lang="fr-FR" sz="1200" dirty="0">
                <a:latin typeface="Lucida Bright" panose="02040602050505020304" pitchFamily="18" charset="0"/>
              </a:rPr>
              <a:t>et souplesse de transmission des actions (par virement de compte à compte bancaire</a:t>
            </a:r>
            <a:r>
              <a:rPr lang="fr-FR" sz="1200" dirty="0" smtClean="0">
                <a:latin typeface="Lucida Bright" panose="02040602050505020304" pitchFamily="18" charset="0"/>
              </a:rPr>
              <a:t>).</a:t>
            </a:r>
          </a:p>
          <a:p>
            <a:pPr marL="171450" indent="-171450" algn="just">
              <a:buFont typeface="Wingdings" panose="05000000000000000000" pitchFamily="2" charset="2"/>
              <a:buChar char="ü"/>
            </a:pPr>
            <a:r>
              <a:rPr lang="fr-FR" sz="1200" dirty="0" smtClean="0">
                <a:latin typeface="Lucida Bright" panose="02040602050505020304" pitchFamily="18" charset="0"/>
              </a:rPr>
              <a:t>Crédibilité </a:t>
            </a:r>
            <a:r>
              <a:rPr lang="fr-FR" sz="1200" dirty="0">
                <a:latin typeface="Lucida Bright" panose="02040602050505020304" pitchFamily="18" charset="0"/>
              </a:rPr>
              <a:t>vis-à-vis des partenaires (banquiers, clients, fournisseurs).</a:t>
            </a:r>
          </a:p>
          <a:p>
            <a:pPr marL="171450" indent="-171450" algn="just">
              <a:buFont typeface="Wingdings" panose="05000000000000000000" pitchFamily="2" charset="2"/>
              <a:buChar char="ü"/>
            </a:pPr>
            <a:endParaRPr lang="fr-FR" sz="1200" dirty="0">
              <a:latin typeface="Lucida Bright" panose="02040602050505020304" pitchFamily="18" charset="0"/>
            </a:endParaRPr>
          </a:p>
          <a:p>
            <a:pPr algn="just"/>
            <a:endParaRPr lang="fr-FR" sz="1200" dirty="0">
              <a:latin typeface="Lucida Bright" panose="02040602050505020304" pitchFamily="18" charset="0"/>
            </a:endParaRPr>
          </a:p>
          <a:p>
            <a:pPr algn="just"/>
            <a:r>
              <a:rPr lang="fr-FR" sz="1200" b="1" dirty="0" smtClean="0">
                <a:latin typeface="Lucida Bright" panose="02040602050505020304" pitchFamily="18" charset="0"/>
              </a:rPr>
              <a:t>Principaux inconvénients</a:t>
            </a:r>
            <a:r>
              <a:rPr lang="fr-FR" sz="1200" dirty="0">
                <a:latin typeface="Lucida Bright" panose="02040602050505020304" pitchFamily="18" charset="0"/>
              </a:rPr>
              <a:t>:</a:t>
            </a:r>
          </a:p>
          <a:p>
            <a:pPr algn="just"/>
            <a:endParaRPr lang="fr-FR" sz="1200" dirty="0">
              <a:latin typeface="Lucida Bright" panose="02040602050505020304" pitchFamily="18" charset="0"/>
            </a:endParaRPr>
          </a:p>
          <a:p>
            <a:pPr marL="171450" indent="-171450" algn="just">
              <a:buFont typeface="Wingdings" panose="05000000000000000000" pitchFamily="2" charset="2"/>
              <a:buChar char="§"/>
            </a:pPr>
            <a:r>
              <a:rPr lang="fr-FR" sz="1200" dirty="0">
                <a:latin typeface="Lucida Bright" panose="02040602050505020304" pitchFamily="18" charset="0"/>
              </a:rPr>
              <a:t>Frais de création Comptabilité lourde Gestion de la société complexe</a:t>
            </a:r>
          </a:p>
          <a:p>
            <a:pPr marL="171450" indent="-171450" algn="just">
              <a:buFont typeface="Wingdings" panose="05000000000000000000" pitchFamily="2" charset="2"/>
              <a:buChar char="§"/>
            </a:pPr>
            <a:r>
              <a:rPr lang="fr-FR" sz="1200" dirty="0">
                <a:latin typeface="Lucida Bright" panose="02040602050505020304" pitchFamily="18" charset="0"/>
              </a:rPr>
              <a:t>L'instabilité du président de la SA (révocation sans préavis et sans indemnité par le </a:t>
            </a:r>
            <a:r>
              <a:rPr lang="fr-FR" sz="1200" dirty="0" smtClean="0">
                <a:latin typeface="Lucida Bright" panose="02040602050505020304" pitchFamily="18" charset="0"/>
              </a:rPr>
              <a:t>conseil d'administration</a:t>
            </a:r>
            <a:r>
              <a:rPr lang="fr-FR" sz="1200" dirty="0">
                <a:latin typeface="Lucida Bright" panose="02040602050505020304" pitchFamily="18" charset="0"/>
              </a:rPr>
              <a:t>)</a:t>
            </a:r>
          </a:p>
          <a:p>
            <a:pPr marL="171450" indent="-171450" algn="just">
              <a:buFont typeface="Wingdings" panose="05000000000000000000" pitchFamily="2" charset="2"/>
              <a:buChar char="§"/>
            </a:pPr>
            <a:r>
              <a:rPr lang="fr-FR" sz="1200" dirty="0">
                <a:latin typeface="Lucida Bright" panose="02040602050505020304" pitchFamily="18" charset="0"/>
              </a:rPr>
              <a:t>Obligation de désigner un commissaire aux </a:t>
            </a:r>
            <a:r>
              <a:rPr lang="fr-FR" sz="1200" dirty="0" smtClean="0">
                <a:latin typeface="Lucida Bright" panose="02040602050505020304" pitchFamily="18" charset="0"/>
              </a:rPr>
              <a:t>comptes</a:t>
            </a:r>
          </a:p>
          <a:p>
            <a:r>
              <a:rPr lang="fr-FR" sz="1200" dirty="0"/>
              <a:t/>
            </a:r>
            <a:br>
              <a:rPr lang="fr-FR" sz="1200" dirty="0"/>
            </a:br>
            <a:endParaRPr lang="fr-FR" sz="1200" dirty="0">
              <a:latin typeface="Lucida Bright" panose="02040602050505020304" pitchFamily="18" charset="0"/>
            </a:endParaRPr>
          </a:p>
          <a:p>
            <a:pPr marL="171450" indent="-171450" algn="just">
              <a:buFont typeface="Wingdings" panose="05000000000000000000" pitchFamily="2" charset="2"/>
              <a:buChar char="§"/>
            </a:pPr>
            <a:endParaRPr lang="fr-FR" sz="1200" dirty="0">
              <a:latin typeface="Lucida Bright" panose="02040602050505020304" pitchFamily="18" charset="0"/>
            </a:endParaRPr>
          </a:p>
        </p:txBody>
      </p:sp>
      <p:pic>
        <p:nvPicPr>
          <p:cNvPr id="6"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58415"/>
            <a:ext cx="936104" cy="797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Espace réservé du numéro de diapositive 13"/>
          <p:cNvSpPr>
            <a:spLocks noGrp="1"/>
          </p:cNvSpPr>
          <p:nvPr>
            <p:ph type="sldNum" sz="quarter" idx="12"/>
          </p:nvPr>
        </p:nvSpPr>
        <p:spPr/>
        <p:txBody>
          <a:bodyPr/>
          <a:lstStyle/>
          <a:p>
            <a:fld id="{A96A5DF5-EDC7-494C-8E93-01E4FB401C7E}" type="slidenum">
              <a:rPr lang="fr-FR" smtClean="0"/>
              <a:t>33</a:t>
            </a:fld>
            <a:endParaRPr lang="fr-FR" dirty="0"/>
          </a:p>
        </p:txBody>
      </p:sp>
    </p:spTree>
    <p:extLst>
      <p:ext uri="{BB962C8B-B14F-4D97-AF65-F5344CB8AC3E}">
        <p14:creationId xmlns:p14="http://schemas.microsoft.com/office/powerpoint/2010/main" val="31937328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2411760" y="2492896"/>
            <a:ext cx="6172200" cy="1894362"/>
          </a:xfrm>
        </p:spPr>
        <p:txBody>
          <a:bodyPr>
            <a:normAutofit/>
          </a:bodyPr>
          <a:lstStyle/>
          <a:p>
            <a:r>
              <a:rPr lang="fr-FR" sz="2800" dirty="0" smtClean="0">
                <a:effectLst>
                  <a:outerShdw blurRad="38100" dist="38100" dir="2700000" algn="tl">
                    <a:srgbClr val="000000">
                      <a:alpha val="43137"/>
                    </a:srgbClr>
                  </a:outerShdw>
                </a:effectLst>
                <a:latin typeface="Lucida Bright" panose="02040602050505020304" pitchFamily="18" charset="0"/>
              </a:rPr>
              <a:t>TITRE II-</a:t>
            </a:r>
            <a:br>
              <a:rPr lang="fr-FR" sz="2800" dirty="0" smtClean="0">
                <a:effectLst>
                  <a:outerShdw blurRad="38100" dist="38100" dir="2700000" algn="tl">
                    <a:srgbClr val="000000">
                      <a:alpha val="43137"/>
                    </a:srgbClr>
                  </a:outerShdw>
                </a:effectLst>
                <a:latin typeface="Lucida Bright" panose="02040602050505020304" pitchFamily="18" charset="0"/>
              </a:rPr>
            </a:br>
            <a:r>
              <a:rPr lang="fr-FR" sz="2800" dirty="0">
                <a:effectLst>
                  <a:outerShdw blurRad="38100" dist="38100" dir="2700000" algn="tl">
                    <a:srgbClr val="000000">
                      <a:alpha val="43137"/>
                    </a:srgbClr>
                  </a:outerShdw>
                </a:effectLst>
                <a:latin typeface="Lucida Bright" panose="02040602050505020304" pitchFamily="18" charset="0"/>
              </a:rPr>
              <a:t/>
            </a:r>
            <a:br>
              <a:rPr lang="fr-FR" sz="2800" dirty="0">
                <a:effectLst>
                  <a:outerShdw blurRad="38100" dist="38100" dir="2700000" algn="tl">
                    <a:srgbClr val="000000">
                      <a:alpha val="43137"/>
                    </a:srgbClr>
                  </a:outerShdw>
                </a:effectLst>
                <a:latin typeface="Lucida Bright" panose="02040602050505020304" pitchFamily="18" charset="0"/>
              </a:rPr>
            </a:br>
            <a:r>
              <a:rPr lang="fr-FR" sz="2800" dirty="0" smtClean="0">
                <a:effectLst>
                  <a:outerShdw blurRad="38100" dist="38100" dir="2700000" algn="tl">
                    <a:srgbClr val="000000">
                      <a:alpha val="43137"/>
                    </a:srgbClr>
                  </a:outerShdw>
                </a:effectLst>
                <a:latin typeface="Lucida Bright" panose="02040602050505020304" pitchFamily="18" charset="0"/>
              </a:rPr>
              <a:t>EVOLUTION DES STATUTS JURIDIQUES DE L’ENTREPRISE</a:t>
            </a:r>
            <a:endParaRPr lang="fr-FR" sz="2800" dirty="0">
              <a:effectLst>
                <a:outerShdw blurRad="38100" dist="38100" dir="2700000" algn="tl">
                  <a:srgbClr val="000000">
                    <a:alpha val="43137"/>
                  </a:srgbClr>
                </a:outerShdw>
              </a:effectLst>
              <a:latin typeface="Lucida Bright" panose="02040602050505020304" pitchFamily="18" charset="0"/>
            </a:endParaRPr>
          </a:p>
        </p:txBody>
      </p:sp>
      <p:pic>
        <p:nvPicPr>
          <p:cNvPr id="6"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58415"/>
            <a:ext cx="936104" cy="797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Espace réservé du numéro de diapositive 13"/>
          <p:cNvSpPr>
            <a:spLocks noGrp="1"/>
          </p:cNvSpPr>
          <p:nvPr>
            <p:ph type="sldNum" sz="quarter" idx="12"/>
          </p:nvPr>
        </p:nvSpPr>
        <p:spPr/>
        <p:txBody>
          <a:bodyPr/>
          <a:lstStyle/>
          <a:p>
            <a:fld id="{A96A5DF5-EDC7-494C-8E93-01E4FB401C7E}" type="slidenum">
              <a:rPr lang="fr-FR" smtClean="0"/>
              <a:t>34</a:t>
            </a:fld>
            <a:endParaRPr lang="fr-FR" dirty="0"/>
          </a:p>
        </p:txBody>
      </p:sp>
    </p:spTree>
    <p:extLst>
      <p:ext uri="{BB962C8B-B14F-4D97-AF65-F5344CB8AC3E}">
        <p14:creationId xmlns:p14="http://schemas.microsoft.com/office/powerpoint/2010/main" val="34428656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59832" y="1988840"/>
            <a:ext cx="4572000" cy="2923877"/>
          </a:xfrm>
          <a:prstGeom prst="rect">
            <a:avLst/>
          </a:prstGeom>
        </p:spPr>
        <p:txBody>
          <a:bodyPr>
            <a:spAutoFit/>
          </a:bodyPr>
          <a:lstStyle/>
          <a:p>
            <a:r>
              <a:rPr lang="fr-FR" sz="2000" b="1" dirty="0" smtClean="0">
                <a:solidFill>
                  <a:schemeClr val="accent1"/>
                </a:solidFill>
                <a:effectLst>
                  <a:outerShdw blurRad="38100" dist="38100" dir="2700000" algn="tl">
                    <a:srgbClr val="000000">
                      <a:alpha val="43137"/>
                    </a:srgbClr>
                  </a:outerShdw>
                </a:effectLst>
              </a:rPr>
              <a:t>I- TRANSFORMATION </a:t>
            </a:r>
            <a:r>
              <a:rPr lang="fr-FR" sz="2000" b="1" dirty="0">
                <a:solidFill>
                  <a:schemeClr val="accent1"/>
                </a:solidFill>
                <a:effectLst>
                  <a:outerShdw blurRad="38100" dist="38100" dir="2700000" algn="tl">
                    <a:srgbClr val="000000">
                      <a:alpha val="43137"/>
                    </a:srgbClr>
                  </a:outerShdw>
                </a:effectLst>
              </a:rPr>
              <a:t>DE SOCIETE : </a:t>
            </a:r>
            <a:endParaRPr lang="fr-FR" sz="2000" b="1" dirty="0" smtClean="0">
              <a:solidFill>
                <a:schemeClr val="accent1"/>
              </a:solidFill>
              <a:effectLst>
                <a:outerShdw blurRad="38100" dist="38100" dir="2700000" algn="tl">
                  <a:srgbClr val="000000">
                    <a:alpha val="43137"/>
                  </a:srgbClr>
                </a:outerShdw>
              </a:effectLst>
            </a:endParaRPr>
          </a:p>
          <a:p>
            <a:endParaRPr lang="fr-FR" b="1" dirty="0">
              <a:solidFill>
                <a:schemeClr val="tx2"/>
              </a:solidFill>
              <a:effectLst>
                <a:outerShdw blurRad="38100" dist="38100" dir="2700000" algn="tl">
                  <a:srgbClr val="000000">
                    <a:alpha val="43137"/>
                  </a:srgbClr>
                </a:outerShdw>
              </a:effectLst>
              <a:latin typeface="Lucida Bright" panose="02040602050505020304" pitchFamily="18" charset="0"/>
            </a:endParaRPr>
          </a:p>
          <a:p>
            <a:r>
              <a:rPr lang="fr-FR" b="1" dirty="0" smtClean="0">
                <a:solidFill>
                  <a:schemeClr val="tx2"/>
                </a:solidFill>
                <a:effectLst>
                  <a:outerShdw blurRad="38100" dist="38100" dir="2700000" algn="tl">
                    <a:srgbClr val="000000">
                      <a:alpha val="43137"/>
                    </a:srgbClr>
                  </a:outerShdw>
                </a:effectLst>
                <a:latin typeface="Lucida Bright" panose="02040602050505020304" pitchFamily="18" charset="0"/>
              </a:rPr>
              <a:t>RAISONS</a:t>
            </a:r>
            <a:r>
              <a:rPr lang="fr-FR" b="1" dirty="0">
                <a:solidFill>
                  <a:schemeClr val="tx2"/>
                </a:solidFill>
                <a:effectLst>
                  <a:outerShdw blurRad="38100" dist="38100" dir="2700000" algn="tl">
                    <a:srgbClr val="000000">
                      <a:alpha val="43137"/>
                    </a:srgbClr>
                  </a:outerShdw>
                </a:effectLst>
                <a:latin typeface="Lucida Bright" panose="02040602050505020304" pitchFamily="18" charset="0"/>
              </a:rPr>
              <a:t> ? </a:t>
            </a:r>
            <a:endParaRPr lang="fr-FR" b="1" dirty="0" smtClean="0">
              <a:solidFill>
                <a:schemeClr val="tx2"/>
              </a:solidFill>
              <a:effectLst>
                <a:outerShdw blurRad="38100" dist="38100" dir="2700000" algn="tl">
                  <a:srgbClr val="000000">
                    <a:alpha val="43137"/>
                  </a:srgbClr>
                </a:outerShdw>
              </a:effectLst>
              <a:latin typeface="Lucida Bright" panose="02040602050505020304" pitchFamily="18" charset="0"/>
            </a:endParaRPr>
          </a:p>
          <a:p>
            <a:endParaRPr lang="fr-FR" b="1" dirty="0">
              <a:solidFill>
                <a:schemeClr val="tx2"/>
              </a:solidFill>
              <a:effectLst>
                <a:outerShdw blurRad="38100" dist="38100" dir="2700000" algn="tl">
                  <a:srgbClr val="000000">
                    <a:alpha val="43137"/>
                  </a:srgbClr>
                </a:outerShdw>
              </a:effectLst>
              <a:latin typeface="Lucida Bright" panose="02040602050505020304" pitchFamily="18" charset="0"/>
            </a:endParaRPr>
          </a:p>
          <a:p>
            <a:r>
              <a:rPr lang="fr-FR" b="1" dirty="0" smtClean="0">
                <a:solidFill>
                  <a:schemeClr val="tx2"/>
                </a:solidFill>
                <a:effectLst>
                  <a:outerShdw blurRad="38100" dist="38100" dir="2700000" algn="tl">
                    <a:srgbClr val="000000">
                      <a:alpha val="43137"/>
                    </a:srgbClr>
                  </a:outerShdw>
                </a:effectLst>
                <a:latin typeface="Lucida Bright" panose="02040602050505020304" pitchFamily="18" charset="0"/>
              </a:rPr>
              <a:t>DEMARCHES </a:t>
            </a:r>
            <a:r>
              <a:rPr lang="fr-FR" b="1" dirty="0">
                <a:solidFill>
                  <a:schemeClr val="tx2"/>
                </a:solidFill>
                <a:effectLst>
                  <a:outerShdw blurRad="38100" dist="38100" dir="2700000" algn="tl">
                    <a:srgbClr val="000000">
                      <a:alpha val="43137"/>
                    </a:srgbClr>
                  </a:outerShdw>
                </a:effectLst>
                <a:latin typeface="Lucida Bright" panose="02040602050505020304" pitchFamily="18" charset="0"/>
              </a:rPr>
              <a:t>A ADOPTER </a:t>
            </a:r>
            <a:r>
              <a:rPr lang="fr-FR" b="1" dirty="0" smtClean="0">
                <a:solidFill>
                  <a:schemeClr val="tx2"/>
                </a:solidFill>
                <a:effectLst>
                  <a:outerShdw blurRad="38100" dist="38100" dir="2700000" algn="tl">
                    <a:srgbClr val="000000">
                      <a:alpha val="43137"/>
                    </a:srgbClr>
                  </a:outerShdw>
                </a:effectLst>
                <a:latin typeface="Lucida Bright" panose="02040602050505020304" pitchFamily="18" charset="0"/>
              </a:rPr>
              <a:t>?</a:t>
            </a:r>
          </a:p>
          <a:p>
            <a:endParaRPr lang="fr-FR" b="1" dirty="0">
              <a:solidFill>
                <a:schemeClr val="tx2"/>
              </a:solidFill>
              <a:effectLst>
                <a:outerShdw blurRad="38100" dist="38100" dir="2700000" algn="tl">
                  <a:srgbClr val="000000">
                    <a:alpha val="43137"/>
                  </a:srgbClr>
                </a:outerShdw>
              </a:effectLst>
              <a:latin typeface="Lucida Bright" panose="02040602050505020304" pitchFamily="18" charset="0"/>
            </a:endParaRPr>
          </a:p>
          <a:p>
            <a:r>
              <a:rPr lang="fr-FR" b="1" dirty="0" smtClean="0">
                <a:solidFill>
                  <a:schemeClr val="tx2"/>
                </a:solidFill>
                <a:effectLst>
                  <a:outerShdw blurRad="38100" dist="38100" dir="2700000" algn="tl">
                    <a:srgbClr val="000000">
                      <a:alpha val="43137"/>
                    </a:srgbClr>
                  </a:outerShdw>
                </a:effectLst>
                <a:latin typeface="Lucida Bright" panose="02040602050505020304" pitchFamily="18" charset="0"/>
              </a:rPr>
              <a:t>CONSEQUENCES </a:t>
            </a:r>
            <a:r>
              <a:rPr lang="fr-FR" b="1" dirty="0">
                <a:solidFill>
                  <a:schemeClr val="tx2"/>
                </a:solidFill>
                <a:effectLst>
                  <a:outerShdw blurRad="38100" dist="38100" dir="2700000" algn="tl">
                    <a:srgbClr val="000000">
                      <a:alpha val="43137"/>
                    </a:srgbClr>
                  </a:outerShdw>
                </a:effectLst>
                <a:latin typeface="Lucida Bright" panose="02040602050505020304" pitchFamily="18" charset="0"/>
              </a:rPr>
              <a:t>JURIDIQUES ? </a:t>
            </a:r>
            <a:endParaRPr lang="fr-FR" b="1" dirty="0" smtClean="0">
              <a:solidFill>
                <a:schemeClr val="tx2"/>
              </a:solidFill>
              <a:effectLst>
                <a:outerShdw blurRad="38100" dist="38100" dir="2700000" algn="tl">
                  <a:srgbClr val="000000">
                    <a:alpha val="43137"/>
                  </a:srgbClr>
                </a:outerShdw>
              </a:effectLst>
              <a:latin typeface="Lucida Bright" panose="02040602050505020304" pitchFamily="18" charset="0"/>
            </a:endParaRPr>
          </a:p>
          <a:p>
            <a:endParaRPr lang="fr-FR" b="1" dirty="0">
              <a:solidFill>
                <a:schemeClr val="tx2"/>
              </a:solidFill>
              <a:effectLst>
                <a:outerShdw blurRad="38100" dist="38100" dir="2700000" algn="tl">
                  <a:srgbClr val="000000">
                    <a:alpha val="43137"/>
                  </a:srgbClr>
                </a:outerShdw>
              </a:effectLst>
              <a:latin typeface="Lucida Bright" panose="02040602050505020304" pitchFamily="18" charset="0"/>
            </a:endParaRPr>
          </a:p>
          <a:p>
            <a:r>
              <a:rPr lang="fr-FR" b="1" dirty="0" smtClean="0">
                <a:solidFill>
                  <a:schemeClr val="tx2"/>
                </a:solidFill>
                <a:effectLst>
                  <a:outerShdw blurRad="38100" dist="38100" dir="2700000" algn="tl">
                    <a:srgbClr val="000000">
                      <a:alpha val="43137"/>
                    </a:srgbClr>
                  </a:outerShdw>
                </a:effectLst>
                <a:latin typeface="Lucida Bright" panose="02040602050505020304" pitchFamily="18" charset="0"/>
              </a:rPr>
              <a:t>COÛT</a:t>
            </a:r>
            <a:r>
              <a:rPr lang="fr-FR" b="1" dirty="0">
                <a:solidFill>
                  <a:schemeClr val="tx2"/>
                </a:solidFill>
                <a:effectLst>
                  <a:outerShdw blurRad="38100" dist="38100" dir="2700000" algn="tl">
                    <a:srgbClr val="000000">
                      <a:alpha val="43137"/>
                    </a:srgbClr>
                  </a:outerShdw>
                </a:effectLst>
                <a:latin typeface="Lucida Bright" panose="02040602050505020304" pitchFamily="18" charset="0"/>
              </a:rPr>
              <a:t> ?</a:t>
            </a:r>
          </a:p>
        </p:txBody>
      </p:sp>
      <p:pic>
        <p:nvPicPr>
          <p:cNvPr id="7"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58415"/>
            <a:ext cx="936104" cy="797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Espace réservé du numéro de diapositive 14"/>
          <p:cNvSpPr>
            <a:spLocks noGrp="1"/>
          </p:cNvSpPr>
          <p:nvPr>
            <p:ph type="sldNum" sz="quarter" idx="12"/>
          </p:nvPr>
        </p:nvSpPr>
        <p:spPr/>
        <p:txBody>
          <a:bodyPr/>
          <a:lstStyle/>
          <a:p>
            <a:fld id="{A96A5DF5-EDC7-494C-8E93-01E4FB401C7E}" type="slidenum">
              <a:rPr lang="fr-FR" smtClean="0"/>
              <a:t>35</a:t>
            </a:fld>
            <a:endParaRPr lang="fr-FR" dirty="0"/>
          </a:p>
        </p:txBody>
      </p:sp>
    </p:spTree>
    <p:extLst>
      <p:ext uri="{BB962C8B-B14F-4D97-AF65-F5344CB8AC3E}">
        <p14:creationId xmlns:p14="http://schemas.microsoft.com/office/powerpoint/2010/main" val="37787778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sz="quarter" idx="1"/>
          </p:nvPr>
        </p:nvSpPr>
        <p:spPr>
          <a:xfrm>
            <a:off x="936104" y="1412776"/>
            <a:ext cx="7467600" cy="5161784"/>
          </a:xfrm>
        </p:spPr>
        <p:txBody>
          <a:bodyPr>
            <a:normAutofit/>
          </a:bodyPr>
          <a:lstStyle/>
          <a:p>
            <a:pPr algn="just"/>
            <a:r>
              <a:rPr lang="fr-FR" sz="1200" b="1" u="sng" dirty="0" smtClean="0">
                <a:solidFill>
                  <a:schemeClr val="accent1"/>
                </a:solidFill>
                <a:effectLst>
                  <a:outerShdw blurRad="38100" dist="38100" dir="2700000" algn="tl">
                    <a:srgbClr val="000000">
                      <a:alpha val="43137"/>
                    </a:srgbClr>
                  </a:outerShdw>
                </a:effectLst>
                <a:latin typeface="Lucida Bright" panose="02040602050505020304" pitchFamily="18" charset="0"/>
              </a:rPr>
              <a:t>DEFINITION:  </a:t>
            </a:r>
          </a:p>
          <a:p>
            <a:pPr marL="0" indent="0" algn="just">
              <a:buNone/>
            </a:pPr>
            <a:endParaRPr lang="fr-FR" sz="1200" dirty="0">
              <a:effectLst>
                <a:outerShdw blurRad="38100" dist="38100" dir="2700000" algn="tl">
                  <a:srgbClr val="000000">
                    <a:alpha val="43137"/>
                  </a:srgbClr>
                </a:outerShdw>
              </a:effectLst>
              <a:latin typeface="Lucida Bright" panose="02040602050505020304" pitchFamily="18" charset="0"/>
            </a:endParaRPr>
          </a:p>
          <a:p>
            <a:pPr marL="0" indent="0" algn="just">
              <a:buNone/>
            </a:pPr>
            <a:r>
              <a:rPr lang="fr-FR" sz="1200" dirty="0" smtClean="0">
                <a:effectLst>
                  <a:outerShdw blurRad="38100" dist="38100" dir="2700000" algn="tl">
                    <a:srgbClr val="000000">
                      <a:alpha val="43137"/>
                    </a:srgbClr>
                  </a:outerShdw>
                </a:effectLst>
                <a:latin typeface="Lucida Bright" panose="02040602050505020304" pitchFamily="18" charset="0"/>
              </a:rPr>
              <a:t>La </a:t>
            </a:r>
            <a:r>
              <a:rPr lang="fr-FR" sz="1200" dirty="0">
                <a:effectLst>
                  <a:outerShdw blurRad="38100" dist="38100" dir="2700000" algn="tl">
                    <a:srgbClr val="000000">
                      <a:alpha val="43137"/>
                    </a:srgbClr>
                  </a:outerShdw>
                </a:effectLst>
                <a:latin typeface="Lucida Bright" panose="02040602050505020304" pitchFamily="18" charset="0"/>
              </a:rPr>
              <a:t>transformation d’une société est l’opération consistant à changer sa forme juridique (par ex : transformation d’une SARL en SA</a:t>
            </a:r>
            <a:r>
              <a:rPr lang="fr-FR" sz="1200" dirty="0" smtClean="0">
                <a:effectLst>
                  <a:outerShdw blurRad="38100" dist="38100" dir="2700000" algn="tl">
                    <a:srgbClr val="000000">
                      <a:alpha val="43137"/>
                    </a:srgbClr>
                  </a:outerShdw>
                </a:effectLst>
                <a:latin typeface="Lucida Bright" panose="02040602050505020304" pitchFamily="18" charset="0"/>
              </a:rPr>
              <a:t>).</a:t>
            </a:r>
          </a:p>
          <a:p>
            <a:pPr marL="0" indent="0" algn="just">
              <a:buNone/>
            </a:pPr>
            <a:r>
              <a:rPr lang="fr-FR" sz="1200" dirty="0" smtClean="0">
                <a:effectLst>
                  <a:outerShdw blurRad="38100" dist="38100" dir="2700000" algn="tl">
                    <a:srgbClr val="000000">
                      <a:alpha val="43137"/>
                    </a:srgbClr>
                  </a:outerShdw>
                </a:effectLst>
                <a:latin typeface="Lucida Bright" panose="02040602050505020304" pitchFamily="18" charset="0"/>
              </a:rPr>
              <a:t> Elle </a:t>
            </a:r>
            <a:r>
              <a:rPr lang="fr-FR" sz="1200" dirty="0">
                <a:effectLst>
                  <a:outerShdw blurRad="38100" dist="38100" dir="2700000" algn="tl">
                    <a:srgbClr val="000000">
                      <a:alpha val="43137"/>
                    </a:srgbClr>
                  </a:outerShdw>
                </a:effectLst>
                <a:latin typeface="Lucida Bright" panose="02040602050505020304" pitchFamily="18" charset="0"/>
              </a:rPr>
              <a:t>n’entraîne pas de création de personne morale, mais constitue une simple modification des </a:t>
            </a:r>
            <a:r>
              <a:rPr lang="fr-FR" sz="1200" dirty="0" smtClean="0">
                <a:effectLst>
                  <a:outerShdw blurRad="38100" dist="38100" dir="2700000" algn="tl">
                    <a:srgbClr val="000000">
                      <a:alpha val="43137"/>
                    </a:srgbClr>
                  </a:outerShdw>
                </a:effectLst>
                <a:latin typeface="Lucida Bright" panose="02040602050505020304" pitchFamily="18" charset="0"/>
              </a:rPr>
              <a:t>statuts. </a:t>
            </a:r>
          </a:p>
          <a:p>
            <a:pPr algn="just"/>
            <a:endParaRPr lang="fr-FR" sz="1200" b="1" u="sng" dirty="0">
              <a:effectLst>
                <a:outerShdw blurRad="38100" dist="38100" dir="2700000" algn="tl">
                  <a:srgbClr val="000000">
                    <a:alpha val="43137"/>
                  </a:srgbClr>
                </a:outerShdw>
              </a:effectLst>
              <a:latin typeface="Lucida Bright" panose="02040602050505020304" pitchFamily="18" charset="0"/>
            </a:endParaRPr>
          </a:p>
          <a:p>
            <a:pPr algn="just"/>
            <a:r>
              <a:rPr lang="fr-FR" sz="1200" b="1" u="sng" dirty="0" smtClean="0">
                <a:solidFill>
                  <a:schemeClr val="accent1"/>
                </a:solidFill>
                <a:effectLst>
                  <a:outerShdw blurRad="38100" dist="38100" dir="2700000" algn="tl">
                    <a:srgbClr val="000000">
                      <a:alpha val="43137"/>
                    </a:srgbClr>
                  </a:outerShdw>
                </a:effectLst>
                <a:latin typeface="Lucida Bright" panose="02040602050505020304" pitchFamily="18" charset="0"/>
              </a:rPr>
              <a:t>CONDITIONS DE LA TRANSFORMATION:</a:t>
            </a:r>
          </a:p>
          <a:p>
            <a:pPr algn="just"/>
            <a:endParaRPr lang="fr-FR" sz="1200" dirty="0">
              <a:effectLst>
                <a:outerShdw blurRad="38100" dist="38100" dir="2700000" algn="tl">
                  <a:srgbClr val="000000">
                    <a:alpha val="43137"/>
                  </a:srgbClr>
                </a:outerShdw>
              </a:effectLst>
              <a:latin typeface="Lucida Bright" panose="02040602050505020304" pitchFamily="18" charset="0"/>
            </a:endParaRPr>
          </a:p>
          <a:p>
            <a:pPr algn="just">
              <a:buFont typeface="Wingdings" panose="05000000000000000000" pitchFamily="2" charset="2"/>
              <a:buChar char="Ø"/>
            </a:pPr>
            <a:r>
              <a:rPr lang="fr-FR" sz="1200" dirty="0" smtClean="0">
                <a:effectLst>
                  <a:outerShdw blurRad="38100" dist="38100" dir="2700000" algn="tl">
                    <a:srgbClr val="000000">
                      <a:alpha val="43137"/>
                    </a:srgbClr>
                  </a:outerShdw>
                </a:effectLst>
                <a:latin typeface="Lucida Bright" panose="02040602050505020304" pitchFamily="18" charset="0"/>
              </a:rPr>
              <a:t> Respecter </a:t>
            </a:r>
            <a:r>
              <a:rPr lang="fr-FR" sz="1200" dirty="0">
                <a:effectLst>
                  <a:outerShdw blurRad="38100" dist="38100" dir="2700000" algn="tl">
                    <a:srgbClr val="000000">
                      <a:alpha val="43137"/>
                    </a:srgbClr>
                  </a:outerShdw>
                </a:effectLst>
                <a:latin typeface="Lucida Bright" panose="02040602050505020304" pitchFamily="18" charset="0"/>
              </a:rPr>
              <a:t>les conditions requises pour la validité de la nouvelle société (montant du capital, nombre d’associés…) </a:t>
            </a:r>
            <a:endParaRPr lang="fr-FR" sz="1200" dirty="0" smtClean="0">
              <a:effectLst>
                <a:outerShdw blurRad="38100" dist="38100" dir="2700000" algn="tl">
                  <a:srgbClr val="000000">
                    <a:alpha val="43137"/>
                  </a:srgbClr>
                </a:outerShdw>
              </a:effectLst>
              <a:latin typeface="Lucida Bright" panose="02040602050505020304" pitchFamily="18" charset="0"/>
            </a:endParaRPr>
          </a:p>
          <a:p>
            <a:pPr algn="just">
              <a:buFont typeface="Wingdings" panose="05000000000000000000" pitchFamily="2" charset="2"/>
              <a:buChar char="Ø"/>
            </a:pPr>
            <a:r>
              <a:rPr lang="fr-FR" sz="1200" dirty="0" smtClean="0">
                <a:effectLst>
                  <a:outerShdw blurRad="38100" dist="38100" dir="2700000" algn="tl">
                    <a:srgbClr val="000000">
                      <a:alpha val="43137"/>
                    </a:srgbClr>
                  </a:outerShdw>
                </a:effectLst>
                <a:latin typeface="Lucida Bright" panose="02040602050505020304" pitchFamily="18" charset="0"/>
              </a:rPr>
              <a:t> </a:t>
            </a:r>
            <a:r>
              <a:rPr lang="fr-FR" sz="1200" dirty="0">
                <a:effectLst>
                  <a:outerShdw blurRad="38100" dist="38100" dir="2700000" algn="tl">
                    <a:srgbClr val="000000">
                      <a:alpha val="43137"/>
                    </a:srgbClr>
                  </a:outerShdw>
                </a:effectLst>
                <a:latin typeface="Lucida Bright" panose="02040602050505020304" pitchFamily="18" charset="0"/>
              </a:rPr>
              <a:t>Informer et consulter le CE avant que la transformation ne soit décidée </a:t>
            </a:r>
            <a:endParaRPr lang="fr-FR" sz="1200" dirty="0" smtClean="0">
              <a:effectLst>
                <a:outerShdw blurRad="38100" dist="38100" dir="2700000" algn="tl">
                  <a:srgbClr val="000000">
                    <a:alpha val="43137"/>
                  </a:srgbClr>
                </a:outerShdw>
              </a:effectLst>
              <a:latin typeface="Lucida Bright" panose="02040602050505020304" pitchFamily="18" charset="0"/>
            </a:endParaRPr>
          </a:p>
        </p:txBody>
      </p:sp>
      <p:pic>
        <p:nvPicPr>
          <p:cNvPr id="5"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58415"/>
            <a:ext cx="936104" cy="797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Espace réservé du numéro de diapositive 12"/>
          <p:cNvSpPr>
            <a:spLocks noGrp="1"/>
          </p:cNvSpPr>
          <p:nvPr>
            <p:ph type="sldNum" sz="quarter" idx="15"/>
          </p:nvPr>
        </p:nvSpPr>
        <p:spPr/>
        <p:txBody>
          <a:bodyPr/>
          <a:lstStyle/>
          <a:p>
            <a:fld id="{A96A5DF5-EDC7-494C-8E93-01E4FB401C7E}" type="slidenum">
              <a:rPr lang="fr-FR" smtClean="0"/>
              <a:t>36</a:t>
            </a:fld>
            <a:endParaRPr lang="fr-FR" dirty="0"/>
          </a:p>
        </p:txBody>
      </p:sp>
    </p:spTree>
    <p:extLst>
      <p:ext uri="{BB962C8B-B14F-4D97-AF65-F5344CB8AC3E}">
        <p14:creationId xmlns:p14="http://schemas.microsoft.com/office/powerpoint/2010/main" val="26609791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459432"/>
            <a:ext cx="7467600" cy="1143000"/>
          </a:xfrm>
        </p:spPr>
        <p:txBody>
          <a:bodyPr>
            <a:normAutofit/>
          </a:bodyPr>
          <a:lstStyle/>
          <a:p>
            <a:r>
              <a:rPr lang="fr-FR" sz="1400" b="1" dirty="0" smtClean="0">
                <a:solidFill>
                  <a:schemeClr val="accent1"/>
                </a:solidFill>
                <a:effectLst>
                  <a:outerShdw blurRad="38100" dist="38100" dir="2700000" algn="tl">
                    <a:srgbClr val="000000">
                      <a:alpha val="43137"/>
                    </a:srgbClr>
                  </a:outerShdw>
                </a:effectLst>
                <a:latin typeface="Lucida Bright" panose="02040602050505020304" pitchFamily="18" charset="0"/>
              </a:rPr>
              <a:t>POUR QUELLES RAISONS TRANSFORMER SA SOCIETE ? </a:t>
            </a:r>
            <a:endParaRPr lang="fr-FR" sz="1400" dirty="0">
              <a:solidFill>
                <a:schemeClr val="accent1"/>
              </a:solidFill>
              <a:latin typeface="Lucida Bright" panose="02040602050505020304" pitchFamily="18" charset="0"/>
            </a:endParaRPr>
          </a:p>
        </p:txBody>
      </p:sp>
      <p:sp>
        <p:nvSpPr>
          <p:cNvPr id="4" name="Rectangle 3"/>
          <p:cNvSpPr/>
          <p:nvPr/>
        </p:nvSpPr>
        <p:spPr>
          <a:xfrm>
            <a:off x="749288" y="778932"/>
            <a:ext cx="7560840" cy="5678478"/>
          </a:xfrm>
          <a:prstGeom prst="rect">
            <a:avLst/>
          </a:prstGeom>
        </p:spPr>
        <p:txBody>
          <a:bodyPr wrap="square">
            <a:spAutoFit/>
          </a:bodyPr>
          <a:lstStyle/>
          <a:p>
            <a:pPr marL="171450" indent="-171450" algn="just">
              <a:buClr>
                <a:schemeClr val="accent1"/>
              </a:buClr>
              <a:buFont typeface="Wingdings" panose="05000000000000000000" pitchFamily="2" charset="2"/>
              <a:buChar char="Ø"/>
            </a:pPr>
            <a:r>
              <a:rPr lang="fr-FR" sz="1100" b="1" dirty="0" smtClean="0">
                <a:solidFill>
                  <a:schemeClr val="accent1"/>
                </a:solidFill>
                <a:effectLst>
                  <a:outerShdw blurRad="38100" dist="38100" dir="2700000" algn="tl">
                    <a:srgbClr val="000000">
                      <a:alpha val="43137"/>
                    </a:srgbClr>
                  </a:outerShdw>
                </a:effectLst>
                <a:latin typeface="Lucida Bright" panose="02040602050505020304" pitchFamily="18" charset="0"/>
              </a:rPr>
              <a:t>SUR LE PLAN JURIDIQUE</a:t>
            </a:r>
            <a:r>
              <a:rPr lang="fr-FR" sz="1100" b="1" dirty="0" smtClean="0">
                <a:latin typeface="Lucida Bright" panose="02040602050505020304" pitchFamily="18" charset="0"/>
              </a:rPr>
              <a:t>: </a:t>
            </a:r>
            <a:r>
              <a:rPr lang="fr-FR" sz="1100" dirty="0" smtClean="0">
                <a:latin typeface="Lucida Bright" panose="02040602050505020304" pitchFamily="18" charset="0"/>
              </a:rPr>
              <a:t>Protéger son patrimoine personnel</a:t>
            </a:r>
            <a:endParaRPr lang="fr-FR" sz="1100" dirty="0">
              <a:latin typeface="Lucida Bright" panose="02040602050505020304" pitchFamily="18" charset="0"/>
            </a:endParaRPr>
          </a:p>
          <a:p>
            <a:pPr algn="just"/>
            <a:r>
              <a:rPr lang="fr-FR" sz="1100" dirty="0">
                <a:solidFill>
                  <a:schemeClr val="accent1"/>
                </a:solidFill>
                <a:latin typeface="Lucida Bright" panose="02040602050505020304" pitchFamily="18" charset="0"/>
              </a:rPr>
              <a:t> </a:t>
            </a:r>
            <a:endParaRPr lang="fr-FR" sz="1100" b="1" dirty="0" smtClean="0">
              <a:solidFill>
                <a:schemeClr val="accent1"/>
              </a:solidFill>
              <a:effectLst>
                <a:outerShdw blurRad="38100" dist="38100" dir="2700000" algn="tl">
                  <a:srgbClr val="000000">
                    <a:alpha val="43137"/>
                  </a:srgbClr>
                </a:outerShdw>
              </a:effectLst>
              <a:latin typeface="Lucida Bright" panose="02040602050505020304" pitchFamily="18" charset="0"/>
            </a:endParaRPr>
          </a:p>
          <a:p>
            <a:pPr marL="171450" indent="-171450" algn="just">
              <a:buClr>
                <a:schemeClr val="accent1"/>
              </a:buClr>
              <a:buFont typeface="Wingdings" panose="05000000000000000000" pitchFamily="2" charset="2"/>
              <a:buChar char="Ø"/>
              <a:tabLst>
                <a:tab pos="179388" algn="l"/>
              </a:tabLst>
            </a:pPr>
            <a:r>
              <a:rPr lang="fr-FR" sz="1100" b="1" dirty="0">
                <a:solidFill>
                  <a:schemeClr val="accent1"/>
                </a:solidFill>
                <a:effectLst>
                  <a:outerShdw blurRad="38100" dist="38100" dir="2700000" algn="tl">
                    <a:srgbClr val="000000">
                      <a:alpha val="43137"/>
                    </a:srgbClr>
                  </a:outerShdw>
                </a:effectLst>
                <a:latin typeface="Lucida Bright" panose="02040602050505020304" pitchFamily="18" charset="0"/>
              </a:rPr>
              <a:t> </a:t>
            </a:r>
            <a:r>
              <a:rPr lang="fr-FR" sz="1100" b="1" dirty="0" smtClean="0">
                <a:solidFill>
                  <a:schemeClr val="accent1"/>
                </a:solidFill>
                <a:effectLst>
                  <a:outerShdw blurRad="38100" dist="38100" dir="2700000" algn="tl">
                    <a:srgbClr val="000000">
                      <a:alpha val="43137"/>
                    </a:srgbClr>
                  </a:outerShdw>
                </a:effectLst>
                <a:latin typeface="Lucida Bright" panose="02040602050505020304" pitchFamily="18" charset="0"/>
              </a:rPr>
              <a:t>SUR LE PLAN ECONOMIQUE</a:t>
            </a:r>
            <a:r>
              <a:rPr lang="fr-FR" sz="1100" b="1" dirty="0" smtClean="0">
                <a:effectLst>
                  <a:outerShdw blurRad="38100" dist="38100" dir="2700000" algn="tl">
                    <a:srgbClr val="000000">
                      <a:alpha val="43137"/>
                    </a:srgbClr>
                  </a:outerShdw>
                </a:effectLst>
                <a:latin typeface="Lucida Bright" panose="02040602050505020304" pitchFamily="18" charset="0"/>
              </a:rPr>
              <a:t>: </a:t>
            </a:r>
            <a:r>
              <a:rPr lang="fr-FR" sz="1100" dirty="0" smtClean="0">
                <a:latin typeface="Lucida Bright" panose="02040602050505020304" pitchFamily="18" charset="0"/>
              </a:rPr>
              <a:t>Pour </a:t>
            </a:r>
            <a:r>
              <a:rPr lang="fr-FR" sz="1100" dirty="0">
                <a:latin typeface="Lucida Bright" panose="02040602050505020304" pitchFamily="18" charset="0"/>
              </a:rPr>
              <a:t>développer son entreprise individuelle, le chef d'entreprise doit augmenter son investissement financier personnel ou faire appel au crédit </a:t>
            </a:r>
            <a:r>
              <a:rPr lang="fr-FR" sz="1100" dirty="0" smtClean="0">
                <a:latin typeface="Lucida Bright" panose="02040602050505020304" pitchFamily="18" charset="0"/>
              </a:rPr>
              <a:t>bancaire, compléter </a:t>
            </a:r>
            <a:r>
              <a:rPr lang="fr-FR" sz="1100" dirty="0">
                <a:latin typeface="Lucida Bright" panose="02040602050505020304" pitchFamily="18" charset="0"/>
              </a:rPr>
              <a:t>les emprunts en faisant appel à des capitaux privés ou à des investisseurs. Ce cadre favorise également les rapprochements et les alliances entre les entreprises par la création de filiales communes ou de prises de </a:t>
            </a:r>
            <a:r>
              <a:rPr lang="fr-FR" sz="1100" dirty="0" smtClean="0">
                <a:latin typeface="Lucida Bright" panose="02040602050505020304" pitchFamily="18" charset="0"/>
              </a:rPr>
              <a:t>participation.</a:t>
            </a:r>
          </a:p>
          <a:p>
            <a:pPr algn="just"/>
            <a:endParaRPr lang="fr-FR" sz="1100" b="1" dirty="0">
              <a:latin typeface="Lucida Bright" panose="02040602050505020304" pitchFamily="18" charset="0"/>
            </a:endParaRPr>
          </a:p>
          <a:p>
            <a:pPr marL="171450" indent="-171450" algn="just">
              <a:buClr>
                <a:schemeClr val="accent1"/>
              </a:buClr>
              <a:buFont typeface="Wingdings" panose="05000000000000000000" pitchFamily="2" charset="2"/>
              <a:buChar char="Ø"/>
            </a:pPr>
            <a:r>
              <a:rPr lang="fr-FR" sz="1100" b="1" dirty="0" smtClean="0">
                <a:solidFill>
                  <a:schemeClr val="accent1"/>
                </a:solidFill>
                <a:effectLst>
                  <a:outerShdw blurRad="38100" dist="38100" dir="2700000" algn="tl">
                    <a:srgbClr val="000000">
                      <a:alpha val="43137"/>
                    </a:srgbClr>
                  </a:outerShdw>
                </a:effectLst>
                <a:latin typeface="Lucida Bright" panose="02040602050505020304" pitchFamily="18" charset="0"/>
              </a:rPr>
              <a:t>SUR LE PLAN FISCAL</a:t>
            </a:r>
            <a:r>
              <a:rPr lang="fr-FR" sz="1100" dirty="0" smtClean="0">
                <a:latin typeface="Lucida Bright" panose="02040602050505020304" pitchFamily="18" charset="0"/>
              </a:rPr>
              <a:t>: L'entreprise </a:t>
            </a:r>
            <a:r>
              <a:rPr lang="fr-FR" sz="1100" dirty="0">
                <a:latin typeface="Lucida Bright" panose="02040602050505020304" pitchFamily="18" charset="0"/>
              </a:rPr>
              <a:t>individuelle n'a pas d'autonomie fiscale (à l'exception du régime de l'EIRL qui peut opter pour l'impôt sur les sociétés sous certaines conditions). Les bénéfices industriels et commerciaux qu'elle réalise s'ajoutent aux autres revenus de l'exploitant et sont soumis à l'impôt sur le </a:t>
            </a:r>
            <a:r>
              <a:rPr lang="fr-FR" sz="1100" dirty="0" smtClean="0">
                <a:latin typeface="Lucida Bright" panose="02040602050505020304" pitchFamily="18" charset="0"/>
              </a:rPr>
              <a:t>revenu.La </a:t>
            </a:r>
            <a:r>
              <a:rPr lang="fr-FR" sz="1100" dirty="0">
                <a:latin typeface="Lucida Bright" panose="02040602050505020304" pitchFamily="18" charset="0"/>
              </a:rPr>
              <a:t>progressivité de l'impôt sur le revenu fait donc obstacle à l'autofinancement de l'entreprise </a:t>
            </a:r>
            <a:r>
              <a:rPr lang="fr-FR" sz="1100" dirty="0" smtClean="0">
                <a:latin typeface="Lucida Bright" panose="02040602050505020304" pitchFamily="18" charset="0"/>
              </a:rPr>
              <a:t>individuelle.</a:t>
            </a:r>
          </a:p>
          <a:p>
            <a:pPr algn="just"/>
            <a:endParaRPr lang="fr-FR" sz="1100" b="1" dirty="0">
              <a:solidFill>
                <a:schemeClr val="accent1"/>
              </a:solidFill>
              <a:effectLst>
                <a:outerShdw blurRad="38100" dist="38100" dir="2700000" algn="tl">
                  <a:srgbClr val="000000">
                    <a:alpha val="43137"/>
                  </a:srgbClr>
                </a:outerShdw>
              </a:effectLst>
              <a:latin typeface="Lucida Bright" panose="02040602050505020304" pitchFamily="18" charset="0"/>
            </a:endParaRPr>
          </a:p>
          <a:p>
            <a:pPr marL="171450" indent="-171450" algn="just">
              <a:buClr>
                <a:schemeClr val="accent1"/>
              </a:buClr>
              <a:buFont typeface="Wingdings" panose="05000000000000000000" pitchFamily="2" charset="2"/>
              <a:buChar char="Ø"/>
            </a:pPr>
            <a:r>
              <a:rPr lang="fr-FR" sz="1100" b="1" dirty="0" smtClean="0">
                <a:solidFill>
                  <a:schemeClr val="accent1"/>
                </a:solidFill>
                <a:effectLst>
                  <a:outerShdw blurRad="38100" dist="38100" dir="2700000" algn="tl">
                    <a:srgbClr val="000000">
                      <a:alpha val="43137"/>
                    </a:srgbClr>
                  </a:outerShdw>
                </a:effectLst>
                <a:latin typeface="Lucida Bright" panose="02040602050505020304" pitchFamily="18" charset="0"/>
              </a:rPr>
              <a:t>SUR LE PLAN SOCIAL:</a:t>
            </a:r>
          </a:p>
          <a:p>
            <a:pPr marL="179388" algn="just">
              <a:buClr>
                <a:schemeClr val="accent1"/>
              </a:buClr>
            </a:pPr>
            <a:endParaRPr lang="fr-FR" sz="1100" dirty="0">
              <a:latin typeface="Lucida Bright" panose="02040602050505020304" pitchFamily="18" charset="0"/>
            </a:endParaRPr>
          </a:p>
          <a:p>
            <a:pPr marL="179388" algn="just"/>
            <a:r>
              <a:rPr lang="fr-FR" sz="1100" dirty="0" smtClean="0">
                <a:latin typeface="Lucida Bright" panose="02040602050505020304" pitchFamily="18" charset="0"/>
              </a:rPr>
              <a:t>Dans </a:t>
            </a:r>
            <a:r>
              <a:rPr lang="fr-FR" sz="1100" dirty="0">
                <a:latin typeface="Lucida Bright" panose="02040602050505020304" pitchFamily="18" charset="0"/>
              </a:rPr>
              <a:t>le régime de l'EIRL, et en cas d'option pour l'impôt sur les sociétés, la base de calcul des cotisations sociales est limitée à la rémunération que l'EIRL s'attribue, qui est une charge déductible du bénéfice imposable et à laquelle s'ajoute dans certains cas, une part des dividendes versés.</a:t>
            </a:r>
            <a:br>
              <a:rPr lang="fr-FR" sz="1100" dirty="0">
                <a:latin typeface="Lucida Bright" panose="02040602050505020304" pitchFamily="18" charset="0"/>
              </a:rPr>
            </a:br>
            <a:endParaRPr lang="fr-FR" sz="1100" dirty="0" smtClean="0">
              <a:latin typeface="Lucida Bright" panose="02040602050505020304" pitchFamily="18" charset="0"/>
            </a:endParaRPr>
          </a:p>
          <a:p>
            <a:pPr marL="179388" algn="just"/>
            <a:r>
              <a:rPr lang="fr-FR" sz="1100" dirty="0" smtClean="0">
                <a:latin typeface="Lucida Bright" panose="02040602050505020304" pitchFamily="18" charset="0"/>
              </a:rPr>
              <a:t>En </a:t>
            </a:r>
            <a:r>
              <a:rPr lang="fr-FR" sz="1100" dirty="0">
                <a:latin typeface="Lucida Bright" panose="02040602050505020304" pitchFamily="18" charset="0"/>
              </a:rPr>
              <a:t>choisissant de créer une SARL soumise à l'IS, l'entrepreneur ne cotise que sur la rémunération qui lui est allouée. </a:t>
            </a:r>
            <a:r>
              <a:rPr lang="fr-FR" sz="1100" dirty="0" smtClean="0">
                <a:latin typeface="Lucida Bright" panose="02040602050505020304" pitchFamily="18" charset="0"/>
              </a:rPr>
              <a:t>Mais attention, </a:t>
            </a:r>
            <a:r>
              <a:rPr lang="fr-FR" sz="1100" dirty="0">
                <a:latin typeface="Lucida Bright" panose="02040602050505020304" pitchFamily="18" charset="0"/>
              </a:rPr>
              <a:t>tout comme l'EIRL, depuis le 1er janvier 2013, la part des dividendes perçus par le gérant (et son conjoint, son partenaire pacsé, ses enfants mineurs) est soumise à cotisations sociales pour la fraction supérieure à 10 % du capital social, des primes d'émission et des sommes versées en compte courant (loi de financement de la sécurité sociale du 17 décembre 2012).</a:t>
            </a:r>
            <a:br>
              <a:rPr lang="fr-FR" sz="1100" dirty="0">
                <a:latin typeface="Lucida Bright" panose="02040602050505020304" pitchFamily="18" charset="0"/>
              </a:rPr>
            </a:br>
            <a:endParaRPr lang="fr-FR" sz="1100" dirty="0">
              <a:effectLst>
                <a:outerShdw blurRad="38100" dist="38100" dir="2700000" algn="tl">
                  <a:srgbClr val="000000">
                    <a:alpha val="43137"/>
                  </a:srgbClr>
                </a:outerShdw>
              </a:effectLst>
              <a:latin typeface="Lucida Bright" panose="02040602050505020304" pitchFamily="18" charset="0"/>
            </a:endParaRPr>
          </a:p>
          <a:p>
            <a:pPr marL="179388" indent="-179388" algn="just">
              <a:buClr>
                <a:schemeClr val="accent1"/>
              </a:buClr>
              <a:buFont typeface="Wingdings" panose="05000000000000000000" pitchFamily="2" charset="2"/>
              <a:buChar char="Ø"/>
            </a:pPr>
            <a:r>
              <a:rPr lang="fr-FR" sz="1100" b="1" dirty="0">
                <a:effectLst>
                  <a:outerShdw blurRad="38100" dist="38100" dir="2700000" algn="tl">
                    <a:srgbClr val="000000">
                      <a:alpha val="43137"/>
                    </a:srgbClr>
                  </a:outerShdw>
                </a:effectLst>
                <a:latin typeface="Lucida Bright" panose="02040602050505020304" pitchFamily="18" charset="0"/>
              </a:rPr>
              <a:t> </a:t>
            </a:r>
            <a:r>
              <a:rPr lang="fr-FR" sz="1100" b="1" dirty="0" smtClean="0">
                <a:solidFill>
                  <a:schemeClr val="accent1"/>
                </a:solidFill>
                <a:effectLst>
                  <a:outerShdw blurRad="38100" dist="38100" dir="2700000" algn="tl">
                    <a:srgbClr val="000000">
                      <a:alpha val="43137"/>
                    </a:srgbClr>
                  </a:outerShdw>
                </a:effectLst>
                <a:latin typeface="Lucida Bright" panose="02040602050505020304" pitchFamily="18" charset="0"/>
              </a:rPr>
              <a:t>SUR LE PLAN DE LA TRANSMISSION:</a:t>
            </a:r>
          </a:p>
          <a:p>
            <a:pPr marL="179388" indent="-179388" algn="just">
              <a:buClr>
                <a:schemeClr val="accent1"/>
              </a:buClr>
              <a:buFont typeface="Wingdings" panose="05000000000000000000" pitchFamily="2" charset="2"/>
              <a:buChar char="Ø"/>
            </a:pPr>
            <a:endParaRPr lang="fr-FR" sz="1100" dirty="0">
              <a:latin typeface="Lucida Bright" panose="02040602050505020304" pitchFamily="18" charset="0"/>
            </a:endParaRPr>
          </a:p>
          <a:p>
            <a:pPr marL="179388" algn="just"/>
            <a:r>
              <a:rPr lang="fr-FR" sz="1100" dirty="0">
                <a:latin typeface="Lucida Bright" panose="02040602050505020304" pitchFamily="18" charset="0"/>
              </a:rPr>
              <a:t> En cas de décès de l'exploitant, l'entreprise individuelle risque d'être paralysée. Elle revient en indivision aux héritiers qui doivent à l'unanimité donner mandat à l'un d'entre eux pour gérer l'affaire familiale.</a:t>
            </a:r>
          </a:p>
          <a:p>
            <a:pPr marL="179388" algn="just"/>
            <a:r>
              <a:rPr lang="fr-FR" sz="1100" dirty="0">
                <a:latin typeface="Lucida Bright" panose="02040602050505020304" pitchFamily="18" charset="0"/>
              </a:rPr>
              <a:t> La société est un instrument mieux adapté pour la transmission aux enfants ou à des tiers et elle permet les partages ou montages afin d'assurer la pérennité de l'entreprise.</a:t>
            </a:r>
          </a:p>
          <a:p>
            <a:pPr algn="just"/>
            <a:endParaRPr lang="fr-FR" sz="1100" dirty="0">
              <a:latin typeface="Lucida Bright" panose="02040602050505020304" pitchFamily="18" charset="0"/>
            </a:endParaRPr>
          </a:p>
        </p:txBody>
      </p:sp>
      <p:pic>
        <p:nvPicPr>
          <p:cNvPr id="6"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58415"/>
            <a:ext cx="936104" cy="797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Espace réservé du numéro de diapositive 13"/>
          <p:cNvSpPr>
            <a:spLocks noGrp="1"/>
          </p:cNvSpPr>
          <p:nvPr>
            <p:ph type="sldNum" sz="quarter" idx="15"/>
          </p:nvPr>
        </p:nvSpPr>
        <p:spPr/>
        <p:txBody>
          <a:bodyPr/>
          <a:lstStyle/>
          <a:p>
            <a:fld id="{A96A5DF5-EDC7-494C-8E93-01E4FB401C7E}" type="slidenum">
              <a:rPr lang="fr-FR" smtClean="0"/>
              <a:t>37</a:t>
            </a:fld>
            <a:endParaRPr lang="fr-FR" dirty="0"/>
          </a:p>
        </p:txBody>
      </p:sp>
    </p:spTree>
    <p:extLst>
      <p:ext uri="{BB962C8B-B14F-4D97-AF65-F5344CB8AC3E}">
        <p14:creationId xmlns:p14="http://schemas.microsoft.com/office/powerpoint/2010/main" val="13631651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68052" y="188640"/>
            <a:ext cx="7467600" cy="5943612"/>
          </a:xfrm>
        </p:spPr>
        <p:txBody>
          <a:bodyPr>
            <a:normAutofit fontScale="25000" lnSpcReduction="20000"/>
          </a:bodyPr>
          <a:lstStyle/>
          <a:p>
            <a:pPr marL="0" indent="0" algn="just">
              <a:buNone/>
            </a:pPr>
            <a:endParaRPr lang="fr-FR" sz="2500" b="1" dirty="0" smtClean="0">
              <a:solidFill>
                <a:schemeClr val="accent1"/>
              </a:solidFill>
              <a:effectLst>
                <a:outerShdw blurRad="38100" dist="38100" dir="2700000" algn="tl">
                  <a:srgbClr val="000000">
                    <a:alpha val="43137"/>
                  </a:srgbClr>
                </a:outerShdw>
              </a:effectLst>
              <a:latin typeface="Lucida Bright" panose="02040602050505020304" pitchFamily="18" charset="0"/>
            </a:endParaRPr>
          </a:p>
          <a:p>
            <a:pPr marL="0" indent="0" algn="ctr">
              <a:buNone/>
            </a:pPr>
            <a:r>
              <a:rPr lang="fr-FR" sz="4800" b="1" u="sng" dirty="0" smtClean="0">
                <a:solidFill>
                  <a:schemeClr val="accent1"/>
                </a:solidFill>
                <a:effectLst>
                  <a:outerShdw blurRad="38100" dist="38100" dir="2700000" algn="tl">
                    <a:srgbClr val="000000">
                      <a:alpha val="43137"/>
                    </a:srgbClr>
                  </a:outerShdw>
                </a:effectLst>
                <a:latin typeface="Lucida Bright" panose="02040602050505020304" pitchFamily="18" charset="0"/>
              </a:rPr>
              <a:t>POI NTS DE VIGILANCE EN FONCTION DU TYPE DE TRANSFORMATION:</a:t>
            </a:r>
          </a:p>
          <a:p>
            <a:pPr marL="0" indent="0" algn="just">
              <a:buNone/>
            </a:pPr>
            <a:endParaRPr lang="fr-FR" sz="3700" b="1" dirty="0">
              <a:solidFill>
                <a:schemeClr val="accent1"/>
              </a:solidFill>
              <a:effectLst>
                <a:outerShdw blurRad="38100" dist="38100" dir="2700000" algn="tl">
                  <a:srgbClr val="000000">
                    <a:alpha val="43137"/>
                  </a:srgbClr>
                </a:outerShdw>
              </a:effectLst>
              <a:latin typeface="Lucida Bright" panose="02040602050505020304" pitchFamily="18" charset="0"/>
            </a:endParaRPr>
          </a:p>
          <a:p>
            <a:pPr marL="0" indent="0" algn="just">
              <a:buNone/>
            </a:pPr>
            <a:r>
              <a:rPr lang="fr-FR" sz="4800" b="1" dirty="0" smtClean="0">
                <a:solidFill>
                  <a:schemeClr val="accent1"/>
                </a:solidFill>
                <a:effectLst>
                  <a:outerShdw blurRad="38100" dist="38100" dir="2700000" algn="tl">
                    <a:srgbClr val="000000">
                      <a:alpha val="43137"/>
                    </a:srgbClr>
                  </a:outerShdw>
                </a:effectLst>
                <a:latin typeface="Lucida Bright" panose="02040602050505020304" pitchFamily="18" charset="0"/>
              </a:rPr>
              <a:t>TRANSFORMATIONS EN SOCIETES PAR ACTIONS:</a:t>
            </a:r>
          </a:p>
          <a:p>
            <a:pPr marL="0" indent="0" algn="just">
              <a:buNone/>
            </a:pPr>
            <a:endParaRPr lang="fr-FR" sz="4800" dirty="0">
              <a:effectLst>
                <a:outerShdw blurRad="38100" dist="38100" dir="2700000" algn="tl">
                  <a:srgbClr val="000000">
                    <a:alpha val="43137"/>
                  </a:srgbClr>
                </a:outerShdw>
              </a:effectLst>
              <a:latin typeface="Lucida Bright" panose="02040602050505020304" pitchFamily="18" charset="0"/>
            </a:endParaRPr>
          </a:p>
          <a:p>
            <a:pPr algn="just">
              <a:buFont typeface="Wingdings" panose="05000000000000000000" pitchFamily="2" charset="2"/>
              <a:buChar char="Ø"/>
            </a:pPr>
            <a:r>
              <a:rPr lang="fr-FR" sz="4800" dirty="0">
                <a:latin typeface="Lucida Bright" panose="02040602050505020304" pitchFamily="18" charset="0"/>
              </a:rPr>
              <a:t> </a:t>
            </a:r>
            <a:r>
              <a:rPr lang="fr-FR" sz="4800" dirty="0" smtClean="0">
                <a:latin typeface="Lucida Bright" panose="02040602050505020304" pitchFamily="18" charset="0"/>
              </a:rPr>
              <a:t> </a:t>
            </a:r>
            <a:r>
              <a:rPr lang="fr-FR" sz="4800" b="1" u="sng" dirty="0">
                <a:latin typeface="Lucida Bright" panose="02040602050505020304" pitchFamily="18" charset="0"/>
              </a:rPr>
              <a:t>Désignation d’un commissaire à la transformation </a:t>
            </a:r>
            <a:r>
              <a:rPr lang="fr-FR" sz="4800" dirty="0">
                <a:latin typeface="Lucida Bright" panose="02040602050505020304" pitchFamily="18" charset="0"/>
              </a:rPr>
              <a:t>chargé d’apprécier la valeur des biens composant l’actif, les avantages particuliers pouvant exister au profit d’associés ou de tiers, et d’attester que le montant des capitaux propres est au moins égal au capital social. </a:t>
            </a:r>
            <a:endParaRPr lang="fr-FR" sz="4800" dirty="0" smtClean="0">
              <a:latin typeface="Lucida Bright" panose="02040602050505020304" pitchFamily="18" charset="0"/>
            </a:endParaRPr>
          </a:p>
          <a:p>
            <a:pPr marL="365760" lvl="1" indent="0" algn="just">
              <a:buNone/>
            </a:pPr>
            <a:endParaRPr lang="fr-FR" sz="4500" dirty="0">
              <a:latin typeface="Lucida Bright" panose="02040602050505020304" pitchFamily="18" charset="0"/>
            </a:endParaRPr>
          </a:p>
          <a:p>
            <a:pPr marL="365760" lvl="1" indent="0" algn="just">
              <a:buNone/>
            </a:pPr>
            <a:r>
              <a:rPr lang="fr-FR" sz="4800" dirty="0" smtClean="0">
                <a:latin typeface="Lucida Bright" panose="02040602050505020304" pitchFamily="18" charset="0"/>
              </a:rPr>
              <a:t>Le </a:t>
            </a:r>
            <a:r>
              <a:rPr lang="fr-FR" sz="4800" dirty="0">
                <a:latin typeface="Lucida Bright" panose="02040602050505020304" pitchFamily="18" charset="0"/>
              </a:rPr>
              <a:t>rapport doit être tenu au siège social et déposé au greffe du TC 8 jours minimum avant la date de l’AG statuant sur la transformation (8 jours avant la date limite de réponse des associés en cas de consultation écrite). </a:t>
            </a:r>
            <a:endParaRPr lang="fr-FR" sz="4800" dirty="0" smtClean="0">
              <a:latin typeface="Lucida Bright" panose="02040602050505020304" pitchFamily="18" charset="0"/>
            </a:endParaRPr>
          </a:p>
          <a:p>
            <a:pPr marL="0" indent="0" algn="just">
              <a:buNone/>
            </a:pPr>
            <a:endParaRPr lang="fr-FR" sz="4800" dirty="0" smtClean="0">
              <a:latin typeface="Lucida Bright" panose="02040602050505020304" pitchFamily="18" charset="0"/>
            </a:endParaRPr>
          </a:p>
          <a:p>
            <a:pPr algn="just">
              <a:buFont typeface="Wingdings" panose="05000000000000000000" pitchFamily="2" charset="2"/>
              <a:buChar char="Ø"/>
            </a:pPr>
            <a:r>
              <a:rPr lang="fr-FR" sz="4800" dirty="0" smtClean="0">
                <a:latin typeface="Lucida Bright" panose="02040602050505020304" pitchFamily="18" charset="0"/>
              </a:rPr>
              <a:t>Si </a:t>
            </a:r>
            <a:r>
              <a:rPr lang="fr-FR" sz="4800" dirty="0">
                <a:latin typeface="Lucida Bright" panose="02040602050505020304" pitchFamily="18" charset="0"/>
              </a:rPr>
              <a:t>la société dispose déjà d’un CAC, elle est dispensée de faire évaluer les biens composant son actif. Son CAC doit tout de même attester que les capitaux propres sont au moins égaux au capital </a:t>
            </a:r>
            <a:r>
              <a:rPr lang="fr-FR" sz="4800" dirty="0" smtClean="0">
                <a:latin typeface="Lucida Bright" panose="02040602050505020304" pitchFamily="18" charset="0"/>
              </a:rPr>
              <a:t>social.</a:t>
            </a:r>
          </a:p>
          <a:p>
            <a:pPr marL="0" indent="0" algn="just">
              <a:buNone/>
            </a:pPr>
            <a:endParaRPr lang="fr-FR" sz="4800" dirty="0">
              <a:latin typeface="Lucida Bright" panose="02040602050505020304" pitchFamily="18" charset="0"/>
            </a:endParaRPr>
          </a:p>
          <a:p>
            <a:pPr marL="0" indent="0" algn="just">
              <a:buNone/>
            </a:pPr>
            <a:r>
              <a:rPr lang="fr-FR" sz="4800" b="1" dirty="0" smtClean="0">
                <a:solidFill>
                  <a:schemeClr val="accent1"/>
                </a:solidFill>
                <a:effectLst>
                  <a:outerShdw blurRad="38100" dist="38100" dir="2700000" algn="tl">
                    <a:srgbClr val="000000">
                      <a:alpha val="43137"/>
                    </a:srgbClr>
                  </a:outerShdw>
                </a:effectLst>
                <a:latin typeface="Lucida Bright" panose="02040602050505020304" pitchFamily="18" charset="0"/>
              </a:rPr>
              <a:t>TRANSFORMATION D’UNE SARL  </a:t>
            </a:r>
            <a:r>
              <a:rPr lang="fr-FR" sz="4800" dirty="0">
                <a:latin typeface="Lucida Bright" panose="02040602050505020304" pitchFamily="18" charset="0"/>
              </a:rPr>
              <a:t>: </a:t>
            </a:r>
          </a:p>
          <a:p>
            <a:pPr marL="0" indent="0" algn="just">
              <a:buNone/>
            </a:pPr>
            <a:endParaRPr lang="fr-FR" sz="4000" dirty="0" smtClean="0">
              <a:latin typeface="Lucida Bright" panose="02040602050505020304" pitchFamily="18" charset="0"/>
            </a:endParaRPr>
          </a:p>
          <a:p>
            <a:pPr algn="just">
              <a:buFont typeface="Wingdings" panose="05000000000000000000" pitchFamily="2" charset="2"/>
              <a:buChar char="Ø"/>
            </a:pPr>
            <a:r>
              <a:rPr lang="fr-FR" sz="4800" dirty="0" smtClean="0">
                <a:latin typeface="Lucida Bright" panose="02040602050505020304" pitchFamily="18" charset="0"/>
              </a:rPr>
              <a:t>Etablissement </a:t>
            </a:r>
            <a:r>
              <a:rPr lang="fr-FR" sz="4800" dirty="0">
                <a:latin typeface="Lucida Bright" panose="02040602050505020304" pitchFamily="18" charset="0"/>
              </a:rPr>
              <a:t>d’un rapport par un CAC sur la situation de la société à mettre à disposition au siège social 15 jours avant l’AG (pas de dépôt au greffe). </a:t>
            </a:r>
            <a:r>
              <a:rPr lang="fr-FR" sz="4800" dirty="0" smtClean="0">
                <a:latin typeface="Lucida Bright" panose="02040602050505020304" pitchFamily="18" charset="0"/>
              </a:rPr>
              <a:t>En </a:t>
            </a:r>
            <a:r>
              <a:rPr lang="fr-FR" sz="4800" dirty="0">
                <a:latin typeface="Lucida Bright" panose="02040602050505020304" pitchFamily="18" charset="0"/>
              </a:rPr>
              <a:t>cas de transformation en société par actions, il peut s’agit du commissaire à la transformation. </a:t>
            </a:r>
            <a:endParaRPr lang="fr-FR" sz="4800" dirty="0" smtClean="0">
              <a:latin typeface="Lucida Bright" panose="02040602050505020304" pitchFamily="18" charset="0"/>
            </a:endParaRPr>
          </a:p>
          <a:p>
            <a:pPr algn="just">
              <a:buFont typeface="Wingdings" panose="05000000000000000000" pitchFamily="2" charset="2"/>
              <a:buChar char="Ø"/>
            </a:pPr>
            <a:endParaRPr lang="fr-FR" sz="4800" b="1" dirty="0" smtClean="0">
              <a:solidFill>
                <a:schemeClr val="accent1"/>
              </a:solidFill>
              <a:effectLst>
                <a:outerShdw blurRad="38100" dist="38100" dir="2700000" algn="tl">
                  <a:srgbClr val="000000">
                    <a:alpha val="43137"/>
                  </a:srgbClr>
                </a:outerShdw>
              </a:effectLst>
              <a:latin typeface="Lucida Bright" panose="02040602050505020304" pitchFamily="18" charset="0"/>
            </a:endParaRPr>
          </a:p>
          <a:p>
            <a:pPr marL="0" indent="0" algn="just">
              <a:buNone/>
            </a:pPr>
            <a:r>
              <a:rPr lang="fr-FR" sz="4800" b="1" dirty="0" smtClean="0">
                <a:solidFill>
                  <a:schemeClr val="accent1"/>
                </a:solidFill>
                <a:effectLst>
                  <a:outerShdw blurRad="38100" dist="38100" dir="2700000" algn="tl">
                    <a:srgbClr val="000000">
                      <a:alpha val="43137"/>
                    </a:srgbClr>
                  </a:outerShdw>
                </a:effectLst>
                <a:latin typeface="Lucida Bright" panose="02040602050505020304" pitchFamily="18" charset="0"/>
              </a:rPr>
              <a:t>TRANSFORMATION D’UNE SA:</a:t>
            </a:r>
          </a:p>
          <a:p>
            <a:pPr marL="0" indent="0" algn="just">
              <a:buNone/>
            </a:pPr>
            <a:r>
              <a:rPr lang="fr-FR" sz="4800" dirty="0" smtClean="0">
                <a:latin typeface="Lucida Bright" panose="02040602050505020304" pitchFamily="18" charset="0"/>
              </a:rPr>
              <a:t> Possible </a:t>
            </a:r>
            <a:r>
              <a:rPr lang="fr-FR" sz="4800" dirty="0">
                <a:latin typeface="Lucida Bright" panose="02040602050505020304" pitchFamily="18" charset="0"/>
              </a:rPr>
              <a:t>que si elle a 2 ans d’existence. </a:t>
            </a:r>
          </a:p>
          <a:p>
            <a:pPr marL="0" indent="0" algn="just">
              <a:buNone/>
            </a:pPr>
            <a:endParaRPr lang="fr-FR" sz="4800" b="1" dirty="0">
              <a:solidFill>
                <a:schemeClr val="accent1"/>
              </a:solidFill>
              <a:effectLst>
                <a:outerShdw blurRad="38100" dist="38100" dir="2700000" algn="tl">
                  <a:srgbClr val="000000">
                    <a:alpha val="43137"/>
                  </a:srgbClr>
                </a:outerShdw>
              </a:effectLst>
              <a:latin typeface="Lucida Bright" panose="02040602050505020304" pitchFamily="18" charset="0"/>
            </a:endParaRPr>
          </a:p>
          <a:p>
            <a:pPr marL="0" indent="0" algn="just">
              <a:buNone/>
            </a:pPr>
            <a:r>
              <a:rPr lang="fr-FR" sz="4800" b="1" dirty="0" smtClean="0">
                <a:solidFill>
                  <a:schemeClr val="accent1"/>
                </a:solidFill>
                <a:effectLst>
                  <a:outerShdw blurRad="38100" dist="38100" dir="2700000" algn="tl">
                    <a:srgbClr val="000000">
                      <a:alpha val="43137"/>
                    </a:srgbClr>
                  </a:outerShdw>
                </a:effectLst>
                <a:latin typeface="Lucida Bright" panose="02040602050505020304" pitchFamily="18" charset="0"/>
              </a:rPr>
              <a:t>ATTENTION NULLITE DE LA TRANSFORMATION (avec suppression </a:t>
            </a:r>
            <a:r>
              <a:rPr lang="fr-FR" sz="4800" b="1" dirty="0">
                <a:solidFill>
                  <a:schemeClr val="accent1"/>
                </a:solidFill>
                <a:effectLst>
                  <a:outerShdw blurRad="38100" dist="38100" dir="2700000" algn="tl">
                    <a:srgbClr val="000000">
                      <a:alpha val="43137"/>
                    </a:srgbClr>
                  </a:outerShdw>
                </a:effectLst>
                <a:latin typeface="Lucida Bright" panose="02040602050505020304" pitchFamily="18" charset="0"/>
              </a:rPr>
              <a:t>rétroactive des effets de la </a:t>
            </a:r>
            <a:r>
              <a:rPr lang="fr-FR" sz="4800" b="1" dirty="0" smtClean="0">
                <a:solidFill>
                  <a:schemeClr val="accent1"/>
                </a:solidFill>
                <a:effectLst>
                  <a:outerShdw blurRad="38100" dist="38100" dir="2700000" algn="tl">
                    <a:srgbClr val="000000">
                      <a:alpha val="43137"/>
                    </a:srgbClr>
                  </a:outerShdw>
                </a:effectLst>
                <a:latin typeface="Lucida Bright" panose="02040602050505020304" pitchFamily="18" charset="0"/>
              </a:rPr>
              <a:t>transformation) si: </a:t>
            </a:r>
          </a:p>
          <a:p>
            <a:pPr marL="0" indent="0" algn="just">
              <a:buNone/>
            </a:pPr>
            <a:endParaRPr lang="fr-FR" sz="4800" b="1" dirty="0" smtClean="0">
              <a:solidFill>
                <a:schemeClr val="accent1"/>
              </a:solidFill>
              <a:effectLst>
                <a:outerShdw blurRad="38100" dist="38100" dir="2700000" algn="tl">
                  <a:srgbClr val="000000">
                    <a:alpha val="43137"/>
                  </a:srgbClr>
                </a:outerShdw>
              </a:effectLst>
              <a:latin typeface="Lucida Bright" panose="02040602050505020304" pitchFamily="18" charset="0"/>
            </a:endParaRPr>
          </a:p>
          <a:p>
            <a:pPr marL="365760" lvl="1" indent="0" algn="just">
              <a:buNone/>
            </a:pPr>
            <a:r>
              <a:rPr lang="fr-FR" sz="4800" dirty="0" smtClean="0">
                <a:latin typeface="Lucida Bright" panose="02040602050505020304" pitchFamily="18" charset="0"/>
              </a:rPr>
              <a:t>o </a:t>
            </a:r>
            <a:r>
              <a:rPr lang="fr-FR" sz="4800" dirty="0">
                <a:latin typeface="Lucida Bright" panose="02040602050505020304" pitchFamily="18" charset="0"/>
              </a:rPr>
              <a:t>Défaut d’approbation des associés sur l’évaluation de l’actif en cas de transformation en société par actions </a:t>
            </a:r>
            <a:endParaRPr lang="fr-FR" sz="4800" dirty="0" smtClean="0">
              <a:latin typeface="Lucida Bright" panose="02040602050505020304" pitchFamily="18" charset="0"/>
            </a:endParaRPr>
          </a:p>
          <a:p>
            <a:pPr marL="365760" lvl="1" indent="0" algn="just">
              <a:buNone/>
            </a:pPr>
            <a:r>
              <a:rPr lang="fr-FR" sz="4800" dirty="0" smtClean="0">
                <a:latin typeface="Lucida Bright" panose="02040602050505020304" pitchFamily="18" charset="0"/>
              </a:rPr>
              <a:t>o </a:t>
            </a:r>
            <a:r>
              <a:rPr lang="fr-FR" sz="4800" dirty="0">
                <a:latin typeface="Lucida Bright" panose="02040602050505020304" pitchFamily="18" charset="0"/>
              </a:rPr>
              <a:t>Défaut de rapport du CAC sur la situation de la société en cas de transformation d'une SARL </a:t>
            </a:r>
            <a:endParaRPr lang="fr-FR" sz="4800" dirty="0" smtClean="0">
              <a:latin typeface="Lucida Bright" panose="02040602050505020304" pitchFamily="18" charset="0"/>
            </a:endParaRPr>
          </a:p>
          <a:p>
            <a:pPr marL="365760" lvl="1" indent="0" algn="just">
              <a:buNone/>
            </a:pPr>
            <a:r>
              <a:rPr lang="fr-FR" sz="4800" dirty="0" smtClean="0">
                <a:latin typeface="Lucida Bright" panose="02040602050505020304" pitchFamily="18" charset="0"/>
              </a:rPr>
              <a:t>o </a:t>
            </a:r>
            <a:r>
              <a:rPr lang="fr-FR" sz="4800" dirty="0">
                <a:latin typeface="Lucida Bright" panose="02040602050505020304" pitchFamily="18" charset="0"/>
              </a:rPr>
              <a:t>Absence de décision collective en cas de transformation en SAS</a:t>
            </a:r>
          </a:p>
        </p:txBody>
      </p:sp>
      <p:pic>
        <p:nvPicPr>
          <p:cNvPr id="4"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58415"/>
            <a:ext cx="936104" cy="797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Espace réservé du numéro de diapositive 11"/>
          <p:cNvSpPr>
            <a:spLocks noGrp="1"/>
          </p:cNvSpPr>
          <p:nvPr>
            <p:ph type="sldNum" sz="quarter" idx="15"/>
          </p:nvPr>
        </p:nvSpPr>
        <p:spPr/>
        <p:txBody>
          <a:bodyPr/>
          <a:lstStyle/>
          <a:p>
            <a:fld id="{A96A5DF5-EDC7-494C-8E93-01E4FB401C7E}" type="slidenum">
              <a:rPr lang="fr-FR" smtClean="0"/>
              <a:t>38</a:t>
            </a:fld>
            <a:endParaRPr lang="fr-FR" dirty="0"/>
          </a:p>
        </p:txBody>
      </p:sp>
    </p:spTree>
    <p:extLst>
      <p:ext uri="{BB962C8B-B14F-4D97-AF65-F5344CB8AC3E}">
        <p14:creationId xmlns:p14="http://schemas.microsoft.com/office/powerpoint/2010/main" val="20040780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165304"/>
            <a:ext cx="812586" cy="692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a:xfrm>
            <a:off x="575556" y="-387424"/>
            <a:ext cx="7467600" cy="1143000"/>
          </a:xfrm>
        </p:spPr>
        <p:txBody>
          <a:bodyPr>
            <a:normAutofit/>
          </a:bodyPr>
          <a:lstStyle/>
          <a:p>
            <a:r>
              <a:rPr lang="fr-FR" sz="1600" b="1" u="sng" dirty="0">
                <a:solidFill>
                  <a:schemeClr val="accent1"/>
                </a:solidFill>
                <a:effectLst>
                  <a:outerShdw blurRad="38100" dist="38100" dir="2700000" algn="tl">
                    <a:srgbClr val="000000">
                      <a:alpha val="43137"/>
                    </a:srgbClr>
                  </a:outerShdw>
                </a:effectLst>
                <a:latin typeface="Lucida Bright" panose="02040602050505020304" pitchFamily="18" charset="0"/>
              </a:rPr>
              <a:t>Effets de la transformation</a:t>
            </a:r>
          </a:p>
        </p:txBody>
      </p:sp>
      <p:sp>
        <p:nvSpPr>
          <p:cNvPr id="3" name="Espace réservé du contenu 2"/>
          <p:cNvSpPr>
            <a:spLocks noGrp="1"/>
          </p:cNvSpPr>
          <p:nvPr>
            <p:ph sz="quarter" idx="1"/>
          </p:nvPr>
        </p:nvSpPr>
        <p:spPr>
          <a:xfrm>
            <a:off x="611560" y="980728"/>
            <a:ext cx="7920880" cy="5400599"/>
          </a:xfrm>
        </p:spPr>
        <p:txBody>
          <a:bodyPr>
            <a:normAutofit lnSpcReduction="10000"/>
          </a:bodyPr>
          <a:lstStyle/>
          <a:p>
            <a:pPr marL="0" algn="just">
              <a:spcBef>
                <a:spcPts val="0"/>
              </a:spcBef>
            </a:pPr>
            <a:r>
              <a:rPr lang="fr-FR" sz="1200" b="1" u="sng" dirty="0" smtClean="0">
                <a:effectLst>
                  <a:outerShdw blurRad="38100" dist="38100" dir="2700000" algn="tl">
                    <a:srgbClr val="000000">
                      <a:alpha val="43137"/>
                    </a:srgbClr>
                  </a:outerShdw>
                </a:effectLst>
                <a:latin typeface="Lucida Bright" panose="02040602050505020304" pitchFamily="18" charset="0"/>
              </a:rPr>
              <a:t>DATE D’EFFET </a:t>
            </a:r>
            <a:r>
              <a:rPr lang="fr-FR" sz="1200" dirty="0">
                <a:latin typeface="Lucida Bright" panose="02040602050505020304" pitchFamily="18" charset="0"/>
              </a:rPr>
              <a:t>: à l’égard de la société, il s’agit de la date de décision de la transformation. </a:t>
            </a:r>
            <a:r>
              <a:rPr lang="fr-FR" sz="1200" dirty="0" smtClean="0">
                <a:latin typeface="Lucida Bright" panose="02040602050505020304" pitchFamily="18" charset="0"/>
              </a:rPr>
              <a:t>Elle </a:t>
            </a:r>
            <a:r>
              <a:rPr lang="fr-FR" sz="1200" dirty="0">
                <a:latin typeface="Lucida Bright" panose="02040602050505020304" pitchFamily="18" charset="0"/>
              </a:rPr>
              <a:t>ne devient opposable aux tiers qu’après l’achèvement des formalités de publicité. </a:t>
            </a:r>
            <a:r>
              <a:rPr lang="fr-FR" sz="1200" dirty="0" smtClean="0">
                <a:latin typeface="Lucida Bright" panose="02040602050505020304" pitchFamily="18" charset="0"/>
              </a:rPr>
              <a:t>Il </a:t>
            </a:r>
            <a:r>
              <a:rPr lang="fr-FR" sz="1200" dirty="0">
                <a:latin typeface="Lucida Bright" panose="02040602050505020304" pitchFamily="18" charset="0"/>
              </a:rPr>
              <a:t>n’y a pas d’effet rétroactif à la transformation. </a:t>
            </a:r>
            <a:endParaRPr lang="fr-FR" sz="1200" dirty="0" smtClean="0">
              <a:latin typeface="Lucida Bright" panose="02040602050505020304" pitchFamily="18" charset="0"/>
            </a:endParaRPr>
          </a:p>
          <a:p>
            <a:pPr marL="0" algn="just">
              <a:spcBef>
                <a:spcPts val="0"/>
              </a:spcBef>
            </a:pPr>
            <a:endParaRPr lang="fr-FR" sz="1200" u="sng" dirty="0" smtClean="0">
              <a:effectLst>
                <a:outerShdw blurRad="38100" dist="38100" dir="2700000" algn="tl">
                  <a:srgbClr val="000000">
                    <a:alpha val="43137"/>
                  </a:srgbClr>
                </a:outerShdw>
              </a:effectLst>
              <a:latin typeface="Lucida Bright" panose="02040602050505020304" pitchFamily="18" charset="0"/>
            </a:endParaRPr>
          </a:p>
          <a:p>
            <a:pPr marL="0" algn="just">
              <a:spcBef>
                <a:spcPts val="0"/>
              </a:spcBef>
            </a:pPr>
            <a:r>
              <a:rPr lang="fr-FR" sz="1200" b="1" u="sng" dirty="0" smtClean="0">
                <a:effectLst>
                  <a:outerShdw blurRad="38100" dist="38100" dir="2700000" algn="tl">
                    <a:srgbClr val="000000">
                      <a:alpha val="43137"/>
                    </a:srgbClr>
                  </a:outerShdw>
                </a:effectLst>
                <a:latin typeface="Lucida Bright" panose="02040602050505020304" pitchFamily="18" charset="0"/>
              </a:rPr>
              <a:t>EFFETS A L’EGARD DE LA SOCIETE</a:t>
            </a:r>
            <a:r>
              <a:rPr lang="fr-FR" sz="1200" u="sng" dirty="0" smtClean="0">
                <a:effectLst>
                  <a:outerShdw blurRad="38100" dist="38100" dir="2700000" algn="tl">
                    <a:srgbClr val="000000">
                      <a:alpha val="43137"/>
                    </a:srgbClr>
                  </a:outerShdw>
                </a:effectLst>
                <a:latin typeface="Lucida Bright" panose="02040602050505020304" pitchFamily="18" charset="0"/>
              </a:rPr>
              <a:t>: </a:t>
            </a:r>
          </a:p>
          <a:p>
            <a:pPr marL="0" indent="0" algn="just">
              <a:spcBef>
                <a:spcPts val="0"/>
              </a:spcBef>
              <a:buNone/>
            </a:pPr>
            <a:endParaRPr lang="fr-FR" sz="1200" u="sng" dirty="0" smtClean="0">
              <a:latin typeface="Lucida Bright" panose="02040602050505020304" pitchFamily="18" charset="0"/>
            </a:endParaRPr>
          </a:p>
          <a:p>
            <a:pPr marL="0" algn="just">
              <a:spcBef>
                <a:spcPts val="0"/>
              </a:spcBef>
              <a:buFont typeface="Wingdings" panose="05000000000000000000" pitchFamily="2" charset="2"/>
              <a:buChar char="ü"/>
            </a:pPr>
            <a:r>
              <a:rPr lang="fr-FR" sz="1200" dirty="0" smtClean="0">
                <a:latin typeface="Lucida Bright" panose="02040602050505020304" pitchFamily="18" charset="0"/>
              </a:rPr>
              <a:t> </a:t>
            </a:r>
            <a:r>
              <a:rPr lang="fr-FR" sz="1200" dirty="0">
                <a:latin typeface="Lucida Bright" panose="02040602050505020304" pitchFamily="18" charset="0"/>
              </a:rPr>
              <a:t>Pas d’arrêté de comptes au jour de la transformation </a:t>
            </a:r>
            <a:endParaRPr lang="fr-FR" sz="1200" dirty="0" smtClean="0">
              <a:latin typeface="Lucida Bright" panose="02040602050505020304" pitchFamily="18" charset="0"/>
            </a:endParaRPr>
          </a:p>
          <a:p>
            <a:pPr marL="0" algn="just">
              <a:spcBef>
                <a:spcPts val="0"/>
              </a:spcBef>
              <a:buFont typeface="Wingdings" panose="05000000000000000000" pitchFamily="2" charset="2"/>
              <a:buChar char="ü"/>
            </a:pPr>
            <a:r>
              <a:rPr lang="fr-FR" sz="1200" dirty="0" smtClean="0">
                <a:latin typeface="Lucida Bright" panose="02040602050505020304" pitchFamily="18" charset="0"/>
              </a:rPr>
              <a:t> </a:t>
            </a:r>
            <a:r>
              <a:rPr lang="fr-FR" sz="1200" dirty="0">
                <a:latin typeface="Lucida Bright" panose="02040602050505020304" pitchFamily="18" charset="0"/>
              </a:rPr>
              <a:t>Aucune interruption dans ses opérations, ni dans ses droits et </a:t>
            </a:r>
            <a:r>
              <a:rPr lang="fr-FR" sz="1200" dirty="0" smtClean="0">
                <a:latin typeface="Lucida Bright" panose="02040602050505020304" pitchFamily="18" charset="0"/>
              </a:rPr>
              <a:t>obligations</a:t>
            </a:r>
          </a:p>
          <a:p>
            <a:pPr marL="0" algn="just">
              <a:spcBef>
                <a:spcPts val="0"/>
              </a:spcBef>
              <a:buFont typeface="Wingdings" panose="05000000000000000000" pitchFamily="2" charset="2"/>
              <a:buChar char="ü"/>
            </a:pPr>
            <a:endParaRPr lang="fr-FR" sz="1200" u="sng" dirty="0">
              <a:latin typeface="Lucida Bright" panose="02040602050505020304" pitchFamily="18" charset="0"/>
            </a:endParaRPr>
          </a:p>
          <a:p>
            <a:pPr marL="0" algn="just">
              <a:spcBef>
                <a:spcPts val="0"/>
              </a:spcBef>
              <a:buSzPct val="110000"/>
              <a:buFont typeface="Courier New" panose="02070309020205020404" pitchFamily="49" charset="0"/>
              <a:buChar char="o"/>
            </a:pPr>
            <a:r>
              <a:rPr lang="fr-FR" sz="1200" b="1" u="sng" dirty="0" smtClean="0">
                <a:effectLst>
                  <a:outerShdw blurRad="38100" dist="38100" dir="2700000" algn="tl">
                    <a:srgbClr val="000000">
                      <a:alpha val="43137"/>
                    </a:srgbClr>
                  </a:outerShdw>
                </a:effectLst>
                <a:latin typeface="Lucida Bright" panose="02040602050505020304" pitchFamily="18" charset="0"/>
              </a:rPr>
              <a:t>EFFETS A L’EGARD DES DIRIGEANTS SOCIAUX: </a:t>
            </a:r>
          </a:p>
          <a:p>
            <a:pPr marL="0" algn="just">
              <a:spcBef>
                <a:spcPts val="0"/>
              </a:spcBef>
              <a:buSzPct val="110000"/>
              <a:buFont typeface="Courier New" panose="02070309020205020404" pitchFamily="49" charset="0"/>
              <a:buChar char="o"/>
            </a:pPr>
            <a:endParaRPr lang="fr-FR" sz="1200" b="1" u="sng" dirty="0" smtClean="0">
              <a:latin typeface="Lucida Bright" panose="02040602050505020304" pitchFamily="18" charset="0"/>
            </a:endParaRPr>
          </a:p>
          <a:p>
            <a:pPr marL="0" algn="just">
              <a:spcBef>
                <a:spcPts val="0"/>
              </a:spcBef>
              <a:buFont typeface="Wingdings" panose="05000000000000000000" pitchFamily="2" charset="2"/>
              <a:buChar char="ü"/>
            </a:pPr>
            <a:r>
              <a:rPr lang="fr-FR" sz="1200" dirty="0" smtClean="0">
                <a:latin typeface="Lucida Bright" panose="02040602050505020304" pitchFamily="18" charset="0"/>
              </a:rPr>
              <a:t>Fin </a:t>
            </a:r>
            <a:r>
              <a:rPr lang="fr-FR" sz="1200" dirty="0">
                <a:latin typeface="Lucida Bright" panose="02040602050505020304" pitchFamily="18" charset="0"/>
              </a:rPr>
              <a:t>des fonctions des organes d’administration ou de surveillance </a:t>
            </a:r>
            <a:endParaRPr lang="fr-FR" sz="1200" dirty="0" smtClean="0">
              <a:latin typeface="Lucida Bright" panose="02040602050505020304" pitchFamily="18" charset="0"/>
            </a:endParaRPr>
          </a:p>
          <a:p>
            <a:pPr marL="0" algn="just">
              <a:spcBef>
                <a:spcPts val="0"/>
              </a:spcBef>
              <a:buFont typeface="Wingdings" panose="05000000000000000000" pitchFamily="2" charset="2"/>
              <a:buChar char="ü"/>
            </a:pPr>
            <a:r>
              <a:rPr lang="fr-FR" sz="1200" dirty="0" smtClean="0">
                <a:latin typeface="Lucida Bright" panose="02040602050505020304" pitchFamily="18" charset="0"/>
              </a:rPr>
              <a:t>Etablissement </a:t>
            </a:r>
            <a:r>
              <a:rPr lang="fr-FR" sz="1200" dirty="0">
                <a:latin typeface="Lucida Bright" panose="02040602050505020304" pitchFamily="18" charset="0"/>
              </a:rPr>
              <a:t>du rapport de gestion par les anciens et nouveaux organes d’administration pour la période durant laquelle chacun a exercé ses fonctions </a:t>
            </a:r>
            <a:endParaRPr lang="fr-FR" sz="1200" dirty="0" smtClean="0">
              <a:latin typeface="Lucida Bright" panose="02040602050505020304" pitchFamily="18" charset="0"/>
            </a:endParaRPr>
          </a:p>
          <a:p>
            <a:pPr marL="0" algn="just">
              <a:spcBef>
                <a:spcPts val="0"/>
              </a:spcBef>
              <a:buFont typeface="Wingdings" panose="05000000000000000000" pitchFamily="2" charset="2"/>
              <a:buChar char="ü"/>
            </a:pPr>
            <a:r>
              <a:rPr lang="fr-FR" sz="1200" dirty="0" smtClean="0">
                <a:latin typeface="Lucida Bright" panose="02040602050505020304" pitchFamily="18" charset="0"/>
              </a:rPr>
              <a:t> </a:t>
            </a:r>
            <a:r>
              <a:rPr lang="fr-FR" sz="1200" dirty="0">
                <a:latin typeface="Lucida Bright" panose="02040602050505020304" pitchFamily="18" charset="0"/>
              </a:rPr>
              <a:t>Maintien des cautionnements donnés par les dirigeants aux banques pour garantir les engagements de la société en l’absence d’indication particulière, même si la caution a perdu le contrôle et la direction de la société </a:t>
            </a:r>
            <a:endParaRPr lang="fr-FR" sz="1200" dirty="0" smtClean="0">
              <a:latin typeface="Lucida Bright" panose="02040602050505020304" pitchFamily="18" charset="0"/>
            </a:endParaRPr>
          </a:p>
          <a:p>
            <a:pPr marL="0" algn="just">
              <a:spcBef>
                <a:spcPts val="0"/>
              </a:spcBef>
              <a:buFont typeface="Wingdings" panose="05000000000000000000" pitchFamily="2" charset="2"/>
              <a:buChar char="ü"/>
            </a:pPr>
            <a:endParaRPr lang="fr-FR" sz="1200" dirty="0" smtClean="0">
              <a:latin typeface="Lucida Bright" panose="02040602050505020304" pitchFamily="18" charset="0"/>
            </a:endParaRPr>
          </a:p>
          <a:p>
            <a:pPr marL="0" algn="just">
              <a:spcBef>
                <a:spcPts val="0"/>
              </a:spcBef>
            </a:pPr>
            <a:r>
              <a:rPr lang="fr-FR" sz="1200" b="1" u="sng" dirty="0" smtClean="0">
                <a:effectLst>
                  <a:outerShdw blurRad="38100" dist="38100" dir="2700000" algn="tl">
                    <a:srgbClr val="000000">
                      <a:alpha val="43137"/>
                    </a:srgbClr>
                  </a:outerShdw>
                </a:effectLst>
                <a:latin typeface="Lucida Bright" panose="02040602050505020304" pitchFamily="18" charset="0"/>
              </a:rPr>
              <a:t>EFFETS A L’EGARD DES </a:t>
            </a:r>
            <a:r>
              <a:rPr lang="fr-FR" sz="1200" b="1" u="sng" dirty="0">
                <a:effectLst>
                  <a:outerShdw blurRad="38100" dist="38100" dir="2700000" algn="tl">
                    <a:srgbClr val="000000">
                      <a:alpha val="43137"/>
                    </a:srgbClr>
                  </a:outerShdw>
                </a:effectLst>
                <a:latin typeface="Lucida Bright" panose="02040602050505020304" pitchFamily="18" charset="0"/>
              </a:rPr>
              <a:t>CAC : </a:t>
            </a:r>
            <a:endParaRPr lang="fr-FR" sz="1200" b="1" u="sng" dirty="0" smtClean="0">
              <a:effectLst>
                <a:outerShdw blurRad="38100" dist="38100" dir="2700000" algn="tl">
                  <a:srgbClr val="000000">
                    <a:alpha val="43137"/>
                  </a:srgbClr>
                </a:outerShdw>
              </a:effectLst>
              <a:latin typeface="Lucida Bright" panose="02040602050505020304" pitchFamily="18" charset="0"/>
            </a:endParaRPr>
          </a:p>
          <a:p>
            <a:pPr marL="0" algn="just">
              <a:spcBef>
                <a:spcPts val="0"/>
              </a:spcBef>
            </a:pPr>
            <a:endParaRPr lang="fr-FR" sz="1200" b="1" dirty="0" smtClean="0">
              <a:latin typeface="Lucida Bright" panose="02040602050505020304" pitchFamily="18" charset="0"/>
            </a:endParaRPr>
          </a:p>
          <a:p>
            <a:pPr marL="0" lvl="1" indent="-273050" algn="just">
              <a:spcBef>
                <a:spcPts val="0"/>
              </a:spcBef>
              <a:buFont typeface="Wingdings" panose="05000000000000000000" pitchFamily="2" charset="2"/>
              <a:buChar char="ü"/>
            </a:pPr>
            <a:r>
              <a:rPr lang="fr-FR" sz="900" dirty="0" smtClean="0">
                <a:latin typeface="Lucida Bright" panose="02040602050505020304" pitchFamily="18" charset="0"/>
              </a:rPr>
              <a:t> </a:t>
            </a:r>
            <a:r>
              <a:rPr lang="fr-FR" sz="1100" dirty="0">
                <a:latin typeface="Lucida Bright" panose="02040602050505020304" pitchFamily="18" charset="0"/>
              </a:rPr>
              <a:t>si la présence du CAC n’est plus requise en raison de la nouvelle forme de la société, le mandat du CAC prend fin de manière anticipée. o si elle est toujours requise, le mandat se poursuit normalement. </a:t>
            </a:r>
            <a:endParaRPr lang="fr-FR" sz="1100" dirty="0" smtClean="0">
              <a:latin typeface="Lucida Bright" panose="02040602050505020304" pitchFamily="18" charset="0"/>
            </a:endParaRPr>
          </a:p>
          <a:p>
            <a:pPr marL="0" lvl="1" indent="280988" algn="just">
              <a:spcBef>
                <a:spcPts val="0"/>
              </a:spcBef>
              <a:buFont typeface="Wingdings" panose="05000000000000000000" pitchFamily="2" charset="2"/>
              <a:buChar char="ü"/>
              <a:tabLst>
                <a:tab pos="265113" algn="l"/>
              </a:tabLst>
            </a:pPr>
            <a:r>
              <a:rPr lang="fr-FR" sz="1100" dirty="0" smtClean="0">
                <a:latin typeface="Lucida Bright" panose="02040602050505020304" pitchFamily="18" charset="0"/>
              </a:rPr>
              <a:t>si </a:t>
            </a:r>
            <a:r>
              <a:rPr lang="fr-FR" sz="1100" dirty="0">
                <a:latin typeface="Lucida Bright" panose="02040602050505020304" pitchFamily="18" charset="0"/>
              </a:rPr>
              <a:t>la présence d’un CAC devient requise, il est nommé lors de l’AG statuant sur la transformation. Son mandat court à compter du début de l’exercice, même si la transformation a eu lieu en cours d’exercice</a:t>
            </a:r>
            <a:r>
              <a:rPr lang="fr-FR" sz="1100" dirty="0" smtClean="0">
                <a:latin typeface="Lucida Bright" panose="02040602050505020304" pitchFamily="18" charset="0"/>
              </a:rPr>
              <a:t>.</a:t>
            </a:r>
          </a:p>
          <a:p>
            <a:pPr marL="0" lvl="1" indent="280988" algn="just">
              <a:spcBef>
                <a:spcPts val="0"/>
              </a:spcBef>
              <a:buFont typeface="Wingdings" panose="05000000000000000000" pitchFamily="2" charset="2"/>
              <a:buChar char="ü"/>
              <a:tabLst>
                <a:tab pos="265113" algn="l"/>
              </a:tabLst>
            </a:pPr>
            <a:endParaRPr lang="fr-FR" sz="1100" dirty="0" smtClean="0">
              <a:latin typeface="Lucida Bright" panose="02040602050505020304" pitchFamily="18" charset="0"/>
            </a:endParaRPr>
          </a:p>
          <a:p>
            <a:pPr marL="0" algn="just">
              <a:spcBef>
                <a:spcPts val="0"/>
              </a:spcBef>
            </a:pPr>
            <a:r>
              <a:rPr lang="fr-FR" sz="1200" b="1" u="sng" dirty="0" smtClean="0">
                <a:effectLst>
                  <a:outerShdw blurRad="38100" dist="38100" dir="2700000" algn="tl">
                    <a:srgbClr val="000000">
                      <a:alpha val="43137"/>
                    </a:srgbClr>
                  </a:outerShdw>
                </a:effectLst>
                <a:latin typeface="Lucida Bright" panose="02040602050505020304" pitchFamily="18" charset="0"/>
              </a:rPr>
              <a:t>EFFETS A L’EGARD DES CREANCIER</a:t>
            </a:r>
            <a:r>
              <a:rPr lang="fr-FR" sz="1200" b="1" dirty="0" smtClean="0">
                <a:effectLst>
                  <a:outerShdw blurRad="38100" dist="38100" dir="2700000" algn="tl">
                    <a:srgbClr val="000000">
                      <a:alpha val="43137"/>
                    </a:srgbClr>
                  </a:outerShdw>
                </a:effectLst>
                <a:latin typeface="Lucida Bright" panose="02040602050505020304" pitchFamily="18" charset="0"/>
              </a:rPr>
              <a:t>S</a:t>
            </a:r>
            <a:r>
              <a:rPr lang="fr-FR" sz="1200" dirty="0" smtClean="0">
                <a:latin typeface="Lucida Bright" panose="02040602050505020304" pitchFamily="18" charset="0"/>
              </a:rPr>
              <a:t>: </a:t>
            </a:r>
            <a:r>
              <a:rPr lang="fr-FR" sz="1200" dirty="0">
                <a:latin typeface="Lucida Bright" panose="02040602050505020304" pitchFamily="18" charset="0"/>
              </a:rPr>
              <a:t>les droits des créanciers sont </a:t>
            </a:r>
            <a:r>
              <a:rPr lang="fr-FR" sz="1200" dirty="0" smtClean="0">
                <a:latin typeface="Lucida Bright" panose="02040602050505020304" pitchFamily="18" charset="0"/>
              </a:rPr>
              <a:t>conservés</a:t>
            </a:r>
          </a:p>
          <a:p>
            <a:pPr marL="0" algn="just">
              <a:spcBef>
                <a:spcPts val="0"/>
              </a:spcBef>
            </a:pPr>
            <a:endParaRPr lang="fr-FR" sz="1200" dirty="0" smtClean="0">
              <a:effectLst>
                <a:outerShdw blurRad="38100" dist="38100" dir="2700000" algn="tl">
                  <a:srgbClr val="000000">
                    <a:alpha val="43137"/>
                  </a:srgbClr>
                </a:outerShdw>
              </a:effectLst>
              <a:latin typeface="Lucida Bright" panose="02040602050505020304" pitchFamily="18" charset="0"/>
            </a:endParaRPr>
          </a:p>
          <a:p>
            <a:pPr marL="0" algn="just">
              <a:spcBef>
                <a:spcPts val="0"/>
              </a:spcBef>
            </a:pPr>
            <a:r>
              <a:rPr lang="fr-FR" sz="1200" b="1" u="sng" dirty="0" smtClean="0">
                <a:effectLst>
                  <a:outerShdw blurRad="38100" dist="38100" dir="2700000" algn="tl">
                    <a:srgbClr val="000000">
                      <a:alpha val="43137"/>
                    </a:srgbClr>
                  </a:outerShdw>
                </a:effectLst>
                <a:latin typeface="Lucida Bright" panose="02040602050505020304" pitchFamily="18" charset="0"/>
              </a:rPr>
              <a:t>EFFETS A L’EGARD DU BAILLEUR</a:t>
            </a:r>
            <a:r>
              <a:rPr lang="fr-FR" sz="1200" dirty="0" smtClean="0">
                <a:latin typeface="Lucida Bright" panose="02040602050505020304" pitchFamily="18" charset="0"/>
              </a:rPr>
              <a:t>: </a:t>
            </a:r>
            <a:r>
              <a:rPr lang="fr-FR" sz="1200" dirty="0">
                <a:latin typeface="Lucida Bright" panose="02040602050505020304" pitchFamily="18" charset="0"/>
              </a:rPr>
              <a:t>la signification de la transformation au bailleur n’est pas obligatoire, sauf si c’est stipulé dans le bail, sous peine de résiliation. </a:t>
            </a:r>
            <a:endParaRPr lang="fr-FR" sz="1200" dirty="0" smtClean="0">
              <a:latin typeface="Lucida Bright" panose="02040602050505020304" pitchFamily="18" charset="0"/>
            </a:endParaRPr>
          </a:p>
          <a:p>
            <a:pPr marL="0" algn="just">
              <a:spcBef>
                <a:spcPts val="0"/>
              </a:spcBef>
            </a:pPr>
            <a:endParaRPr lang="fr-FR" sz="1200" dirty="0" smtClean="0">
              <a:latin typeface="Lucida Bright" panose="02040602050505020304" pitchFamily="18" charset="0"/>
            </a:endParaRPr>
          </a:p>
          <a:p>
            <a:pPr marL="0" algn="just">
              <a:spcBef>
                <a:spcPts val="0"/>
              </a:spcBef>
            </a:pPr>
            <a:r>
              <a:rPr lang="fr-FR" sz="1200" b="1" u="sng" dirty="0" smtClean="0">
                <a:effectLst>
                  <a:outerShdw blurRad="38100" dist="38100" dir="2700000" algn="tl">
                    <a:srgbClr val="000000">
                      <a:alpha val="43137"/>
                    </a:srgbClr>
                  </a:outerShdw>
                </a:effectLst>
                <a:latin typeface="Lucida Bright" panose="02040602050505020304" pitchFamily="18" charset="0"/>
              </a:rPr>
              <a:t>EFFETS A L’EGARD DES SALARIES</a:t>
            </a:r>
            <a:r>
              <a:rPr lang="fr-FR" sz="1200" dirty="0" smtClean="0">
                <a:latin typeface="Lucida Bright" panose="02040602050505020304" pitchFamily="18" charset="0"/>
              </a:rPr>
              <a:t>: </a:t>
            </a:r>
            <a:r>
              <a:rPr lang="fr-FR" sz="1200" dirty="0">
                <a:latin typeface="Lucida Bright" panose="02040602050505020304" pitchFamily="18" charset="0"/>
              </a:rPr>
              <a:t>la transformation ne remet pas en cause l’ancienneté des salariés</a:t>
            </a:r>
            <a:endParaRPr lang="fr-FR" sz="1200" dirty="0" smtClean="0">
              <a:latin typeface="Lucida Bright" panose="02040602050505020304" pitchFamily="18" charset="0"/>
            </a:endParaRPr>
          </a:p>
        </p:txBody>
      </p:sp>
      <p:sp>
        <p:nvSpPr>
          <p:cNvPr id="12" name="Espace réservé du numéro de diapositive 11"/>
          <p:cNvSpPr>
            <a:spLocks noGrp="1"/>
          </p:cNvSpPr>
          <p:nvPr>
            <p:ph type="sldNum" sz="quarter" idx="15"/>
          </p:nvPr>
        </p:nvSpPr>
        <p:spPr/>
        <p:txBody>
          <a:bodyPr/>
          <a:lstStyle/>
          <a:p>
            <a:fld id="{A96A5DF5-EDC7-494C-8E93-01E4FB401C7E}" type="slidenum">
              <a:rPr lang="fr-FR" smtClean="0"/>
              <a:t>39</a:t>
            </a:fld>
            <a:endParaRPr lang="fr-FR" dirty="0"/>
          </a:p>
        </p:txBody>
      </p:sp>
    </p:spTree>
    <p:extLst>
      <p:ext uri="{BB962C8B-B14F-4D97-AF65-F5344CB8AC3E}">
        <p14:creationId xmlns:p14="http://schemas.microsoft.com/office/powerpoint/2010/main" val="493503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3" descr="logo_fm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6093296"/>
            <a:ext cx="683568" cy="69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545964" y="532761"/>
            <a:ext cx="7560840" cy="5047536"/>
          </a:xfrm>
          <a:prstGeom prst="rect">
            <a:avLst/>
          </a:prstGeom>
        </p:spPr>
        <p:txBody>
          <a:bodyPr wrap="square">
            <a:spAutoFit/>
          </a:bodyPr>
          <a:lstStyle/>
          <a:p>
            <a:pPr lvl="0" algn="just" eaLnBrk="0" fontAlgn="base" hangingPunct="0">
              <a:spcBef>
                <a:spcPct val="0"/>
              </a:spcBef>
              <a:spcAft>
                <a:spcPct val="0"/>
              </a:spcAft>
            </a:pPr>
            <a:r>
              <a:rPr kumimoji="0" lang="fr-FR" altLang="fr-FR" sz="1100" b="1" i="1" u="sng" strike="noStrike" cap="none" normalizeH="0" baseline="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cs typeface="Arial" pitchFamily="34" charset="0"/>
              </a:rPr>
              <a:t>REGIME</a:t>
            </a:r>
            <a:r>
              <a:rPr kumimoji="0" lang="fr-FR" altLang="fr-FR" sz="1100" b="1" i="1" u="sng" strike="noStrike" cap="none" normalizeH="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cs typeface="Arial" pitchFamily="34" charset="0"/>
              </a:rPr>
              <a:t> SOCIAL</a:t>
            </a:r>
            <a:r>
              <a:rPr kumimoji="0" lang="fr-FR" altLang="fr-FR" sz="1100" b="0" i="1" u="none" strike="noStrike" cap="none" normalizeH="0" baseline="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cs typeface="Arial" pitchFamily="34" charset="0"/>
              </a:rPr>
              <a:t> :</a:t>
            </a:r>
          </a:p>
          <a:p>
            <a:pPr marL="171450" lvl="0" indent="-171450" algn="just" eaLnBrk="0" fontAlgn="base" hangingPunct="0">
              <a:spcBef>
                <a:spcPct val="0"/>
              </a:spcBef>
              <a:spcAft>
                <a:spcPct val="0"/>
              </a:spcAft>
              <a:buFont typeface="Wingdings" panose="05000000000000000000" pitchFamily="2" charset="2"/>
              <a:buChar char="§"/>
            </a:pPr>
            <a:endParaRPr kumimoji="0" lang="fr-FR" altLang="fr-FR" sz="1100" i="0" u="none" strike="noStrike" cap="none" normalizeH="0" baseline="0" dirty="0" smtClean="0">
              <a:ln>
                <a:noFill/>
              </a:ln>
              <a:solidFill>
                <a:srgbClr val="000000"/>
              </a:solidFill>
              <a:effectLst/>
              <a:latin typeface="Lucida Bright" panose="02040602050505020304" pitchFamily="18" charset="0"/>
              <a:cs typeface="Arial" pitchFamily="34" charset="0"/>
            </a:endParaRPr>
          </a:p>
          <a:p>
            <a:pPr marL="628650" lvl="1" indent="-171450" algn="just" eaLnBrk="0" fontAlgn="base" hangingPunct="0">
              <a:spcBef>
                <a:spcPct val="0"/>
              </a:spcBef>
              <a:spcAft>
                <a:spcPct val="0"/>
              </a:spcAft>
              <a:buFont typeface="Wingdings" panose="05000000000000000000" pitchFamily="2" charset="2"/>
              <a:buChar char="ü"/>
            </a:pPr>
            <a:r>
              <a:rPr kumimoji="0" lang="fr-FR" altLang="fr-FR" sz="1200" i="0" u="none" strike="noStrike" cap="none" normalizeH="0" baseline="0" dirty="0" smtClean="0">
                <a:ln>
                  <a:noFill/>
                </a:ln>
                <a:solidFill>
                  <a:srgbClr val="000000"/>
                </a:solidFill>
                <a:effectLst/>
                <a:latin typeface="Lucida Bright" panose="02040602050505020304" pitchFamily="18" charset="0"/>
                <a:cs typeface="Arial" pitchFamily="34" charset="0"/>
              </a:rPr>
              <a:t>L’auto-entrepreneur est un entrepreneur individuel, il est donc travailleur non salarié (TNS) et dépend régime social des indépendant (RSI),</a:t>
            </a:r>
          </a:p>
          <a:p>
            <a:pPr marL="628650" lvl="1" indent="-171450" algn="just" eaLnBrk="0" fontAlgn="base" hangingPunct="0">
              <a:spcBef>
                <a:spcPct val="0"/>
              </a:spcBef>
              <a:spcAft>
                <a:spcPct val="0"/>
              </a:spcAft>
              <a:buFont typeface="Wingdings" panose="05000000000000000000" pitchFamily="2" charset="2"/>
              <a:buChar char="ü"/>
            </a:pPr>
            <a:r>
              <a:rPr kumimoji="0" lang="fr-FR" altLang="fr-FR" sz="1200" i="0" u="none" strike="noStrike" cap="none" normalizeH="0" baseline="0" dirty="0" smtClean="0">
                <a:ln>
                  <a:noFill/>
                </a:ln>
                <a:solidFill>
                  <a:srgbClr val="000000"/>
                </a:solidFill>
                <a:effectLst/>
                <a:latin typeface="Lucida Bright" panose="02040602050505020304" pitchFamily="18" charset="0"/>
                <a:cs typeface="Arial" pitchFamily="34" charset="0"/>
              </a:rPr>
              <a:t>Il bénéficie d’une protection sociale de base</a:t>
            </a:r>
            <a:r>
              <a:rPr lang="fr-FR" altLang="fr-FR" sz="1200" dirty="0">
                <a:solidFill>
                  <a:srgbClr val="000000"/>
                </a:solidFill>
                <a:latin typeface="Lucida Bright" panose="02040602050505020304" pitchFamily="18" charset="0"/>
                <a:cs typeface="Arial" pitchFamily="34" charset="0"/>
              </a:rPr>
              <a:t>,</a:t>
            </a:r>
            <a:endParaRPr kumimoji="0" lang="fr-FR" altLang="fr-FR" sz="1200" i="0" u="none" strike="noStrike" cap="none" normalizeH="0" baseline="0" dirty="0" smtClean="0">
              <a:ln>
                <a:noFill/>
              </a:ln>
              <a:solidFill>
                <a:srgbClr val="000000"/>
              </a:solidFill>
              <a:effectLst/>
              <a:latin typeface="Lucida Bright" panose="02040602050505020304" pitchFamily="18" charset="0"/>
              <a:cs typeface="Arial" pitchFamily="34" charset="0"/>
            </a:endParaRPr>
          </a:p>
          <a:p>
            <a:pPr marL="628650" lvl="1" indent="-171450" algn="just" eaLnBrk="0" fontAlgn="base" hangingPunct="0">
              <a:spcBef>
                <a:spcPct val="0"/>
              </a:spcBef>
              <a:spcAft>
                <a:spcPct val="0"/>
              </a:spcAft>
              <a:buFont typeface="Wingdings" panose="05000000000000000000" pitchFamily="2" charset="2"/>
              <a:buChar char="ü"/>
            </a:pPr>
            <a:r>
              <a:rPr kumimoji="0" lang="fr-FR" altLang="fr-FR" sz="1200" i="0" u="none" strike="noStrike" cap="none" normalizeH="0" baseline="0" dirty="0" smtClean="0">
                <a:ln>
                  <a:noFill/>
                </a:ln>
                <a:solidFill>
                  <a:srgbClr val="000000"/>
                </a:solidFill>
                <a:effectLst/>
                <a:latin typeface="Lucida Bright" panose="02040602050505020304" pitchFamily="18" charset="0"/>
                <a:cs typeface="Arial" pitchFamily="34" charset="0"/>
              </a:rPr>
              <a:t>Il bénéficie du régime micro social, ce qui signifie qu’il va payer ses cotisations sociales (de façon mensuelle ou trimestrielle) en fonction de son chiffre d’affaires.</a:t>
            </a:r>
          </a:p>
          <a:p>
            <a:pPr lvl="0" algn="just" eaLnBrk="0" fontAlgn="base" hangingPunct="0">
              <a:spcBef>
                <a:spcPct val="0"/>
              </a:spcBef>
              <a:spcAft>
                <a:spcPct val="0"/>
              </a:spcAft>
            </a:pPr>
            <a:endParaRPr kumimoji="0" lang="fr-FR" altLang="fr-FR" sz="1200" i="1" u="none" strike="noStrike" cap="none" normalizeH="0" baseline="0" dirty="0" smtClean="0">
              <a:ln>
                <a:noFill/>
              </a:ln>
              <a:solidFill>
                <a:schemeClr val="accent1"/>
              </a:solidFill>
              <a:effectLst/>
              <a:latin typeface="Lucida Bright" panose="02040602050505020304" pitchFamily="18" charset="0"/>
              <a:cs typeface="Arial" pitchFamily="34" charset="0"/>
            </a:endParaRPr>
          </a:p>
          <a:p>
            <a:pPr lvl="0" algn="just" eaLnBrk="0" fontAlgn="base" hangingPunct="0">
              <a:spcBef>
                <a:spcPct val="0"/>
              </a:spcBef>
              <a:spcAft>
                <a:spcPct val="0"/>
              </a:spcAft>
            </a:pPr>
            <a:r>
              <a:rPr kumimoji="0" lang="fr-FR" altLang="fr-FR" sz="1200" i="1" u="sng" strike="noStrike" cap="none" normalizeH="0" baseline="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cs typeface="Arial" pitchFamily="34" charset="0"/>
              </a:rPr>
              <a:t>REGIME</a:t>
            </a:r>
            <a:r>
              <a:rPr kumimoji="0" lang="fr-FR" altLang="fr-FR" sz="1200" i="1" u="sng" strike="noStrike" cap="none" normalizeH="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cs typeface="Arial" pitchFamily="34" charset="0"/>
              </a:rPr>
              <a:t> FISCAL</a:t>
            </a:r>
            <a:r>
              <a:rPr kumimoji="0" lang="fr-FR" altLang="fr-FR" sz="1200" i="1" u="sng" strike="noStrike" cap="none" normalizeH="0" baseline="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cs typeface="Arial" pitchFamily="34" charset="0"/>
              </a:rPr>
              <a:t> :</a:t>
            </a:r>
          </a:p>
          <a:p>
            <a:pPr marL="628650" lvl="1" indent="-171450" algn="just" eaLnBrk="0" fontAlgn="base" hangingPunct="0">
              <a:spcBef>
                <a:spcPct val="0"/>
              </a:spcBef>
              <a:spcAft>
                <a:spcPct val="0"/>
              </a:spcAft>
              <a:buFont typeface="Wingdings" panose="05000000000000000000" pitchFamily="2" charset="2"/>
              <a:buChar char="ü"/>
            </a:pPr>
            <a:endParaRPr kumimoji="0" lang="fr-FR" altLang="fr-FR" sz="1200" i="0" u="none" strike="noStrike" cap="none" normalizeH="0" baseline="0" dirty="0" smtClean="0">
              <a:ln>
                <a:noFill/>
              </a:ln>
              <a:solidFill>
                <a:srgbClr val="000000"/>
              </a:solidFill>
              <a:effectLst/>
              <a:latin typeface="Lucida Bright" panose="02040602050505020304" pitchFamily="18" charset="0"/>
              <a:cs typeface="Arial" pitchFamily="34" charset="0"/>
            </a:endParaRPr>
          </a:p>
          <a:p>
            <a:pPr marL="628650" lvl="1" indent="-171450" algn="just" eaLnBrk="0" fontAlgn="base" hangingPunct="0">
              <a:spcBef>
                <a:spcPct val="0"/>
              </a:spcBef>
              <a:spcAft>
                <a:spcPct val="0"/>
              </a:spcAft>
              <a:buFont typeface="Wingdings" panose="05000000000000000000" pitchFamily="2" charset="2"/>
              <a:buChar char="ü"/>
            </a:pPr>
            <a:r>
              <a:rPr kumimoji="0" lang="fr-FR" altLang="fr-FR" sz="1200" i="0" u="none" strike="noStrike" cap="none" normalizeH="0" baseline="0" dirty="0" smtClean="0">
                <a:ln>
                  <a:noFill/>
                </a:ln>
                <a:solidFill>
                  <a:srgbClr val="000000"/>
                </a:solidFill>
                <a:effectLst/>
                <a:latin typeface="Lucida Bright" panose="02040602050505020304" pitchFamily="18" charset="0"/>
                <a:cs typeface="Arial" pitchFamily="34" charset="0"/>
              </a:rPr>
              <a:t>L’auto-entrepreneur bénéficie du régime de franchise en base de </a:t>
            </a:r>
            <a:r>
              <a:rPr lang="fr-FR" altLang="fr-FR" sz="1200" dirty="0" smtClean="0">
                <a:solidFill>
                  <a:srgbClr val="000000"/>
                </a:solidFill>
                <a:latin typeface="Lucida Bright" panose="02040602050505020304" pitchFamily="18" charset="0"/>
                <a:cs typeface="Arial" pitchFamily="34" charset="0"/>
              </a:rPr>
              <a:t>TVA (</a:t>
            </a:r>
            <a:r>
              <a:rPr lang="fr-FR" sz="1200" dirty="0" smtClean="0">
                <a:latin typeface="Lucida Bright" panose="02040602050505020304" pitchFamily="18" charset="0"/>
              </a:rPr>
              <a:t>dispense </a:t>
            </a:r>
            <a:r>
              <a:rPr lang="fr-FR" sz="1200" dirty="0">
                <a:latin typeface="Lucida Bright" panose="02040602050505020304" pitchFamily="18" charset="0"/>
              </a:rPr>
              <a:t>les entreprises de la déclaration et du paiement de la TVA sur les prestations ou ventes qu'elles </a:t>
            </a:r>
            <a:r>
              <a:rPr lang="fr-FR" sz="1200" dirty="0" smtClean="0">
                <a:latin typeface="Lucida Bright" panose="02040602050505020304" pitchFamily="18" charset="0"/>
              </a:rPr>
              <a:t>réalisent</a:t>
            </a:r>
            <a:r>
              <a:rPr lang="fr-FR" sz="1200" dirty="0">
                <a:latin typeface="Lucida Bright" panose="02040602050505020304" pitchFamily="18" charset="0"/>
              </a:rPr>
              <a:t>)</a:t>
            </a:r>
            <a:endParaRPr kumimoji="0" lang="fr-FR" altLang="fr-FR" sz="1200" i="0" u="none" strike="noStrike" cap="none" normalizeH="0" baseline="0" dirty="0" smtClean="0">
              <a:ln>
                <a:noFill/>
              </a:ln>
              <a:solidFill>
                <a:srgbClr val="000000"/>
              </a:solidFill>
              <a:effectLst/>
              <a:latin typeface="Lucida Bright" panose="02040602050505020304" pitchFamily="18" charset="0"/>
              <a:cs typeface="Arial" pitchFamily="34" charset="0"/>
            </a:endParaRPr>
          </a:p>
          <a:p>
            <a:pPr marL="628650" lvl="1" indent="-171450" algn="just" eaLnBrk="0" fontAlgn="base" hangingPunct="0">
              <a:spcBef>
                <a:spcPct val="0"/>
              </a:spcBef>
              <a:spcAft>
                <a:spcPct val="0"/>
              </a:spcAft>
              <a:buFont typeface="Wingdings" panose="05000000000000000000" pitchFamily="2" charset="2"/>
              <a:buChar char="ü"/>
            </a:pPr>
            <a:r>
              <a:rPr kumimoji="0" lang="fr-FR" altLang="fr-FR" sz="1200" i="0" u="none" strike="noStrike" cap="none" normalizeH="0" baseline="0" dirty="0" smtClean="0">
                <a:ln>
                  <a:noFill/>
                </a:ln>
                <a:solidFill>
                  <a:srgbClr val="000000"/>
                </a:solidFill>
                <a:effectLst/>
                <a:latin typeface="Lucida Bright" panose="02040602050505020304" pitchFamily="18" charset="0"/>
                <a:cs typeface="Arial" pitchFamily="34" charset="0"/>
              </a:rPr>
              <a:t>Ce statut juridique bénéficie du régime fiscal de la micro-entreprise, ce qui signifie qu’il va bénéficier d’un abattement sur son chiffre d’affaires (71%, 50% ou 34% en fonction de l’activité exercée).</a:t>
            </a:r>
          </a:p>
          <a:p>
            <a:pPr marL="628650" lvl="1" indent="-171450" algn="just" eaLnBrk="0" fontAlgn="base" hangingPunct="0">
              <a:spcBef>
                <a:spcPct val="0"/>
              </a:spcBef>
              <a:spcAft>
                <a:spcPct val="0"/>
              </a:spcAft>
              <a:buFont typeface="Wingdings" panose="05000000000000000000" pitchFamily="2" charset="2"/>
              <a:buChar char="ü"/>
            </a:pPr>
            <a:r>
              <a:rPr kumimoji="0" lang="fr-FR" altLang="fr-FR" sz="1200" i="0" u="none" strike="noStrike" cap="none" normalizeH="0" baseline="0" dirty="0" smtClean="0">
                <a:ln>
                  <a:noFill/>
                </a:ln>
                <a:solidFill>
                  <a:srgbClr val="000000"/>
                </a:solidFill>
                <a:effectLst/>
                <a:latin typeface="Lucida Bright" panose="02040602050505020304" pitchFamily="18" charset="0"/>
                <a:cs typeface="Arial" pitchFamily="34" charset="0"/>
              </a:rPr>
              <a:t>Le reliquat de chiffre d’affaires après application de l’abattement sera intégré aux autres revenus du foyer fiscal de l’auto-entrepreneur et sera imposé au barème progressif de l’impôt sur le revenu.</a:t>
            </a:r>
          </a:p>
          <a:p>
            <a:pPr marL="628650" lvl="1" indent="-171450" algn="just" eaLnBrk="0" fontAlgn="base" hangingPunct="0">
              <a:spcBef>
                <a:spcPct val="0"/>
              </a:spcBef>
              <a:spcAft>
                <a:spcPct val="0"/>
              </a:spcAft>
              <a:buFont typeface="Wingdings" panose="05000000000000000000" pitchFamily="2" charset="2"/>
              <a:buChar char="ü"/>
            </a:pPr>
            <a:r>
              <a:rPr kumimoji="0" lang="fr-FR" altLang="fr-FR" sz="1200" i="0" u="none" strike="noStrike" cap="none" normalizeH="0" baseline="0" dirty="0" smtClean="0">
                <a:ln>
                  <a:noFill/>
                </a:ln>
                <a:solidFill>
                  <a:srgbClr val="000000"/>
                </a:solidFill>
                <a:effectLst/>
                <a:latin typeface="Lucida Bright" panose="02040602050505020304" pitchFamily="18" charset="0"/>
                <a:cs typeface="Arial" pitchFamily="34" charset="0"/>
              </a:rPr>
              <a:t>L’option pour le prélèvement libératoire :</a:t>
            </a:r>
          </a:p>
          <a:p>
            <a:pPr marL="1085850" lvl="2" indent="-171450" algn="just" eaLnBrk="0" fontAlgn="base" hangingPunct="0">
              <a:spcBef>
                <a:spcPct val="0"/>
              </a:spcBef>
              <a:spcAft>
                <a:spcPct val="0"/>
              </a:spcAft>
              <a:buFont typeface="Arial" panose="020B0604020202020204" pitchFamily="34" charset="0"/>
              <a:buChar char="•"/>
            </a:pPr>
            <a:r>
              <a:rPr kumimoji="0" lang="fr-FR" altLang="fr-FR" sz="1200" i="0" u="none" strike="noStrike" cap="none" normalizeH="0" baseline="0" dirty="0" smtClean="0">
                <a:ln>
                  <a:noFill/>
                </a:ln>
                <a:solidFill>
                  <a:srgbClr val="000000"/>
                </a:solidFill>
                <a:effectLst/>
                <a:latin typeface="Lucida Bright" panose="02040602050505020304" pitchFamily="18" charset="0"/>
                <a:cs typeface="Arial" pitchFamily="34" charset="0"/>
              </a:rPr>
              <a:t>Régime de faveur permettant à l’auto-entrepreneur de payer ses cotisations sociales ainsi que son impôt sur le revenu de manière forfaitaire.</a:t>
            </a:r>
          </a:p>
          <a:p>
            <a:pPr marL="1085850" lvl="2" indent="-171450" algn="just" eaLnBrk="0" fontAlgn="base" hangingPunct="0">
              <a:spcBef>
                <a:spcPct val="0"/>
              </a:spcBef>
              <a:spcAft>
                <a:spcPct val="0"/>
              </a:spcAft>
              <a:buFont typeface="Arial" panose="020B0604020202020204" pitchFamily="34" charset="0"/>
              <a:buChar char="•"/>
            </a:pPr>
            <a:r>
              <a:rPr kumimoji="0" lang="fr-FR" altLang="fr-FR" sz="1200" i="0" u="none" strike="noStrike" cap="none" normalizeH="0" baseline="0" dirty="0" smtClean="0">
                <a:ln>
                  <a:noFill/>
                </a:ln>
                <a:solidFill>
                  <a:srgbClr val="000000"/>
                </a:solidFill>
                <a:effectLst/>
                <a:latin typeface="Lucida Bright" panose="02040602050505020304" pitchFamily="18" charset="0"/>
                <a:cs typeface="Arial" pitchFamily="34" charset="0"/>
              </a:rPr>
              <a:t>Le montant de ce versement sera fonction de son chiffre d’affaires et devra être acquitté mensuellement ou trimestriellement.</a:t>
            </a:r>
          </a:p>
          <a:p>
            <a:pPr marL="1085850" lvl="2" indent="-171450" algn="just" eaLnBrk="0" fontAlgn="base" hangingPunct="0">
              <a:spcBef>
                <a:spcPct val="0"/>
              </a:spcBef>
              <a:spcAft>
                <a:spcPct val="0"/>
              </a:spcAft>
              <a:buFont typeface="Arial" panose="020B0604020202020204" pitchFamily="34" charset="0"/>
              <a:buChar char="•"/>
            </a:pPr>
            <a:r>
              <a:rPr kumimoji="0" lang="fr-FR" altLang="fr-FR" sz="1200" i="0" u="none" strike="noStrike" cap="none" normalizeH="0" baseline="0" dirty="0" smtClean="0">
                <a:ln>
                  <a:noFill/>
                </a:ln>
                <a:solidFill>
                  <a:srgbClr val="000000"/>
                </a:solidFill>
                <a:effectLst/>
                <a:latin typeface="Lucida Bright" panose="02040602050505020304" pitchFamily="18" charset="0"/>
                <a:cs typeface="Arial" pitchFamily="34" charset="0"/>
              </a:rPr>
              <a:t>L’auto-entrepreneur souhaitant bénéficier du prélèvement libératoire doit en aviser le RSI (ou l’URSSAF pour les professions libérales).</a:t>
            </a:r>
          </a:p>
          <a:p>
            <a:pPr lvl="1" algn="just" eaLnBrk="0" fontAlgn="base" hangingPunct="0">
              <a:spcBef>
                <a:spcPct val="0"/>
              </a:spcBef>
              <a:spcAft>
                <a:spcPct val="0"/>
              </a:spcAft>
            </a:pPr>
            <a:r>
              <a:rPr kumimoji="0" lang="fr-FR" altLang="fr-FR" sz="1200" b="0" i="0" u="none" strike="noStrike" cap="none" normalizeH="0" baseline="0" dirty="0" smtClean="0">
                <a:ln>
                  <a:noFill/>
                </a:ln>
                <a:solidFill>
                  <a:srgbClr val="444444"/>
                </a:solidFill>
                <a:effectLst/>
                <a:latin typeface="Lucida Bright" panose="02040602050505020304" pitchFamily="18" charset="0"/>
                <a:cs typeface="Arial" pitchFamily="34" charset="0"/>
              </a:rPr>
              <a:t>                         </a:t>
            </a:r>
            <a:endParaRPr lang="fr-FR" sz="1200" dirty="0">
              <a:latin typeface="Lucida Bright" panose="02040602050505020304" pitchFamily="18" charset="0"/>
            </a:endParaRPr>
          </a:p>
        </p:txBody>
      </p:sp>
      <p:sp>
        <p:nvSpPr>
          <p:cNvPr id="4" name="Rectangle 3"/>
          <p:cNvSpPr/>
          <p:nvPr/>
        </p:nvSpPr>
        <p:spPr>
          <a:xfrm>
            <a:off x="683568" y="5373216"/>
            <a:ext cx="7613336" cy="830997"/>
          </a:xfrm>
          <a:prstGeom prst="rect">
            <a:avLst/>
          </a:prstGeom>
        </p:spPr>
        <p:txBody>
          <a:bodyPr wrap="square">
            <a:spAutoFit/>
          </a:bodyPr>
          <a:lstStyle/>
          <a:p>
            <a:r>
              <a:rPr lang="fr-FR" sz="1200" b="1" i="1" u="sng" dirty="0" smtClean="0">
                <a:solidFill>
                  <a:schemeClr val="accent1"/>
                </a:solidFill>
                <a:effectLst>
                  <a:outerShdw blurRad="38100" dist="38100" dir="2700000" algn="tl">
                    <a:srgbClr val="000000">
                      <a:alpha val="43137"/>
                    </a:srgbClr>
                  </a:outerShdw>
                </a:effectLst>
                <a:latin typeface="Lucida Bright" panose="02040602050505020304" pitchFamily="18" charset="0"/>
              </a:rPr>
              <a:t>ET LE CONJOINT</a:t>
            </a:r>
            <a:r>
              <a:rPr lang="fr-FR" sz="1200" b="1" i="1" dirty="0" smtClean="0">
                <a:solidFill>
                  <a:schemeClr val="accent1"/>
                </a:solidFill>
                <a:effectLst>
                  <a:outerShdw blurRad="38100" dist="38100" dir="2700000" algn="tl">
                    <a:srgbClr val="000000">
                      <a:alpha val="43137"/>
                    </a:srgbClr>
                  </a:outerShdw>
                </a:effectLst>
                <a:latin typeface="Lucida Bright" panose="02040602050505020304" pitchFamily="18" charset="0"/>
              </a:rPr>
              <a:t>?</a:t>
            </a:r>
          </a:p>
          <a:p>
            <a:r>
              <a:rPr lang="fr-FR" sz="1200" dirty="0" smtClean="0">
                <a:latin typeface="Lucida Bright" panose="02040602050505020304" pitchFamily="18" charset="0"/>
              </a:rPr>
              <a:t>Un </a:t>
            </a:r>
            <a:r>
              <a:rPr lang="fr-FR" sz="1200" dirty="0">
                <a:latin typeface="Lucida Bright" panose="02040602050505020304" pitchFamily="18" charset="0"/>
              </a:rPr>
              <a:t>auto-entrepreneur peut avoir un conjoint collaborateur ou un partenaire pacsé collaborateur (</a:t>
            </a:r>
            <a:r>
              <a:rPr lang="fr-FR" sz="1200" dirty="0">
                <a:latin typeface="Lucida Bright" panose="02040602050505020304" pitchFamily="18" charset="0"/>
                <a:hlinkClick r:id="rId4"/>
              </a:rPr>
              <a:t>C. com. art. R 121-1</a:t>
            </a:r>
            <a:r>
              <a:rPr lang="fr-FR" sz="1200" dirty="0">
                <a:latin typeface="Lucida Bright" panose="02040602050505020304" pitchFamily="18" charset="0"/>
              </a:rPr>
              <a:t>). L'adhésion au statut du conjoint collaborateur ou du pacsé collaborateur implique une obligation de mention dans la déclaration d'activité (</a:t>
            </a:r>
            <a:r>
              <a:rPr lang="fr-FR" sz="1200" dirty="0">
                <a:latin typeface="Lucida Bright" panose="02040602050505020304" pitchFamily="18" charset="0"/>
                <a:hlinkClick r:id="rId5"/>
              </a:rPr>
              <a:t>C. com. art. R 121-5</a:t>
            </a:r>
            <a:r>
              <a:rPr lang="fr-FR" sz="1200" dirty="0">
                <a:latin typeface="Lucida Bright" panose="02040602050505020304" pitchFamily="18" charset="0"/>
              </a:rPr>
              <a:t>).</a:t>
            </a:r>
          </a:p>
        </p:txBody>
      </p:sp>
      <p:sp>
        <p:nvSpPr>
          <p:cNvPr id="13" name="Espace réservé du numéro de diapositive 12"/>
          <p:cNvSpPr>
            <a:spLocks noGrp="1"/>
          </p:cNvSpPr>
          <p:nvPr>
            <p:ph type="sldNum" sz="quarter" idx="12"/>
          </p:nvPr>
        </p:nvSpPr>
        <p:spPr/>
        <p:txBody>
          <a:bodyPr/>
          <a:lstStyle/>
          <a:p>
            <a:fld id="{A96A5DF5-EDC7-494C-8E93-01E4FB401C7E}" type="slidenum">
              <a:rPr lang="fr-FR" smtClean="0"/>
              <a:t>4</a:t>
            </a:fld>
            <a:endParaRPr lang="fr-FR" dirty="0"/>
          </a:p>
        </p:txBody>
      </p:sp>
    </p:spTree>
    <p:extLst>
      <p:ext uri="{BB962C8B-B14F-4D97-AF65-F5344CB8AC3E}">
        <p14:creationId xmlns:p14="http://schemas.microsoft.com/office/powerpoint/2010/main" val="386745828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71400"/>
            <a:ext cx="7467600" cy="1143000"/>
          </a:xfrm>
        </p:spPr>
        <p:txBody>
          <a:bodyPr>
            <a:normAutofit/>
          </a:bodyPr>
          <a:lstStyle/>
          <a:p>
            <a:r>
              <a:rPr lang="fr-FR" sz="1400" b="1" u="sng" dirty="0" smtClean="0">
                <a:solidFill>
                  <a:schemeClr val="accent1"/>
                </a:solidFill>
                <a:effectLst>
                  <a:outerShdw blurRad="38100" dist="38100" dir="2700000" algn="tl">
                    <a:srgbClr val="000000">
                      <a:alpha val="43137"/>
                    </a:srgbClr>
                  </a:outerShdw>
                </a:effectLst>
                <a:latin typeface="Lucida Bright" panose="02040602050505020304" pitchFamily="18" charset="0"/>
              </a:rPr>
              <a:t>Fiscalité AU 31/12/2016</a:t>
            </a:r>
            <a:endParaRPr lang="fr-FR" sz="1400" b="1" u="sng" dirty="0">
              <a:solidFill>
                <a:schemeClr val="accent1"/>
              </a:solidFill>
              <a:effectLst>
                <a:outerShdw blurRad="38100" dist="38100" dir="2700000" algn="tl">
                  <a:srgbClr val="000000">
                    <a:alpha val="43137"/>
                  </a:srgbClr>
                </a:outerShdw>
              </a:effectLst>
              <a:latin typeface="Lucida Bright" panose="02040602050505020304" pitchFamily="18" charset="0"/>
            </a:endParaRPr>
          </a:p>
        </p:txBody>
      </p:sp>
      <p:sp>
        <p:nvSpPr>
          <p:cNvPr id="3" name="Espace réservé du contenu 2"/>
          <p:cNvSpPr>
            <a:spLocks noGrp="1"/>
          </p:cNvSpPr>
          <p:nvPr>
            <p:ph sz="quarter" idx="1"/>
          </p:nvPr>
        </p:nvSpPr>
        <p:spPr>
          <a:xfrm>
            <a:off x="539838" y="1196990"/>
            <a:ext cx="7992888" cy="4873752"/>
          </a:xfrm>
        </p:spPr>
        <p:txBody>
          <a:bodyPr>
            <a:normAutofit fontScale="62500" lnSpcReduction="20000"/>
          </a:bodyPr>
          <a:lstStyle/>
          <a:p>
            <a:pPr marL="0" indent="0">
              <a:buNone/>
            </a:pPr>
            <a:r>
              <a:rPr lang="fr-FR" b="1" dirty="0" smtClean="0">
                <a:solidFill>
                  <a:schemeClr val="accent1"/>
                </a:solidFill>
                <a:effectLst>
                  <a:outerShdw blurRad="38100" dist="38100" dir="2700000" algn="tl">
                    <a:srgbClr val="000000">
                      <a:alpha val="43137"/>
                    </a:srgbClr>
                  </a:outerShdw>
                </a:effectLst>
                <a:latin typeface="Lucida Bright" panose="02040602050505020304" pitchFamily="18" charset="0"/>
              </a:rPr>
              <a:t>Cas </a:t>
            </a:r>
            <a:r>
              <a:rPr lang="fr-FR" b="1" dirty="0">
                <a:solidFill>
                  <a:schemeClr val="accent1"/>
                </a:solidFill>
                <a:effectLst>
                  <a:outerShdw blurRad="38100" dist="38100" dir="2700000" algn="tl">
                    <a:srgbClr val="000000">
                      <a:alpha val="43137"/>
                    </a:srgbClr>
                  </a:outerShdw>
                </a:effectLst>
                <a:latin typeface="Lucida Bright" panose="02040602050505020304" pitchFamily="18" charset="0"/>
              </a:rPr>
              <a:t>1 : la société demeure sous le même régime fiscal </a:t>
            </a:r>
            <a:endParaRPr lang="fr-FR" b="1" dirty="0" smtClean="0">
              <a:solidFill>
                <a:schemeClr val="accent1"/>
              </a:solidFill>
              <a:effectLst>
                <a:outerShdw blurRad="38100" dist="38100" dir="2700000" algn="tl">
                  <a:srgbClr val="000000">
                    <a:alpha val="43137"/>
                  </a:srgbClr>
                </a:outerShdw>
              </a:effectLst>
              <a:latin typeface="Lucida Bright" panose="02040602050505020304" pitchFamily="18" charset="0"/>
            </a:endParaRPr>
          </a:p>
          <a:p>
            <a:pPr marL="0" indent="0">
              <a:buNone/>
            </a:pPr>
            <a:endParaRPr lang="fr-FR" b="1" dirty="0" smtClean="0">
              <a:solidFill>
                <a:schemeClr val="accent1"/>
              </a:solidFill>
              <a:effectLst>
                <a:outerShdw blurRad="38100" dist="38100" dir="2700000" algn="tl">
                  <a:srgbClr val="000000">
                    <a:alpha val="43137"/>
                  </a:srgbClr>
                </a:outerShdw>
              </a:effectLst>
              <a:latin typeface="Lucida Bright" panose="02040602050505020304" pitchFamily="18" charset="0"/>
            </a:endParaRPr>
          </a:p>
          <a:p>
            <a:pPr lvl="1">
              <a:buSzPct val="110000"/>
              <a:buFont typeface="Wingdings" panose="05000000000000000000" pitchFamily="2" charset="2"/>
              <a:buChar char="Ø"/>
            </a:pPr>
            <a:r>
              <a:rPr lang="fr-FR" sz="1900" dirty="0" smtClean="0">
                <a:latin typeface="Lucida Bright" panose="02040602050505020304" pitchFamily="18" charset="0"/>
              </a:rPr>
              <a:t>Opération fiscalement neutre </a:t>
            </a:r>
          </a:p>
          <a:p>
            <a:pPr lvl="1">
              <a:buSzPct val="110000"/>
              <a:buFont typeface="Wingdings" panose="05000000000000000000" pitchFamily="2" charset="2"/>
              <a:buChar char="Ø"/>
            </a:pPr>
            <a:r>
              <a:rPr lang="fr-FR" sz="1900" dirty="0" smtClean="0">
                <a:latin typeface="Lucida Bright" panose="02040602050505020304" pitchFamily="18" charset="0"/>
              </a:rPr>
              <a:t> Droit d’enregistrement fixe de 125 € </a:t>
            </a:r>
          </a:p>
          <a:p>
            <a:pPr>
              <a:buFont typeface="Wingdings" panose="05000000000000000000" pitchFamily="2" charset="2"/>
              <a:buChar char="ü"/>
            </a:pPr>
            <a:endParaRPr lang="fr-FR" sz="1900" b="1" dirty="0">
              <a:solidFill>
                <a:schemeClr val="accent1"/>
              </a:solidFill>
              <a:effectLst>
                <a:outerShdw blurRad="38100" dist="38100" dir="2700000" algn="tl">
                  <a:srgbClr val="000000">
                    <a:alpha val="43137"/>
                  </a:srgbClr>
                </a:outerShdw>
              </a:effectLst>
              <a:latin typeface="Lucida Bright" panose="02040602050505020304" pitchFamily="18" charset="0"/>
            </a:endParaRPr>
          </a:p>
          <a:p>
            <a:pPr algn="just">
              <a:buFont typeface="Wingdings" panose="05000000000000000000" pitchFamily="2" charset="2"/>
              <a:buChar char="q"/>
            </a:pPr>
            <a:r>
              <a:rPr lang="fr-FR" sz="2200" b="1" dirty="0" smtClean="0">
                <a:solidFill>
                  <a:schemeClr val="accent1"/>
                </a:solidFill>
                <a:effectLst>
                  <a:outerShdw blurRad="38100" dist="38100" dir="2700000" algn="tl">
                    <a:srgbClr val="000000">
                      <a:alpha val="43137"/>
                    </a:srgbClr>
                  </a:outerShdw>
                </a:effectLst>
                <a:latin typeface="Lucida Bright" panose="02040602050505020304" pitchFamily="18" charset="0"/>
              </a:rPr>
              <a:t>Cas </a:t>
            </a:r>
            <a:r>
              <a:rPr lang="fr-FR" sz="2200" b="1" dirty="0">
                <a:solidFill>
                  <a:schemeClr val="accent1"/>
                </a:solidFill>
                <a:effectLst>
                  <a:outerShdw blurRad="38100" dist="38100" dir="2700000" algn="tl">
                    <a:srgbClr val="000000">
                      <a:alpha val="43137"/>
                    </a:srgbClr>
                  </a:outerShdw>
                </a:effectLst>
                <a:latin typeface="Lucida Bright" panose="02040602050505020304" pitchFamily="18" charset="0"/>
              </a:rPr>
              <a:t>2 : la société passible de l’IS devient passible de l’IR </a:t>
            </a:r>
            <a:endParaRPr lang="fr-FR" sz="2200" b="1" dirty="0" smtClean="0">
              <a:solidFill>
                <a:schemeClr val="accent1"/>
              </a:solidFill>
              <a:effectLst>
                <a:outerShdw blurRad="38100" dist="38100" dir="2700000" algn="tl">
                  <a:srgbClr val="000000">
                    <a:alpha val="43137"/>
                  </a:srgbClr>
                </a:outerShdw>
              </a:effectLst>
              <a:latin typeface="Lucida Bright" panose="02040602050505020304" pitchFamily="18" charset="0"/>
            </a:endParaRPr>
          </a:p>
          <a:p>
            <a:pPr lvl="1" algn="just">
              <a:buClrTx/>
              <a:buFont typeface="Century Schoolbook" panose="02040604050505020304" pitchFamily="18" charset="0"/>
              <a:buChar char="-"/>
            </a:pPr>
            <a:endParaRPr lang="fr-FR" sz="1900" dirty="0">
              <a:latin typeface="Lucida Bright" panose="02040602050505020304" pitchFamily="18" charset="0"/>
            </a:endParaRPr>
          </a:p>
          <a:p>
            <a:pPr lvl="1" algn="just">
              <a:buSzPct val="110000"/>
              <a:buFont typeface="Wingdings" panose="05000000000000000000" pitchFamily="2" charset="2"/>
              <a:buChar char="Ø"/>
            </a:pPr>
            <a:r>
              <a:rPr lang="fr-FR" sz="1900" dirty="0" smtClean="0">
                <a:latin typeface="Lucida Bright" panose="02040602050505020304" pitchFamily="18" charset="0"/>
              </a:rPr>
              <a:t>Mêmes </a:t>
            </a:r>
            <a:r>
              <a:rPr lang="fr-FR" sz="1900" dirty="0">
                <a:latin typeface="Lucida Bright" panose="02040602050505020304" pitchFamily="18" charset="0"/>
              </a:rPr>
              <a:t>conséquences fiscales qu’une cessation </a:t>
            </a:r>
            <a:r>
              <a:rPr lang="fr-FR" sz="1900" dirty="0" smtClean="0">
                <a:latin typeface="Lucida Bright" panose="02040602050505020304" pitchFamily="18" charset="0"/>
              </a:rPr>
              <a:t>d’entreprise</a:t>
            </a:r>
          </a:p>
          <a:p>
            <a:pPr lvl="1" algn="just">
              <a:buSzPct val="110000"/>
              <a:buFont typeface="Wingdings" panose="05000000000000000000" pitchFamily="2" charset="2"/>
              <a:buChar char="Ø"/>
            </a:pPr>
            <a:r>
              <a:rPr lang="fr-FR" sz="1900" dirty="0">
                <a:latin typeface="Lucida Bright" panose="02040602050505020304" pitchFamily="18" charset="0"/>
              </a:rPr>
              <a:t>i</a:t>
            </a:r>
            <a:r>
              <a:rPr lang="fr-FR" sz="1900" dirty="0" smtClean="0">
                <a:latin typeface="Lucida Bright" panose="02040602050505020304" pitchFamily="18" charset="0"/>
              </a:rPr>
              <a:t>mposition </a:t>
            </a:r>
            <a:r>
              <a:rPr lang="fr-FR" sz="1900" dirty="0">
                <a:latin typeface="Lucida Bright" panose="02040602050505020304" pitchFamily="18" charset="0"/>
              </a:rPr>
              <a:t>immédiate des bénéfices de l'exercice en cours </a:t>
            </a:r>
          </a:p>
          <a:p>
            <a:pPr lvl="1" algn="just">
              <a:buSzPct val="110000"/>
              <a:buFont typeface="Wingdings" panose="05000000000000000000" pitchFamily="2" charset="2"/>
              <a:buChar char="Ø"/>
            </a:pPr>
            <a:r>
              <a:rPr lang="fr-FR" sz="1900" dirty="0" smtClean="0">
                <a:latin typeface="Lucida Bright" panose="02040602050505020304" pitchFamily="18" charset="0"/>
              </a:rPr>
              <a:t>Imposition </a:t>
            </a:r>
            <a:r>
              <a:rPr lang="fr-FR" sz="1900" dirty="0">
                <a:latin typeface="Lucida Bright" panose="02040602050505020304" pitchFamily="18" charset="0"/>
              </a:rPr>
              <a:t>des bénéfices en sursis d’imposition, des plus-values latentes de l’actif et des profits latents sur les stocks, sauf si aucune modification n’est apportée aux valeurs comptables des éléments d’actif et si leur imposition demeure possible dans le cadre du nouveau régime fiscal </a:t>
            </a:r>
            <a:endParaRPr lang="fr-FR" sz="1900" dirty="0" smtClean="0">
              <a:latin typeface="Lucida Bright" panose="02040602050505020304" pitchFamily="18" charset="0"/>
            </a:endParaRPr>
          </a:p>
          <a:p>
            <a:pPr lvl="1" algn="just">
              <a:buSzPct val="110000"/>
              <a:buFont typeface="Wingdings" panose="05000000000000000000" pitchFamily="2" charset="2"/>
              <a:buChar char="Ø"/>
            </a:pPr>
            <a:r>
              <a:rPr lang="fr-FR" sz="1900" dirty="0" smtClean="0">
                <a:latin typeface="Lucida Bright" panose="02040602050505020304" pitchFamily="18" charset="0"/>
              </a:rPr>
              <a:t> </a:t>
            </a:r>
            <a:r>
              <a:rPr lang="fr-FR" sz="1900" dirty="0">
                <a:latin typeface="Lucida Bright" panose="02040602050505020304" pitchFamily="18" charset="0"/>
              </a:rPr>
              <a:t>Perte du droit au report des déficits subis avant l’opération o Imposition des associés à raison du boni de liquidation </a:t>
            </a:r>
            <a:endParaRPr lang="fr-FR" sz="1900" dirty="0" smtClean="0">
              <a:latin typeface="Lucida Bright" panose="02040602050505020304" pitchFamily="18" charset="0"/>
            </a:endParaRPr>
          </a:p>
          <a:p>
            <a:pPr lvl="1" algn="just">
              <a:buSzPct val="110000"/>
              <a:buFont typeface="Wingdings" panose="05000000000000000000" pitchFamily="2" charset="2"/>
              <a:buChar char="Ø"/>
            </a:pPr>
            <a:r>
              <a:rPr lang="fr-FR" sz="1900" b="1" dirty="0" smtClean="0">
                <a:effectLst>
                  <a:outerShdw blurRad="38100" dist="38100" dir="2700000" algn="tl">
                    <a:srgbClr val="000000">
                      <a:alpha val="43137"/>
                    </a:srgbClr>
                  </a:outerShdw>
                </a:effectLst>
                <a:latin typeface="Lucida Bright" panose="02040602050505020304" pitchFamily="18" charset="0"/>
              </a:rPr>
              <a:t> </a:t>
            </a:r>
            <a:r>
              <a:rPr lang="fr-FR" sz="1900" b="1" dirty="0">
                <a:effectLst>
                  <a:outerShdw blurRad="38100" dist="38100" dir="2700000" algn="tl">
                    <a:srgbClr val="000000">
                      <a:alpha val="43137"/>
                    </a:srgbClr>
                  </a:outerShdw>
                </a:effectLst>
                <a:latin typeface="Lucida Bright" panose="02040602050505020304" pitchFamily="18" charset="0"/>
              </a:rPr>
              <a:t>Droit d’enregistrement fixe de 125 € </a:t>
            </a:r>
            <a:endParaRPr lang="fr-FR" sz="1900" b="1" dirty="0" smtClean="0">
              <a:effectLst>
                <a:outerShdw blurRad="38100" dist="38100" dir="2700000" algn="tl">
                  <a:srgbClr val="000000">
                    <a:alpha val="43137"/>
                  </a:srgbClr>
                </a:outerShdw>
              </a:effectLst>
              <a:latin typeface="Lucida Bright" panose="02040602050505020304" pitchFamily="18" charset="0"/>
            </a:endParaRPr>
          </a:p>
          <a:p>
            <a:pPr marL="0" indent="0" algn="just">
              <a:buNone/>
            </a:pPr>
            <a:endParaRPr lang="fr-FR" sz="1900" b="1" dirty="0">
              <a:effectLst>
                <a:outerShdw blurRad="38100" dist="38100" dir="2700000" algn="tl">
                  <a:srgbClr val="000000">
                    <a:alpha val="43137"/>
                  </a:srgbClr>
                </a:outerShdw>
              </a:effectLst>
              <a:latin typeface="Lucida Bright" panose="02040602050505020304" pitchFamily="18" charset="0"/>
            </a:endParaRPr>
          </a:p>
          <a:p>
            <a:pPr algn="just">
              <a:buFont typeface="Wingdings" panose="05000000000000000000" pitchFamily="2" charset="2"/>
              <a:buChar char="q"/>
            </a:pPr>
            <a:r>
              <a:rPr lang="fr-FR" sz="2200" b="1" dirty="0" smtClean="0">
                <a:solidFill>
                  <a:schemeClr val="accent1"/>
                </a:solidFill>
                <a:effectLst>
                  <a:outerShdw blurRad="38100" dist="38100" dir="2700000" algn="tl">
                    <a:srgbClr val="000000">
                      <a:alpha val="43137"/>
                    </a:srgbClr>
                  </a:outerShdw>
                </a:effectLst>
                <a:latin typeface="Lucida Bright" panose="02040602050505020304" pitchFamily="18" charset="0"/>
              </a:rPr>
              <a:t>Cas </a:t>
            </a:r>
            <a:r>
              <a:rPr lang="fr-FR" sz="2200" b="1" dirty="0">
                <a:solidFill>
                  <a:schemeClr val="accent1"/>
                </a:solidFill>
                <a:effectLst>
                  <a:outerShdw blurRad="38100" dist="38100" dir="2700000" algn="tl">
                    <a:srgbClr val="000000">
                      <a:alpha val="43137"/>
                    </a:srgbClr>
                  </a:outerShdw>
                </a:effectLst>
                <a:latin typeface="Lucida Bright" panose="02040602050505020304" pitchFamily="18" charset="0"/>
              </a:rPr>
              <a:t>3 : la société passible de l’IR (activité professionnelle) devient passible de l’IS </a:t>
            </a:r>
            <a:endParaRPr lang="fr-FR" sz="2200" b="1" dirty="0" smtClean="0">
              <a:solidFill>
                <a:schemeClr val="accent1"/>
              </a:solidFill>
              <a:effectLst>
                <a:outerShdw blurRad="38100" dist="38100" dir="2700000" algn="tl">
                  <a:srgbClr val="000000">
                    <a:alpha val="43137"/>
                  </a:srgbClr>
                </a:outerShdw>
              </a:effectLst>
              <a:latin typeface="Lucida Bright" panose="02040602050505020304" pitchFamily="18" charset="0"/>
            </a:endParaRPr>
          </a:p>
          <a:p>
            <a:pPr algn="just">
              <a:buFont typeface="Wingdings" panose="05000000000000000000" pitchFamily="2" charset="2"/>
              <a:buChar char="ü"/>
            </a:pPr>
            <a:endParaRPr lang="fr-FR" sz="2600" b="1" dirty="0" smtClean="0">
              <a:solidFill>
                <a:schemeClr val="accent1"/>
              </a:solidFill>
              <a:latin typeface="Lucida Bright" panose="02040602050505020304" pitchFamily="18" charset="0"/>
            </a:endParaRPr>
          </a:p>
          <a:p>
            <a:pPr lvl="1" algn="just">
              <a:buSzPct val="110000"/>
              <a:buFont typeface="Wingdings" panose="05000000000000000000" pitchFamily="2" charset="2"/>
              <a:buChar char="Ø"/>
            </a:pPr>
            <a:r>
              <a:rPr lang="fr-FR" sz="1900" dirty="0" smtClean="0">
                <a:latin typeface="Lucida Bright" panose="02040602050505020304" pitchFamily="18" charset="0"/>
              </a:rPr>
              <a:t>Imposition </a:t>
            </a:r>
            <a:r>
              <a:rPr lang="fr-FR" sz="1900" dirty="0">
                <a:latin typeface="Lucida Bright" panose="02040602050505020304" pitchFamily="18" charset="0"/>
              </a:rPr>
              <a:t>immédiate des bénéfices de l'exercice en cours </a:t>
            </a:r>
            <a:endParaRPr lang="fr-FR" sz="1900" dirty="0" smtClean="0">
              <a:latin typeface="Lucida Bright" panose="02040602050505020304" pitchFamily="18" charset="0"/>
            </a:endParaRPr>
          </a:p>
          <a:p>
            <a:pPr lvl="1" algn="just">
              <a:buSzPct val="110000"/>
              <a:buFont typeface="Wingdings" panose="05000000000000000000" pitchFamily="2" charset="2"/>
              <a:buChar char="Ø"/>
            </a:pPr>
            <a:r>
              <a:rPr lang="fr-FR" sz="1900" dirty="0" smtClean="0">
                <a:latin typeface="Lucida Bright" panose="02040602050505020304" pitchFamily="18" charset="0"/>
              </a:rPr>
              <a:t>Imposition </a:t>
            </a:r>
            <a:r>
              <a:rPr lang="fr-FR" sz="1900" dirty="0">
                <a:latin typeface="Lucida Bright" panose="02040602050505020304" pitchFamily="18" charset="0"/>
              </a:rPr>
              <a:t>des bénéfices en sursis d’imposition, … sauf si les deux conditions mentionnées ci-dessus sont respectées o Production d’un bilan d’ouverture dans les 60 jours à compter du changement de régime fiscal o Droit de mutation de 5% exigible sur certains apports en nature faits à la personne morale (apports faits par des personnes physiques d'immeubles, fdc..), sauf si les associés s’engagent à conserver les titres pendant au moins 3 ans. Ce droit fixe est alors de 375 € ou 500 € selon que le capital social est inférieur ou non à 225 000 €.</a:t>
            </a:r>
          </a:p>
        </p:txBody>
      </p:sp>
      <p:pic>
        <p:nvPicPr>
          <p:cNvPr id="4"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6060010"/>
            <a:ext cx="936104" cy="797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Espace réservé du numéro de diapositive 11"/>
          <p:cNvSpPr>
            <a:spLocks noGrp="1"/>
          </p:cNvSpPr>
          <p:nvPr>
            <p:ph type="sldNum" sz="quarter" idx="15"/>
          </p:nvPr>
        </p:nvSpPr>
        <p:spPr/>
        <p:txBody>
          <a:bodyPr/>
          <a:lstStyle/>
          <a:p>
            <a:fld id="{A96A5DF5-EDC7-494C-8E93-01E4FB401C7E}" type="slidenum">
              <a:rPr lang="fr-FR" smtClean="0"/>
              <a:t>40</a:t>
            </a:fld>
            <a:endParaRPr lang="fr-FR" dirty="0"/>
          </a:p>
        </p:txBody>
      </p:sp>
    </p:spTree>
    <p:extLst>
      <p:ext uri="{BB962C8B-B14F-4D97-AF65-F5344CB8AC3E}">
        <p14:creationId xmlns:p14="http://schemas.microsoft.com/office/powerpoint/2010/main" val="3853470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59832" y="1916832"/>
            <a:ext cx="5328592" cy="4462760"/>
          </a:xfrm>
          <a:prstGeom prst="rect">
            <a:avLst/>
          </a:prstGeom>
        </p:spPr>
        <p:txBody>
          <a:bodyPr wrap="square">
            <a:spAutoFit/>
          </a:bodyPr>
          <a:lstStyle/>
          <a:p>
            <a:r>
              <a:rPr lang="fr-FR" sz="2000" b="1" dirty="0" smtClean="0">
                <a:solidFill>
                  <a:schemeClr val="accent1"/>
                </a:solidFill>
                <a:effectLst>
                  <a:outerShdw blurRad="38100" dist="38100" dir="2700000" algn="tl">
                    <a:srgbClr val="000000">
                      <a:alpha val="43137"/>
                    </a:srgbClr>
                  </a:outerShdw>
                </a:effectLst>
              </a:rPr>
              <a:t>II- CESSION DE SOCIETE</a:t>
            </a:r>
            <a:r>
              <a:rPr lang="fr-FR" sz="2000" b="1" dirty="0">
                <a:solidFill>
                  <a:schemeClr val="accent1"/>
                </a:solidFill>
                <a:effectLst>
                  <a:outerShdw blurRad="38100" dist="38100" dir="2700000" algn="tl">
                    <a:srgbClr val="000000">
                      <a:alpha val="43137"/>
                    </a:srgbClr>
                  </a:outerShdw>
                </a:effectLst>
              </a:rPr>
              <a:t> </a:t>
            </a:r>
            <a:endParaRPr lang="fr-FR" sz="2000" b="1" dirty="0" smtClean="0">
              <a:solidFill>
                <a:schemeClr val="accent1"/>
              </a:solidFill>
              <a:effectLst>
                <a:outerShdw blurRad="38100" dist="38100" dir="2700000" algn="tl">
                  <a:srgbClr val="000000">
                    <a:alpha val="43137"/>
                  </a:srgbClr>
                </a:outerShdw>
              </a:effectLst>
            </a:endParaRPr>
          </a:p>
          <a:p>
            <a:endParaRPr lang="fr-FR" sz="2000" b="1" dirty="0" smtClean="0">
              <a:solidFill>
                <a:schemeClr val="accent1"/>
              </a:solidFill>
              <a:effectLst>
                <a:outerShdw blurRad="38100" dist="38100" dir="2700000" algn="tl">
                  <a:srgbClr val="000000">
                    <a:alpha val="43137"/>
                  </a:srgbClr>
                </a:outerShdw>
              </a:effectLst>
            </a:endParaRPr>
          </a:p>
          <a:p>
            <a:endParaRPr lang="fr-FR" sz="2000" b="1" dirty="0">
              <a:solidFill>
                <a:schemeClr val="accent1"/>
              </a:solidFill>
              <a:effectLst>
                <a:outerShdw blurRad="38100" dist="38100" dir="2700000" algn="tl">
                  <a:srgbClr val="000000">
                    <a:alpha val="43137"/>
                  </a:srgbClr>
                </a:outerShdw>
              </a:effectLst>
            </a:endParaRPr>
          </a:p>
          <a:p>
            <a:r>
              <a:rPr lang="fr-FR" sz="2000" b="1" dirty="0" smtClean="0">
                <a:solidFill>
                  <a:schemeClr val="accent1"/>
                </a:solidFill>
                <a:effectLst>
                  <a:outerShdw blurRad="38100" dist="38100" dir="2700000" algn="tl">
                    <a:srgbClr val="000000">
                      <a:alpha val="43137"/>
                    </a:srgbClr>
                  </a:outerShdw>
                </a:effectLst>
              </a:rPr>
              <a:t>CESSION DE TITRES DE SOCIETES</a:t>
            </a:r>
          </a:p>
          <a:p>
            <a:endParaRPr lang="fr-FR" sz="2000" b="1" dirty="0">
              <a:solidFill>
                <a:schemeClr val="accent1"/>
              </a:solidFill>
              <a:effectLst>
                <a:outerShdw blurRad="38100" dist="38100" dir="2700000" algn="tl">
                  <a:srgbClr val="000000">
                    <a:alpha val="43137"/>
                  </a:srgbClr>
                </a:outerShdw>
              </a:effectLst>
            </a:endParaRPr>
          </a:p>
          <a:p>
            <a:r>
              <a:rPr lang="fr-FR" sz="2000" b="1" dirty="0" smtClean="0">
                <a:solidFill>
                  <a:schemeClr val="accent1"/>
                </a:solidFill>
                <a:effectLst>
                  <a:outerShdw blurRad="38100" dist="38100" dir="2700000" algn="tl">
                    <a:srgbClr val="000000">
                      <a:alpha val="43137"/>
                    </a:srgbClr>
                  </a:outerShdw>
                </a:effectLst>
              </a:rPr>
              <a:t>CESSION DU FONDS DE COMMERCE</a:t>
            </a:r>
          </a:p>
          <a:p>
            <a:r>
              <a:rPr lang="fr-FR" sz="2000" b="1" dirty="0" smtClean="0">
                <a:solidFill>
                  <a:schemeClr val="accent1"/>
                </a:solidFill>
                <a:effectLst>
                  <a:outerShdw blurRad="38100" dist="38100" dir="2700000" algn="tl">
                    <a:srgbClr val="000000">
                      <a:alpha val="43137"/>
                    </a:srgbClr>
                  </a:outerShdw>
                </a:effectLst>
              </a:rPr>
              <a:t> </a:t>
            </a:r>
          </a:p>
          <a:p>
            <a:r>
              <a:rPr lang="fr-FR" b="1" i="1" dirty="0"/>
              <a:t>« Dois-je reprendre uniquement le fonds de commerce de l’entreprise ou racheter la structure juridique, autrement dit les titres sociaux ? </a:t>
            </a:r>
            <a:endParaRPr lang="fr-FR" b="1" i="1" dirty="0" smtClean="0"/>
          </a:p>
          <a:p>
            <a:endParaRPr lang="fr-FR" b="1" i="1" dirty="0"/>
          </a:p>
          <a:p>
            <a:r>
              <a:rPr lang="fr-FR" b="1" i="1" dirty="0" smtClean="0"/>
              <a:t>Pour </a:t>
            </a:r>
            <a:r>
              <a:rPr lang="fr-FR" b="1" i="1" dirty="0"/>
              <a:t>tenter d’y répondre, encore faut-il savoir ce qui différencie fonds de commerce et structure juridique</a:t>
            </a:r>
            <a:endParaRPr lang="fr-FR" b="1" dirty="0">
              <a:solidFill>
                <a:schemeClr val="tx2"/>
              </a:solidFill>
              <a:effectLst>
                <a:outerShdw blurRad="38100" dist="38100" dir="2700000" algn="tl">
                  <a:srgbClr val="000000">
                    <a:alpha val="43137"/>
                  </a:srgbClr>
                </a:outerShdw>
              </a:effectLst>
              <a:latin typeface="Lucida Bright" panose="02040602050505020304" pitchFamily="18" charset="0"/>
            </a:endParaRPr>
          </a:p>
        </p:txBody>
      </p:sp>
      <p:pic>
        <p:nvPicPr>
          <p:cNvPr id="7"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58415"/>
            <a:ext cx="936104" cy="797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Espace réservé du numéro de diapositive 10"/>
          <p:cNvSpPr>
            <a:spLocks noGrp="1"/>
          </p:cNvSpPr>
          <p:nvPr>
            <p:ph type="sldNum" sz="quarter" idx="12"/>
          </p:nvPr>
        </p:nvSpPr>
        <p:spPr/>
        <p:txBody>
          <a:bodyPr/>
          <a:lstStyle/>
          <a:p>
            <a:fld id="{A96A5DF5-EDC7-494C-8E93-01E4FB401C7E}" type="slidenum">
              <a:rPr lang="fr-FR" smtClean="0"/>
              <a:t>41</a:t>
            </a:fld>
            <a:endParaRPr lang="fr-FR" dirty="0"/>
          </a:p>
        </p:txBody>
      </p:sp>
    </p:spTree>
    <p:extLst>
      <p:ext uri="{BB962C8B-B14F-4D97-AF65-F5344CB8AC3E}">
        <p14:creationId xmlns:p14="http://schemas.microsoft.com/office/powerpoint/2010/main" val="26810249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332656"/>
            <a:ext cx="8136904" cy="6278642"/>
          </a:xfrm>
          <a:prstGeom prst="rect">
            <a:avLst/>
          </a:prstGeom>
        </p:spPr>
        <p:txBody>
          <a:bodyPr wrap="square">
            <a:spAutoFit/>
          </a:bodyPr>
          <a:lstStyle/>
          <a:p>
            <a:r>
              <a:rPr lang="fr-FR" sz="1400" b="1" i="1" dirty="0" smtClean="0">
                <a:solidFill>
                  <a:schemeClr val="accent1"/>
                </a:solidFill>
                <a:effectLst>
                  <a:outerShdw blurRad="38100" dist="38100" dir="2700000" algn="tl">
                    <a:srgbClr val="000000">
                      <a:alpha val="43137"/>
                    </a:srgbClr>
                  </a:outerShdw>
                </a:effectLst>
                <a:latin typeface="Lucida Bright" panose="02040602050505020304" pitchFamily="18" charset="0"/>
              </a:rPr>
              <a:t>.</a:t>
            </a:r>
            <a:endParaRPr lang="fr-FR" sz="1400" dirty="0">
              <a:solidFill>
                <a:schemeClr val="accent1"/>
              </a:solidFill>
              <a:effectLst>
                <a:outerShdw blurRad="38100" dist="38100" dir="2700000" algn="tl">
                  <a:srgbClr val="000000">
                    <a:alpha val="43137"/>
                  </a:srgbClr>
                </a:outerShdw>
              </a:effectLst>
              <a:latin typeface="Lucida Bright" panose="02040602050505020304" pitchFamily="18" charset="0"/>
            </a:endParaRPr>
          </a:p>
          <a:p>
            <a:r>
              <a:rPr lang="fr-FR" sz="1400" b="1" dirty="0">
                <a:solidFill>
                  <a:schemeClr val="accent1"/>
                </a:solidFill>
                <a:effectLst>
                  <a:outerShdw blurRad="38100" dist="38100" dir="2700000" algn="tl">
                    <a:srgbClr val="000000">
                      <a:alpha val="43137"/>
                    </a:srgbClr>
                  </a:outerShdw>
                </a:effectLst>
                <a:latin typeface="Lucida Bright" panose="02040602050505020304" pitchFamily="18" charset="0"/>
              </a:rPr>
              <a:t/>
            </a:r>
            <a:br>
              <a:rPr lang="fr-FR" sz="1400" b="1" dirty="0">
                <a:solidFill>
                  <a:schemeClr val="accent1"/>
                </a:solidFill>
                <a:effectLst>
                  <a:outerShdw blurRad="38100" dist="38100" dir="2700000" algn="tl">
                    <a:srgbClr val="000000">
                      <a:alpha val="43137"/>
                    </a:srgbClr>
                  </a:outerShdw>
                </a:effectLst>
                <a:latin typeface="Lucida Bright" panose="02040602050505020304" pitchFamily="18" charset="0"/>
              </a:rPr>
            </a:br>
            <a:r>
              <a:rPr lang="fr-FR" sz="1400" b="1" dirty="0" smtClean="0">
                <a:solidFill>
                  <a:schemeClr val="accent1"/>
                </a:solidFill>
                <a:effectLst>
                  <a:outerShdw blurRad="38100" dist="38100" dir="2700000" algn="tl">
                    <a:srgbClr val="000000">
                      <a:alpha val="43137"/>
                    </a:srgbClr>
                  </a:outerShdw>
                </a:effectLst>
                <a:latin typeface="Lucida Bright" panose="02040602050505020304" pitchFamily="18" charset="0"/>
              </a:rPr>
              <a:t>LA CESSION DU FONDS DE COMMERCE</a:t>
            </a:r>
          </a:p>
          <a:p>
            <a:endParaRPr lang="fr-FR" sz="1200" b="1" dirty="0" smtClean="0">
              <a:solidFill>
                <a:schemeClr val="accent1"/>
              </a:solidFill>
              <a:effectLst>
                <a:outerShdw blurRad="38100" dist="38100" dir="2700000" algn="tl">
                  <a:srgbClr val="000000">
                    <a:alpha val="43137"/>
                  </a:srgbClr>
                </a:outerShdw>
              </a:effectLst>
              <a:latin typeface="Lucida Bright" panose="02040602050505020304" pitchFamily="18" charset="0"/>
            </a:endParaRPr>
          </a:p>
          <a:p>
            <a:endParaRPr lang="fr-FR" sz="1200" b="1" dirty="0">
              <a:solidFill>
                <a:schemeClr val="accent1"/>
              </a:solidFill>
              <a:effectLst>
                <a:outerShdw blurRad="38100" dist="38100" dir="2700000" algn="tl">
                  <a:srgbClr val="000000">
                    <a:alpha val="43137"/>
                  </a:srgbClr>
                </a:outerShdw>
              </a:effectLst>
              <a:latin typeface="Lucida Bright" panose="02040602050505020304" pitchFamily="18" charset="0"/>
            </a:endParaRPr>
          </a:p>
          <a:p>
            <a:r>
              <a:rPr lang="fr-FR" sz="1200" b="1" dirty="0">
                <a:solidFill>
                  <a:schemeClr val="accent1"/>
                </a:solidFill>
                <a:effectLst>
                  <a:outerShdw blurRad="38100" dist="38100" dir="2700000" algn="tl">
                    <a:srgbClr val="000000">
                      <a:alpha val="43137"/>
                    </a:srgbClr>
                  </a:outerShdw>
                </a:effectLst>
                <a:latin typeface="Lucida Bright" panose="02040602050505020304" pitchFamily="18" charset="0"/>
              </a:rPr>
              <a:t>1 – Que regroupe le fonds de commerce </a:t>
            </a:r>
            <a:r>
              <a:rPr lang="fr-FR" sz="1200" b="1" dirty="0" smtClean="0">
                <a:solidFill>
                  <a:schemeClr val="accent1"/>
                </a:solidFill>
                <a:effectLst>
                  <a:outerShdw blurRad="38100" dist="38100" dir="2700000" algn="tl">
                    <a:srgbClr val="000000">
                      <a:alpha val="43137"/>
                    </a:srgbClr>
                  </a:outerShdw>
                </a:effectLst>
                <a:latin typeface="Lucida Bright" panose="02040602050505020304" pitchFamily="18" charset="0"/>
              </a:rPr>
              <a:t>?</a:t>
            </a:r>
          </a:p>
          <a:p>
            <a:endParaRPr lang="fr-FR" sz="1200" dirty="0">
              <a:solidFill>
                <a:schemeClr val="accent1"/>
              </a:solidFill>
              <a:effectLst>
                <a:outerShdw blurRad="38100" dist="38100" dir="2700000" algn="tl">
                  <a:srgbClr val="000000">
                    <a:alpha val="43137"/>
                  </a:srgbClr>
                </a:outerShdw>
              </a:effectLst>
              <a:latin typeface="Lucida Bright" panose="02040602050505020304" pitchFamily="18" charset="0"/>
            </a:endParaRPr>
          </a:p>
          <a:p>
            <a:pPr marL="171450" indent="-171450" algn="just">
              <a:buFont typeface="Wingdings" panose="05000000000000000000" pitchFamily="2" charset="2"/>
              <a:buChar char="Ø"/>
            </a:pPr>
            <a:r>
              <a:rPr lang="fr-FR" sz="1200" dirty="0">
                <a:latin typeface="Lucida Bright" panose="02040602050505020304" pitchFamily="18" charset="0"/>
              </a:rPr>
              <a:t>Le fonds de commerce, fonds artisanal ou fonds d’industrie représente l’actif de l’entreprise cible. En d’autres termes, il s’agit du contenu de l’activité. Il correspond en effet à l’ensemble des éléments qui permettent d’exercer l’activité. Il comprend des biens corporels (matériel, machines, marchandises, agencement, véhicules…) et des biens incorporels (clientèle, droit au bail, marques, brevets, licences, autorisation administrative…)</a:t>
            </a:r>
            <a:r>
              <a:rPr lang="fr-FR" sz="1200" i="1" dirty="0">
                <a:latin typeface="Lucida Bright" panose="02040602050505020304" pitchFamily="18" charset="0"/>
              </a:rPr>
              <a:t>.</a:t>
            </a:r>
            <a:r>
              <a:rPr lang="fr-FR" sz="1200" dirty="0">
                <a:latin typeface="Lucida Bright" panose="02040602050505020304" pitchFamily="18" charset="0"/>
              </a:rPr>
              <a:t> Les stocks font également partie du fonds, contrairement à l’immobilier qui en est exclu. </a:t>
            </a:r>
            <a:endParaRPr lang="fr-FR" sz="1200" dirty="0" smtClean="0">
              <a:latin typeface="Lucida Bright" panose="02040602050505020304" pitchFamily="18" charset="0"/>
            </a:endParaRPr>
          </a:p>
          <a:p>
            <a:endParaRPr lang="fr-FR" sz="1200" dirty="0" smtClean="0">
              <a:latin typeface="Lucida Bright" panose="02040602050505020304" pitchFamily="18" charset="0"/>
            </a:endParaRPr>
          </a:p>
          <a:p>
            <a:pPr marL="171450" indent="-171450">
              <a:buFont typeface="Wingdings" panose="05000000000000000000" pitchFamily="2" charset="2"/>
              <a:buChar char="Ø"/>
            </a:pPr>
            <a:r>
              <a:rPr lang="fr-FR" sz="1200" dirty="0" smtClean="0">
                <a:latin typeface="Lucida Bright" panose="02040602050505020304" pitchFamily="18" charset="0"/>
              </a:rPr>
              <a:t>Les </a:t>
            </a:r>
            <a:r>
              <a:rPr lang="fr-FR" sz="1200" dirty="0">
                <a:latin typeface="Lucida Bright" panose="02040602050505020304" pitchFamily="18" charset="0"/>
              </a:rPr>
              <a:t>associés, quant à eux, sont propriétaires de titres sociaux (parts sociales ou actions) reçus en échange de leur apport. Ils peuvent céder leurs titres, mais n’ont, à titre personnel, aucun droit de propriété sur les actifs de la société</a:t>
            </a:r>
            <a:r>
              <a:rPr lang="fr-FR" sz="1200" dirty="0" smtClean="0">
                <a:latin typeface="Lucida Bright" panose="02040602050505020304" pitchFamily="18" charset="0"/>
              </a:rPr>
              <a:t>.</a:t>
            </a:r>
          </a:p>
          <a:p>
            <a:endParaRPr lang="fr-FR" sz="1200" dirty="0">
              <a:latin typeface="Lucida Bright" panose="02040602050505020304" pitchFamily="18" charset="0"/>
            </a:endParaRPr>
          </a:p>
          <a:p>
            <a:r>
              <a:rPr lang="fr-FR" sz="1200" dirty="0">
                <a:solidFill>
                  <a:schemeClr val="accent1"/>
                </a:solidFill>
                <a:effectLst>
                  <a:outerShdw blurRad="38100" dist="38100" dir="2700000" algn="tl">
                    <a:srgbClr val="000000">
                      <a:alpha val="43137"/>
                    </a:srgbClr>
                  </a:outerShdw>
                </a:effectLst>
                <a:latin typeface="Lucida Bright" panose="02040602050505020304" pitchFamily="18" charset="0"/>
              </a:rPr>
              <a:t>2 – Pourquoi reprendre le fonds de commerce seul </a:t>
            </a:r>
            <a:r>
              <a:rPr lang="fr-FR" sz="1200" dirty="0" smtClean="0">
                <a:solidFill>
                  <a:schemeClr val="accent1"/>
                </a:solidFill>
                <a:effectLst>
                  <a:outerShdw blurRad="38100" dist="38100" dir="2700000" algn="tl">
                    <a:srgbClr val="000000">
                      <a:alpha val="43137"/>
                    </a:srgbClr>
                  </a:outerShdw>
                </a:effectLst>
                <a:latin typeface="Lucida Bright" panose="02040602050505020304" pitchFamily="18" charset="0"/>
              </a:rPr>
              <a:t>?</a:t>
            </a:r>
          </a:p>
          <a:p>
            <a:endParaRPr lang="fr-FR" sz="1200" dirty="0">
              <a:solidFill>
                <a:schemeClr val="accent1"/>
              </a:solidFill>
              <a:effectLst>
                <a:outerShdw blurRad="38100" dist="38100" dir="2700000" algn="tl">
                  <a:srgbClr val="000000">
                    <a:alpha val="43137"/>
                  </a:srgbClr>
                </a:outerShdw>
              </a:effectLst>
              <a:latin typeface="Lucida Bright" panose="02040602050505020304" pitchFamily="18" charset="0"/>
            </a:endParaRPr>
          </a:p>
          <a:p>
            <a:r>
              <a:rPr lang="fr-FR" sz="1200" u="sng" dirty="0">
                <a:latin typeface="Lucida Bright" panose="02040602050505020304" pitchFamily="18" charset="0"/>
              </a:rPr>
              <a:t>Principal intérêt de reprendre le fon</a:t>
            </a:r>
            <a:r>
              <a:rPr lang="fr-FR" sz="1200" dirty="0">
                <a:latin typeface="Lucida Bright" panose="02040602050505020304" pitchFamily="18" charset="0"/>
              </a:rPr>
              <a:t>ds : la cession portant uniquement sur les éléments d’actifs, les dettes restent à la charge du cédant. Le repreneur part d’une feuille vierge. Le fonds peut en outre servir de garantie bancaire. </a:t>
            </a:r>
            <a:br>
              <a:rPr lang="fr-FR" sz="1200" dirty="0">
                <a:latin typeface="Lucida Bright" panose="02040602050505020304" pitchFamily="18" charset="0"/>
              </a:rPr>
            </a:br>
            <a:endParaRPr lang="fr-FR" sz="1200" dirty="0" smtClean="0">
              <a:latin typeface="Lucida Bright" panose="02040602050505020304" pitchFamily="18" charset="0"/>
            </a:endParaRPr>
          </a:p>
          <a:p>
            <a:r>
              <a:rPr lang="fr-FR" sz="1200" dirty="0" smtClean="0">
                <a:latin typeface="Lucida Bright" panose="02040602050505020304" pitchFamily="18" charset="0"/>
              </a:rPr>
              <a:t>Revers </a:t>
            </a:r>
            <a:r>
              <a:rPr lang="fr-FR" sz="1200" dirty="0">
                <a:latin typeface="Lucida Bright" panose="02040602050505020304" pitchFamily="18" charset="0"/>
              </a:rPr>
              <a:t>de la médaille : la répercussion sur le prix de vente</a:t>
            </a:r>
            <a:r>
              <a:rPr lang="fr-FR" sz="1200" dirty="0" smtClean="0">
                <a:latin typeface="Lucida Bright" panose="02040602050505020304" pitchFamily="18" charset="0"/>
              </a:rPr>
              <a:t>.</a:t>
            </a:r>
          </a:p>
          <a:p>
            <a:endParaRPr lang="fr-FR" sz="1200" dirty="0">
              <a:latin typeface="Lucida Bright" panose="02040602050505020304" pitchFamily="18" charset="0"/>
            </a:endParaRPr>
          </a:p>
          <a:p>
            <a:r>
              <a:rPr lang="fr-FR" sz="1200" dirty="0" smtClean="0">
                <a:latin typeface="Lucida Bright" panose="02040602050505020304" pitchFamily="18" charset="0"/>
              </a:rPr>
              <a:t> </a:t>
            </a:r>
            <a:r>
              <a:rPr lang="fr-FR" sz="1200" dirty="0">
                <a:latin typeface="Lucida Bright" panose="02040602050505020304" pitchFamily="18" charset="0"/>
              </a:rPr>
              <a:t>En excluant le passif de la transaction, le repreneur s’expose en effet à devoir débourser davantage. Il faut savoir aussi que ce type de reprise est très encadré par la loi et soumis à un formalisme </a:t>
            </a:r>
            <a:r>
              <a:rPr lang="fr-FR" sz="1200" dirty="0" smtClean="0">
                <a:latin typeface="Lucida Bright" panose="02040602050505020304" pitchFamily="18" charset="0"/>
              </a:rPr>
              <a:t>important</a:t>
            </a:r>
          </a:p>
          <a:p>
            <a:endParaRPr lang="fr-FR" sz="1200" dirty="0" smtClean="0">
              <a:latin typeface="Lucida Bright" panose="02040602050505020304" pitchFamily="18" charset="0"/>
            </a:endParaRPr>
          </a:p>
          <a:p>
            <a:endParaRPr lang="fr-FR" sz="1200" b="1" dirty="0" smtClean="0">
              <a:solidFill>
                <a:schemeClr val="accent1"/>
              </a:solidFill>
              <a:effectLst>
                <a:outerShdw blurRad="38100" dist="38100" dir="2700000" algn="tl">
                  <a:srgbClr val="000000">
                    <a:alpha val="43137"/>
                  </a:srgbClr>
                </a:outerShdw>
              </a:effectLst>
              <a:latin typeface="Lucida Bright" panose="02040602050505020304" pitchFamily="18" charset="0"/>
            </a:endParaRPr>
          </a:p>
          <a:p>
            <a:endParaRPr lang="fr-FR" sz="1200" b="1" dirty="0">
              <a:solidFill>
                <a:schemeClr val="accent1"/>
              </a:solidFill>
              <a:effectLst>
                <a:outerShdw blurRad="38100" dist="38100" dir="2700000" algn="tl">
                  <a:srgbClr val="000000">
                    <a:alpha val="43137"/>
                  </a:srgbClr>
                </a:outerShdw>
              </a:effectLst>
            </a:endParaRPr>
          </a:p>
          <a:p>
            <a:r>
              <a:rPr lang="fr-FR" sz="1200" dirty="0" smtClean="0"/>
              <a:t>.</a:t>
            </a:r>
            <a:r>
              <a:rPr lang="fr-FR" sz="1200" dirty="0"/>
              <a:t> </a:t>
            </a:r>
            <a:br>
              <a:rPr lang="fr-FR" sz="1200" dirty="0"/>
            </a:br>
            <a:endParaRPr lang="fr-FR" sz="1200" dirty="0"/>
          </a:p>
        </p:txBody>
      </p:sp>
      <p:pic>
        <p:nvPicPr>
          <p:cNvPr id="5"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58415"/>
            <a:ext cx="936104" cy="797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Espace réservé du numéro de diapositive 12"/>
          <p:cNvSpPr>
            <a:spLocks noGrp="1"/>
          </p:cNvSpPr>
          <p:nvPr>
            <p:ph type="sldNum" sz="quarter" idx="15"/>
          </p:nvPr>
        </p:nvSpPr>
        <p:spPr/>
        <p:txBody>
          <a:bodyPr/>
          <a:lstStyle/>
          <a:p>
            <a:fld id="{A96A5DF5-EDC7-494C-8E93-01E4FB401C7E}" type="slidenum">
              <a:rPr lang="fr-FR" smtClean="0"/>
              <a:t>42</a:t>
            </a:fld>
            <a:endParaRPr lang="fr-FR" dirty="0"/>
          </a:p>
        </p:txBody>
      </p:sp>
    </p:spTree>
    <p:extLst>
      <p:ext uri="{BB962C8B-B14F-4D97-AF65-F5344CB8AC3E}">
        <p14:creationId xmlns:p14="http://schemas.microsoft.com/office/powerpoint/2010/main" val="19101038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2470" y="548680"/>
            <a:ext cx="7792706" cy="6063198"/>
          </a:xfrm>
          <a:prstGeom prst="rect">
            <a:avLst/>
          </a:prstGeom>
        </p:spPr>
        <p:txBody>
          <a:bodyPr wrap="square">
            <a:spAutoFit/>
          </a:bodyPr>
          <a:lstStyle/>
          <a:p>
            <a:r>
              <a:rPr lang="fr-FR" sz="1400" b="1" dirty="0" smtClean="0">
                <a:solidFill>
                  <a:schemeClr val="accent1"/>
                </a:solidFill>
                <a:effectLst>
                  <a:outerShdw blurRad="38100" dist="38100" dir="2700000" algn="tl">
                    <a:srgbClr val="000000">
                      <a:alpha val="43137"/>
                    </a:srgbClr>
                  </a:outerShdw>
                </a:effectLst>
                <a:latin typeface="Lucida Bright" panose="02040602050505020304" pitchFamily="18" charset="0"/>
              </a:rPr>
              <a:t>LA CESSION DE LA STRUCTURE JURIDIQUE OU DES TITRES SOCIAUX DE LA SOCIETE</a:t>
            </a:r>
          </a:p>
          <a:p>
            <a:endParaRPr lang="fr-FR" sz="1200" b="1" dirty="0">
              <a:solidFill>
                <a:schemeClr val="accent1"/>
              </a:solidFill>
              <a:effectLst>
                <a:outerShdw blurRad="38100" dist="38100" dir="2700000" algn="tl">
                  <a:srgbClr val="000000">
                    <a:alpha val="43137"/>
                  </a:srgbClr>
                </a:outerShdw>
              </a:effectLst>
              <a:latin typeface="Lucida Bright" panose="02040602050505020304" pitchFamily="18" charset="0"/>
            </a:endParaRPr>
          </a:p>
          <a:p>
            <a:r>
              <a:rPr lang="fr-FR" sz="1200" b="1" dirty="0">
                <a:solidFill>
                  <a:schemeClr val="accent1"/>
                </a:solidFill>
                <a:effectLst>
                  <a:outerShdw blurRad="38100" dist="38100" dir="2700000" algn="tl">
                    <a:srgbClr val="000000">
                      <a:alpha val="43137"/>
                    </a:srgbClr>
                  </a:outerShdw>
                </a:effectLst>
                <a:latin typeface="Lucida Bright" panose="02040602050505020304" pitchFamily="18" charset="0"/>
              </a:rPr>
              <a:t>1 – Que regroupent les titres sociaux ?</a:t>
            </a:r>
            <a:r>
              <a:rPr lang="fr-FR" sz="1200" b="1" i="1" dirty="0">
                <a:solidFill>
                  <a:schemeClr val="accent1"/>
                </a:solidFill>
                <a:effectLst>
                  <a:outerShdw blurRad="38100" dist="38100" dir="2700000" algn="tl">
                    <a:srgbClr val="000000">
                      <a:alpha val="43137"/>
                    </a:srgbClr>
                  </a:outerShdw>
                </a:effectLst>
                <a:latin typeface="Lucida Bright" panose="02040602050505020304" pitchFamily="18" charset="0"/>
              </a:rPr>
              <a:t> </a:t>
            </a:r>
            <a:endParaRPr lang="fr-FR" sz="1200" b="1" i="1" dirty="0" smtClean="0">
              <a:solidFill>
                <a:schemeClr val="accent1"/>
              </a:solidFill>
              <a:effectLst>
                <a:outerShdw blurRad="38100" dist="38100" dir="2700000" algn="tl">
                  <a:srgbClr val="000000">
                    <a:alpha val="43137"/>
                  </a:srgbClr>
                </a:outerShdw>
              </a:effectLst>
              <a:latin typeface="Lucida Bright" panose="02040602050505020304" pitchFamily="18" charset="0"/>
            </a:endParaRPr>
          </a:p>
          <a:p>
            <a:endParaRPr lang="fr-FR" sz="1100" b="1" dirty="0">
              <a:solidFill>
                <a:schemeClr val="accent1"/>
              </a:solidFill>
              <a:effectLst>
                <a:outerShdw blurRad="38100" dist="38100" dir="2700000" algn="tl">
                  <a:srgbClr val="000000">
                    <a:alpha val="43137"/>
                  </a:srgbClr>
                </a:outerShdw>
              </a:effectLst>
              <a:latin typeface="Lucida Bright" panose="02040602050505020304" pitchFamily="18" charset="0"/>
            </a:endParaRPr>
          </a:p>
          <a:p>
            <a:r>
              <a:rPr lang="fr-FR" sz="1100" dirty="0">
                <a:latin typeface="Lucida Bright" panose="02040602050505020304" pitchFamily="18" charset="0"/>
              </a:rPr>
              <a:t>En rachetant le fonds de commerce, le repreneur acquiert uniquement l’actif de la société </a:t>
            </a:r>
            <a:r>
              <a:rPr lang="fr-FR" sz="1100" dirty="0" smtClean="0">
                <a:latin typeface="Lucida Bright" panose="02040602050505020304" pitchFamily="18" charset="0"/>
              </a:rPr>
              <a:t>cible tandis </a:t>
            </a:r>
            <a:r>
              <a:rPr lang="fr-FR" sz="1100" dirty="0">
                <a:latin typeface="Lucida Bright" panose="02040602050505020304" pitchFamily="18" charset="0"/>
              </a:rPr>
              <a:t>qu’en rachetant les titres, il récupère également le passif</a:t>
            </a:r>
            <a:r>
              <a:rPr lang="fr-FR" sz="1100" i="1" dirty="0">
                <a:latin typeface="Lucida Bright" panose="02040602050505020304" pitchFamily="18" charset="0"/>
              </a:rPr>
              <a:t>.</a:t>
            </a:r>
            <a:r>
              <a:rPr lang="fr-FR" sz="1100" dirty="0">
                <a:latin typeface="Lucida Bright" panose="02040602050505020304" pitchFamily="18" charset="0"/>
              </a:rPr>
              <a:t> </a:t>
            </a:r>
            <a:endParaRPr lang="fr-FR" sz="1100" dirty="0" smtClean="0">
              <a:latin typeface="Lucida Bright" panose="02040602050505020304" pitchFamily="18" charset="0"/>
            </a:endParaRPr>
          </a:p>
          <a:p>
            <a:endParaRPr lang="fr-FR" sz="1100" dirty="0">
              <a:latin typeface="Lucida Bright" panose="02040602050505020304" pitchFamily="18" charset="0"/>
            </a:endParaRPr>
          </a:p>
          <a:p>
            <a:r>
              <a:rPr lang="fr-FR" sz="1100" dirty="0" smtClean="0">
                <a:latin typeface="Lucida Bright" panose="02040602050505020304" pitchFamily="18" charset="0"/>
              </a:rPr>
              <a:t>En </a:t>
            </a:r>
            <a:r>
              <a:rPr lang="fr-FR" sz="1100" dirty="0">
                <a:latin typeface="Lucida Bright" panose="02040602050505020304" pitchFamily="18" charset="0"/>
              </a:rPr>
              <a:t>plus du fonds de commerce, il reprend donc tout ce qui se trouve au bilan (immobilisations, garanties, disponibilités en banque, compte client, capitaux propres, dettes…)</a:t>
            </a:r>
            <a:r>
              <a:rPr lang="fr-FR" sz="1100" i="1" dirty="0">
                <a:latin typeface="Lucida Bright" panose="02040602050505020304" pitchFamily="18" charset="0"/>
              </a:rPr>
              <a:t>.</a:t>
            </a:r>
            <a:r>
              <a:rPr lang="fr-FR" sz="1200" i="1" dirty="0">
                <a:latin typeface="Lucida Bright" panose="02040602050505020304" pitchFamily="18" charset="0"/>
              </a:rPr>
              <a:t> </a:t>
            </a:r>
          </a:p>
          <a:p>
            <a:endParaRPr lang="fr-FR" sz="1200" b="1" dirty="0">
              <a:solidFill>
                <a:schemeClr val="accent1"/>
              </a:solidFill>
              <a:effectLst>
                <a:outerShdw blurRad="38100" dist="38100" dir="2700000" algn="tl">
                  <a:srgbClr val="000000">
                    <a:alpha val="43137"/>
                  </a:srgbClr>
                </a:outerShdw>
              </a:effectLst>
              <a:latin typeface="Lucida Bright" panose="02040602050505020304" pitchFamily="18" charset="0"/>
            </a:endParaRPr>
          </a:p>
          <a:p>
            <a:r>
              <a:rPr lang="fr-FR" sz="1200" b="1" dirty="0">
                <a:solidFill>
                  <a:schemeClr val="accent1"/>
                </a:solidFill>
                <a:effectLst>
                  <a:outerShdw blurRad="38100" dist="38100" dir="2700000" algn="tl">
                    <a:srgbClr val="000000">
                      <a:alpha val="43137"/>
                    </a:srgbClr>
                  </a:outerShdw>
                </a:effectLst>
                <a:latin typeface="Lucida Bright" panose="02040602050505020304" pitchFamily="18" charset="0"/>
              </a:rPr>
              <a:t>2 – Pourquoi acquérir les titres sociaux ?</a:t>
            </a:r>
            <a:r>
              <a:rPr lang="fr-FR" sz="1200" b="1" i="1" dirty="0">
                <a:solidFill>
                  <a:schemeClr val="accent1"/>
                </a:solidFill>
                <a:effectLst>
                  <a:outerShdw blurRad="38100" dist="38100" dir="2700000" algn="tl">
                    <a:srgbClr val="000000">
                      <a:alpha val="43137"/>
                    </a:srgbClr>
                  </a:outerShdw>
                </a:effectLst>
                <a:latin typeface="Lucida Bright" panose="02040602050505020304" pitchFamily="18" charset="0"/>
              </a:rPr>
              <a:t> </a:t>
            </a:r>
            <a:br>
              <a:rPr lang="fr-FR" sz="1200" b="1" i="1" dirty="0">
                <a:solidFill>
                  <a:schemeClr val="accent1"/>
                </a:solidFill>
                <a:effectLst>
                  <a:outerShdw blurRad="38100" dist="38100" dir="2700000" algn="tl">
                    <a:srgbClr val="000000">
                      <a:alpha val="43137"/>
                    </a:srgbClr>
                  </a:outerShdw>
                </a:effectLst>
                <a:latin typeface="Lucida Bright" panose="02040602050505020304" pitchFamily="18" charset="0"/>
              </a:rPr>
            </a:br>
            <a:endParaRPr lang="fr-FR" sz="1200" b="1" dirty="0">
              <a:solidFill>
                <a:schemeClr val="accent1"/>
              </a:solidFill>
              <a:effectLst>
                <a:outerShdw blurRad="38100" dist="38100" dir="2700000" algn="tl">
                  <a:srgbClr val="000000">
                    <a:alpha val="43137"/>
                  </a:srgbClr>
                </a:outerShdw>
              </a:effectLst>
              <a:latin typeface="Lucida Bright" panose="02040602050505020304" pitchFamily="18" charset="0"/>
            </a:endParaRPr>
          </a:p>
          <a:p>
            <a:pPr algn="just"/>
            <a:r>
              <a:rPr lang="fr-FR" sz="1200" b="1" u="sng" dirty="0">
                <a:latin typeface="Lucida Bright" panose="02040602050505020304" pitchFamily="18" charset="0"/>
              </a:rPr>
              <a:t>Acquérir la propriété des titres sociaux présente aussi des </a:t>
            </a:r>
            <a:r>
              <a:rPr lang="fr-FR" sz="1200" b="1" u="sng" dirty="0" smtClean="0">
                <a:latin typeface="Lucida Bright" panose="02040602050505020304" pitchFamily="18" charset="0"/>
              </a:rPr>
              <a:t>atouts</a:t>
            </a:r>
            <a:r>
              <a:rPr lang="fr-FR" sz="1200" b="1" dirty="0" smtClean="0">
                <a:latin typeface="Lucida Bright" panose="02040602050505020304" pitchFamily="18" charset="0"/>
              </a:rPr>
              <a:t>: </a:t>
            </a:r>
          </a:p>
          <a:p>
            <a:pPr algn="just"/>
            <a:endParaRPr lang="fr-FR" sz="1200" dirty="0" smtClean="0">
              <a:latin typeface="Lucida Bright" panose="02040602050505020304" pitchFamily="18" charset="0"/>
            </a:endParaRPr>
          </a:p>
          <a:p>
            <a:pPr marL="628650" lvl="1" indent="-171450" algn="just">
              <a:buFont typeface="Wingdings" panose="05000000000000000000" pitchFamily="2" charset="2"/>
              <a:buChar char="ü"/>
            </a:pPr>
            <a:r>
              <a:rPr lang="fr-FR" sz="1100" dirty="0" smtClean="0">
                <a:latin typeface="Lucida Bright" panose="02040602050505020304" pitchFamily="18" charset="0"/>
              </a:rPr>
              <a:t>Le </a:t>
            </a:r>
            <a:r>
              <a:rPr lang="fr-FR" sz="1100" dirty="0">
                <a:latin typeface="Lucida Bright" panose="02040602050505020304" pitchFamily="18" charset="0"/>
              </a:rPr>
              <a:t>passif peut certes faire peur au </a:t>
            </a:r>
            <a:r>
              <a:rPr lang="fr-FR" sz="1100" dirty="0" smtClean="0">
                <a:latin typeface="Lucida Bright" panose="02040602050505020304" pitchFamily="18" charset="0"/>
              </a:rPr>
              <a:t>repreneur mais il </a:t>
            </a:r>
            <a:r>
              <a:rPr lang="fr-FR" sz="1100" dirty="0">
                <a:latin typeface="Lucida Bright" panose="02040602050505020304" pitchFamily="18" charset="0"/>
              </a:rPr>
              <a:t>représente l’historique de la société. Le repreneur bénéficie ainsi de l’antériorité des crédits de l’entreprise et des bonnes relations qu’elle a pu nouer avec les différents partenaires (fournisseurs, sous-traitants, prescripteurs</a:t>
            </a:r>
            <a:r>
              <a:rPr lang="fr-FR" sz="1100" dirty="0" smtClean="0">
                <a:latin typeface="Lucida Bright" panose="02040602050505020304" pitchFamily="18" charset="0"/>
              </a:rPr>
              <a:t>…), </a:t>
            </a:r>
          </a:p>
          <a:p>
            <a:pPr lvl="1" algn="just"/>
            <a:endParaRPr lang="fr-FR" sz="1100" dirty="0" smtClean="0">
              <a:latin typeface="Lucida Bright" panose="02040602050505020304" pitchFamily="18" charset="0"/>
            </a:endParaRPr>
          </a:p>
          <a:p>
            <a:pPr marL="628650" lvl="1" indent="-171450" algn="just">
              <a:buFont typeface="Wingdings" panose="05000000000000000000" pitchFamily="2" charset="2"/>
              <a:buChar char="ü"/>
            </a:pPr>
            <a:r>
              <a:rPr lang="fr-FR" sz="1100" dirty="0" smtClean="0">
                <a:latin typeface="Lucida Bright" panose="02040602050505020304" pitchFamily="18" charset="0"/>
              </a:rPr>
              <a:t>les </a:t>
            </a:r>
            <a:r>
              <a:rPr lang="fr-FR" sz="1100" dirty="0">
                <a:latin typeface="Lucida Bright" panose="02040602050505020304" pitchFamily="18" charset="0"/>
              </a:rPr>
              <a:t>relations avec la clientèle sont facilitées puisqu’il n’y a pas de changement de structure </a:t>
            </a:r>
            <a:r>
              <a:rPr lang="fr-FR" sz="1100" dirty="0" smtClean="0">
                <a:latin typeface="Lucida Bright" panose="02040602050505020304" pitchFamily="18" charset="0"/>
              </a:rPr>
              <a:t>juridique.</a:t>
            </a:r>
          </a:p>
          <a:p>
            <a:pPr marL="628650" lvl="1" indent="-171450" algn="just">
              <a:buFont typeface="Wingdings" panose="05000000000000000000" pitchFamily="2" charset="2"/>
              <a:buChar char="ü"/>
            </a:pPr>
            <a:endParaRPr lang="fr-FR" sz="1100" dirty="0" smtClean="0">
              <a:latin typeface="Lucida Bright" panose="02040602050505020304" pitchFamily="18" charset="0"/>
            </a:endParaRPr>
          </a:p>
          <a:p>
            <a:pPr marL="628650" lvl="1" indent="-171450" algn="just">
              <a:buFont typeface="Wingdings" panose="05000000000000000000" pitchFamily="2" charset="2"/>
              <a:buChar char="ü"/>
            </a:pPr>
            <a:r>
              <a:rPr lang="fr-FR" sz="1100" dirty="0" smtClean="0">
                <a:latin typeface="Lucida Bright" panose="02040602050505020304" pitchFamily="18" charset="0"/>
              </a:rPr>
              <a:t>Côté </a:t>
            </a:r>
            <a:r>
              <a:rPr lang="fr-FR" sz="1100" dirty="0">
                <a:latin typeface="Lucida Bright" panose="02040602050505020304" pitchFamily="18" charset="0"/>
              </a:rPr>
              <a:t>formalisme, les règles encadrant le rachat de titres sont également plus souples. Les parties ont davantage de liberté dans la rédaction de l’acte de vente. </a:t>
            </a:r>
            <a:endParaRPr lang="fr-FR" sz="1100" dirty="0" smtClean="0">
              <a:latin typeface="Lucida Bright" panose="02040602050505020304" pitchFamily="18" charset="0"/>
            </a:endParaRPr>
          </a:p>
          <a:p>
            <a:pPr marL="628650" lvl="1" indent="-171450" algn="just">
              <a:buFont typeface="Wingdings" panose="05000000000000000000" pitchFamily="2" charset="2"/>
              <a:buChar char="ü"/>
            </a:pPr>
            <a:endParaRPr lang="fr-FR" sz="1100" dirty="0" smtClean="0">
              <a:latin typeface="Lucida Bright" panose="02040602050505020304" pitchFamily="18" charset="0"/>
            </a:endParaRPr>
          </a:p>
          <a:p>
            <a:pPr marL="628650" lvl="1" indent="-171450" algn="just">
              <a:buFont typeface="Wingdings" panose="05000000000000000000" pitchFamily="2" charset="2"/>
              <a:buChar char="ü"/>
            </a:pPr>
            <a:r>
              <a:rPr lang="fr-FR" sz="1100" dirty="0" smtClean="0">
                <a:latin typeface="Lucida Bright" panose="02040602050505020304" pitchFamily="18" charset="0"/>
              </a:rPr>
              <a:t>Il faut toutefois ne pas oublier d’insérer la </a:t>
            </a:r>
            <a:r>
              <a:rPr lang="fr-FR" sz="1100" dirty="0">
                <a:latin typeface="Lucida Bright" panose="02040602050505020304" pitchFamily="18" charset="0"/>
              </a:rPr>
              <a:t>clause de garantie de </a:t>
            </a:r>
            <a:r>
              <a:rPr lang="fr-FR" sz="1100" dirty="0" smtClean="0">
                <a:latin typeface="Lucida Bright" panose="02040602050505020304" pitchFamily="18" charset="0"/>
              </a:rPr>
              <a:t>passif.: en </a:t>
            </a:r>
            <a:r>
              <a:rPr lang="fr-FR" sz="1100" dirty="0">
                <a:latin typeface="Lucida Bright" panose="02040602050505020304" pitchFamily="18" charset="0"/>
              </a:rPr>
              <a:t>effet, en rachetant les titres, le repreneur ne sait pas avec certitude ce qui se cache derrière la société</a:t>
            </a:r>
            <a:r>
              <a:rPr lang="fr-FR" sz="1100" i="1" dirty="0">
                <a:latin typeface="Lucida Bright" panose="02040602050505020304" pitchFamily="18" charset="0"/>
              </a:rPr>
              <a:t>. </a:t>
            </a:r>
            <a:r>
              <a:rPr lang="fr-FR" sz="1100" dirty="0">
                <a:latin typeface="Lucida Bright" panose="02040602050505020304" pitchFamily="18" charset="0"/>
              </a:rPr>
              <a:t>Le bilan peut par exemple comporter des inexactitudes, ne pas faire apparaître certaines dettes. C’est là que réside le risque majeur de racheter les titres comparé à la reprise du fonds. D’où la nécessité de mener des audits approfondis (social, fiscal, juridique, comptable, environnemental) préalablement à la reprise et de prévoir une garantie de passif</a:t>
            </a:r>
            <a:r>
              <a:rPr lang="fr-FR" sz="1100" dirty="0" smtClean="0">
                <a:latin typeface="Lucida Bright" panose="02040602050505020304" pitchFamily="18" charset="0"/>
              </a:rPr>
              <a:t>.</a:t>
            </a:r>
          </a:p>
          <a:p>
            <a:pPr marL="628650" lvl="1" indent="-171450" algn="just">
              <a:buFont typeface="Wingdings" panose="05000000000000000000" pitchFamily="2" charset="2"/>
              <a:buChar char="ü"/>
            </a:pPr>
            <a:endParaRPr lang="fr-FR" sz="1100" dirty="0">
              <a:latin typeface="Lucida Bright" panose="02040602050505020304" pitchFamily="18" charset="0"/>
            </a:endParaRPr>
          </a:p>
          <a:p>
            <a:pPr marL="628650" lvl="1" indent="-171450" algn="just">
              <a:buFont typeface="Wingdings" panose="05000000000000000000" pitchFamily="2" charset="2"/>
              <a:buChar char="ü"/>
            </a:pPr>
            <a:r>
              <a:rPr lang="fr-FR" sz="1100" dirty="0" smtClean="0">
                <a:latin typeface="Lucida Bright" panose="02040602050505020304" pitchFamily="18" charset="0"/>
              </a:rPr>
              <a:t>Le prix est disponible immédiatement tandis que dans le cadre d’une cession de fonds de commerce, le prix peut être bloqué pendant 5 mois</a:t>
            </a:r>
            <a:endParaRPr lang="fr-FR" sz="1100" dirty="0">
              <a:latin typeface="Lucida Bright" panose="02040602050505020304" pitchFamily="18" charset="0"/>
            </a:endParaRPr>
          </a:p>
          <a:p>
            <a:pPr algn="just"/>
            <a:r>
              <a:rPr lang="fr-FR" sz="1100" dirty="0">
                <a:latin typeface="Lucida Bright" panose="02040602050505020304" pitchFamily="18" charset="0"/>
              </a:rPr>
              <a:t> </a:t>
            </a:r>
          </a:p>
        </p:txBody>
      </p:sp>
      <p:pic>
        <p:nvPicPr>
          <p:cNvPr id="5"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 y="5921076"/>
            <a:ext cx="936104" cy="797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Espace réservé du numéro de diapositive 12"/>
          <p:cNvSpPr>
            <a:spLocks noGrp="1"/>
          </p:cNvSpPr>
          <p:nvPr>
            <p:ph type="sldNum" sz="quarter" idx="15"/>
          </p:nvPr>
        </p:nvSpPr>
        <p:spPr/>
        <p:txBody>
          <a:bodyPr/>
          <a:lstStyle/>
          <a:p>
            <a:fld id="{A96A5DF5-EDC7-494C-8E93-01E4FB401C7E}" type="slidenum">
              <a:rPr lang="fr-FR" smtClean="0"/>
              <a:t>43</a:t>
            </a:fld>
            <a:endParaRPr lang="fr-FR" dirty="0"/>
          </a:p>
        </p:txBody>
      </p:sp>
    </p:spTree>
    <p:extLst>
      <p:ext uri="{BB962C8B-B14F-4D97-AF65-F5344CB8AC3E}">
        <p14:creationId xmlns:p14="http://schemas.microsoft.com/office/powerpoint/2010/main" val="27150729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692696"/>
            <a:ext cx="7467600" cy="1143000"/>
          </a:xfrm>
        </p:spPr>
        <p:txBody>
          <a:bodyPr>
            <a:normAutofit/>
          </a:bodyPr>
          <a:lstStyle/>
          <a:p>
            <a:r>
              <a:rPr lang="fr-FR" sz="1600" b="1" u="sng" dirty="0">
                <a:solidFill>
                  <a:schemeClr val="accent1"/>
                </a:solidFill>
                <a:effectLst>
                  <a:outerShdw blurRad="38100" dist="38100" dir="2700000" algn="tl">
                    <a:srgbClr val="000000">
                      <a:alpha val="43137"/>
                    </a:srgbClr>
                  </a:outerShdw>
                </a:effectLst>
                <a:latin typeface="Lucida Bright" panose="02040602050505020304" pitchFamily="18" charset="0"/>
              </a:rPr>
              <a:t>Le repreneur a-t-il véritablement le choix ?</a:t>
            </a:r>
            <a:r>
              <a:rPr lang="fr-FR" sz="3200" b="1" u="sng" dirty="0">
                <a:latin typeface="Lucida Bright" panose="02040602050505020304" pitchFamily="18" charset="0"/>
              </a:rPr>
              <a:t/>
            </a:r>
            <a:br>
              <a:rPr lang="fr-FR" sz="3200" b="1" u="sng" dirty="0">
                <a:latin typeface="Lucida Bright" panose="02040602050505020304" pitchFamily="18" charset="0"/>
              </a:rPr>
            </a:br>
            <a:endParaRPr lang="fr-FR" dirty="0"/>
          </a:p>
        </p:txBody>
      </p:sp>
      <p:sp>
        <p:nvSpPr>
          <p:cNvPr id="3" name="Espace réservé du contenu 2"/>
          <p:cNvSpPr>
            <a:spLocks noGrp="1"/>
          </p:cNvSpPr>
          <p:nvPr>
            <p:ph sz="quarter" idx="1"/>
          </p:nvPr>
        </p:nvSpPr>
        <p:spPr>
          <a:xfrm>
            <a:off x="683568" y="1556792"/>
            <a:ext cx="8003232" cy="4845152"/>
          </a:xfrm>
        </p:spPr>
        <p:txBody>
          <a:bodyPr>
            <a:normAutofit/>
          </a:bodyPr>
          <a:lstStyle/>
          <a:p>
            <a:pPr algn="just"/>
            <a:endParaRPr lang="fr-FR" sz="1200" dirty="0">
              <a:latin typeface="Lucida Bright" panose="02040602050505020304" pitchFamily="18" charset="0"/>
            </a:endParaRPr>
          </a:p>
          <a:p>
            <a:pPr marL="0" indent="0" algn="just">
              <a:buNone/>
            </a:pPr>
            <a:r>
              <a:rPr lang="fr-FR" sz="1200" dirty="0" smtClean="0">
                <a:latin typeface="Lucida Bright" panose="02040602050505020304" pitchFamily="18" charset="0"/>
              </a:rPr>
              <a:t>En </a:t>
            </a:r>
            <a:r>
              <a:rPr lang="fr-FR" sz="1200" dirty="0">
                <a:latin typeface="Lucida Bright" panose="02040602050505020304" pitchFamily="18" charset="0"/>
              </a:rPr>
              <a:t>pratique, le repreneur est rarement libre de choisir entre l’une ou l’autre formule. </a:t>
            </a:r>
            <a:endParaRPr lang="fr-FR" sz="1200" dirty="0" smtClean="0">
              <a:latin typeface="Lucida Bright" panose="02040602050505020304" pitchFamily="18" charset="0"/>
            </a:endParaRPr>
          </a:p>
          <a:p>
            <a:pPr marL="0" indent="0" algn="just">
              <a:buNone/>
            </a:pPr>
            <a:endParaRPr lang="fr-FR" sz="1200" dirty="0">
              <a:latin typeface="Lucida Bright" panose="02040602050505020304" pitchFamily="18" charset="0"/>
            </a:endParaRPr>
          </a:p>
          <a:p>
            <a:pPr marL="0" indent="0" algn="just">
              <a:buNone/>
            </a:pPr>
            <a:r>
              <a:rPr lang="fr-FR" sz="1200" dirty="0" smtClean="0">
                <a:latin typeface="Lucida Bright" panose="02040602050505020304" pitchFamily="18" charset="0"/>
              </a:rPr>
              <a:t>Effet</a:t>
            </a:r>
            <a:r>
              <a:rPr lang="fr-FR" sz="1200" dirty="0">
                <a:latin typeface="Lucida Bright" panose="02040602050505020304" pitchFamily="18" charset="0"/>
              </a:rPr>
              <a:t>, il est peu fréquent de voir des dirigeants de sociétés proposer un fonds de commerce à la vente de manière isolée. </a:t>
            </a:r>
            <a:endParaRPr lang="fr-FR" sz="1200" dirty="0" smtClean="0">
              <a:latin typeface="Lucida Bright" panose="02040602050505020304" pitchFamily="18" charset="0"/>
            </a:endParaRPr>
          </a:p>
          <a:p>
            <a:pPr marL="0" indent="0" algn="just">
              <a:buNone/>
            </a:pPr>
            <a:r>
              <a:rPr lang="fr-FR" sz="1200" dirty="0" smtClean="0">
                <a:latin typeface="Lucida Bright" panose="02040602050505020304" pitchFamily="18" charset="0"/>
              </a:rPr>
              <a:t>On </a:t>
            </a:r>
            <a:r>
              <a:rPr lang="fr-FR" sz="1200" dirty="0">
                <a:latin typeface="Lucida Bright" panose="02040602050505020304" pitchFamily="18" charset="0"/>
              </a:rPr>
              <a:t>rencontre le plus souvent ce type d’opération dans le </a:t>
            </a:r>
            <a:r>
              <a:rPr lang="fr-FR" sz="1200" dirty="0" smtClean="0">
                <a:latin typeface="Lucida Bright" panose="02040602050505020304" pitchFamily="18" charset="0"/>
              </a:rPr>
              <a:t>commerce et parfois </a:t>
            </a:r>
            <a:r>
              <a:rPr lang="fr-FR" sz="1200" dirty="0">
                <a:latin typeface="Lucida Bright" panose="02040602050505020304" pitchFamily="18" charset="0"/>
              </a:rPr>
              <a:t>dans les services ou l’industrie, quand le dirigeant souhaite céder une branche autonome d’activité afin de réinvestir le produit de la vente dans d’autres activités. </a:t>
            </a:r>
            <a:endParaRPr lang="fr-FR" sz="1200" dirty="0" smtClean="0">
              <a:latin typeface="Lucida Bright" panose="02040602050505020304" pitchFamily="18" charset="0"/>
            </a:endParaRPr>
          </a:p>
          <a:p>
            <a:pPr marL="0" indent="0" algn="just">
              <a:buNone/>
            </a:pPr>
            <a:endParaRPr lang="fr-FR" sz="1200" dirty="0">
              <a:latin typeface="Lucida Bright" panose="02040602050505020304" pitchFamily="18" charset="0"/>
            </a:endParaRPr>
          </a:p>
          <a:p>
            <a:pPr marL="0" indent="0" algn="just">
              <a:buNone/>
            </a:pPr>
            <a:r>
              <a:rPr lang="fr-FR" sz="1200" dirty="0" smtClean="0">
                <a:latin typeface="Lucida Bright" panose="02040602050505020304" pitchFamily="18" charset="0"/>
              </a:rPr>
              <a:t>La cession de titres peut se faire soit par une prise de contrôle en direct du capital soit par le rachat à travers une société de holding ( Restructuration).</a:t>
            </a:r>
            <a:endParaRPr lang="fr-FR" sz="1200" dirty="0">
              <a:latin typeface="Lucida Bright" panose="02040602050505020304" pitchFamily="18" charset="0"/>
            </a:endParaRPr>
          </a:p>
          <a:p>
            <a:endParaRPr lang="fr-FR" dirty="0"/>
          </a:p>
        </p:txBody>
      </p:sp>
      <p:pic>
        <p:nvPicPr>
          <p:cNvPr id="4"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 y="5921076"/>
            <a:ext cx="936104" cy="797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Espace réservé du numéro de diapositive 11"/>
          <p:cNvSpPr>
            <a:spLocks noGrp="1"/>
          </p:cNvSpPr>
          <p:nvPr>
            <p:ph type="sldNum" sz="quarter" idx="15"/>
          </p:nvPr>
        </p:nvSpPr>
        <p:spPr/>
        <p:txBody>
          <a:bodyPr/>
          <a:lstStyle/>
          <a:p>
            <a:fld id="{A96A5DF5-EDC7-494C-8E93-01E4FB401C7E}" type="slidenum">
              <a:rPr lang="fr-FR" smtClean="0"/>
              <a:t>44</a:t>
            </a:fld>
            <a:endParaRPr lang="fr-FR" dirty="0"/>
          </a:p>
        </p:txBody>
      </p:sp>
    </p:spTree>
    <p:extLst>
      <p:ext uri="{BB962C8B-B14F-4D97-AF65-F5344CB8AC3E}">
        <p14:creationId xmlns:p14="http://schemas.microsoft.com/office/powerpoint/2010/main" val="15909653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611560" y="836712"/>
            <a:ext cx="7848872" cy="5112568"/>
          </a:xfrm>
        </p:spPr>
        <p:txBody>
          <a:bodyPr>
            <a:normAutofit/>
          </a:bodyPr>
          <a:lstStyle/>
          <a:p>
            <a:endParaRPr lang="fr-FR" sz="2300" b="1" dirty="0">
              <a:solidFill>
                <a:schemeClr val="accent1"/>
              </a:solidFill>
              <a:effectLst>
                <a:outerShdw blurRad="38100" dist="38100" dir="2700000" algn="tl">
                  <a:srgbClr val="000000">
                    <a:alpha val="43137"/>
                  </a:srgbClr>
                </a:outerShdw>
              </a:effectLst>
              <a:latin typeface="Lucida Bright" panose="02040602050505020304" pitchFamily="18" charset="0"/>
            </a:endParaRPr>
          </a:p>
          <a:p>
            <a:r>
              <a:rPr lang="fr-FR" sz="1600" b="1" dirty="0" smtClean="0">
                <a:solidFill>
                  <a:schemeClr val="accent1"/>
                </a:solidFill>
                <a:effectLst>
                  <a:outerShdw blurRad="38100" dist="38100" dir="2700000" algn="tl">
                    <a:srgbClr val="000000">
                      <a:alpha val="43137"/>
                    </a:srgbClr>
                  </a:outerShdw>
                </a:effectLst>
                <a:latin typeface="Lucida Bright" panose="02040602050505020304" pitchFamily="18" charset="0"/>
              </a:rPr>
              <a:t>LES INCIDENCES FISCALES</a:t>
            </a:r>
          </a:p>
          <a:p>
            <a:endParaRPr lang="fr-FR" sz="1200" b="1" dirty="0">
              <a:latin typeface="Lucida Bright" panose="02040602050505020304" pitchFamily="18" charset="0"/>
            </a:endParaRPr>
          </a:p>
          <a:p>
            <a:pPr marL="0" indent="0">
              <a:buNone/>
            </a:pPr>
            <a:r>
              <a:rPr lang="fr-FR" sz="1200" b="1" dirty="0">
                <a:latin typeface="Lucida Bright" panose="02040602050505020304" pitchFamily="18" charset="0"/>
              </a:rPr>
              <a:t>1 – Vente du fonds de </a:t>
            </a:r>
            <a:r>
              <a:rPr lang="fr-FR" sz="1200" b="1" dirty="0" smtClean="0">
                <a:latin typeface="Lucida Bright" panose="02040602050505020304" pitchFamily="18" charset="0"/>
              </a:rPr>
              <a:t>commerce</a:t>
            </a:r>
            <a:endParaRPr lang="fr-FR" sz="1200" dirty="0" smtClean="0">
              <a:latin typeface="Lucida Bright" panose="02040602050505020304" pitchFamily="18" charset="0"/>
            </a:endParaRPr>
          </a:p>
          <a:p>
            <a:pPr marL="0" indent="0" algn="just">
              <a:buNone/>
            </a:pPr>
            <a:r>
              <a:rPr lang="fr-FR" sz="1200" dirty="0" smtClean="0">
                <a:latin typeface="Lucida Bright" panose="02040602050505020304" pitchFamily="18" charset="0"/>
              </a:rPr>
              <a:t>Pour </a:t>
            </a:r>
            <a:r>
              <a:rPr lang="fr-FR" sz="1200" dirty="0">
                <a:latin typeface="Lucida Bright" panose="02040602050505020304" pitchFamily="18" charset="0"/>
              </a:rPr>
              <a:t>le cédant, la taxation de la plus-value va dépendre du montant du prix de cession : il bénéficiera d’une exonération d’IR et d’IS si ce dernier est inférieur à 300 000 euros. Entre 300 000 et 500 000 euros, la plus-value est exonérée de façon dégressive. Pour une vente supérieure à 500 000 euros, la plus-value sera taxée (selon que la société est soumise à l’IR ou à l’IS) à 33 % ou à 31,5 %.</a:t>
            </a:r>
          </a:p>
          <a:p>
            <a:pPr marL="0" indent="0" algn="just">
              <a:buNone/>
            </a:pPr>
            <a:r>
              <a:rPr lang="fr-FR" sz="1200" dirty="0">
                <a:latin typeface="Lucida Bright" panose="02040602050505020304" pitchFamily="18" charset="0"/>
              </a:rPr>
              <a:t>Le repreneur, pour sa part, devra s’acquitter de la TVA sur le stock de marchandise s’il est soumis au régime réel</a:t>
            </a:r>
            <a:r>
              <a:rPr lang="fr-FR" sz="1200" dirty="0" smtClean="0">
                <a:latin typeface="Lucida Bright" panose="02040602050505020304" pitchFamily="18" charset="0"/>
              </a:rPr>
              <a:t>.</a:t>
            </a:r>
          </a:p>
          <a:p>
            <a:pPr marL="0" indent="0" algn="just">
              <a:buNone/>
            </a:pPr>
            <a:endParaRPr lang="fr-FR" sz="1200" dirty="0">
              <a:latin typeface="Lucida Bright" panose="02040602050505020304" pitchFamily="18" charset="0"/>
            </a:endParaRPr>
          </a:p>
          <a:p>
            <a:pPr marL="0" indent="0" algn="just">
              <a:buNone/>
            </a:pPr>
            <a:r>
              <a:rPr lang="fr-FR" sz="1200" b="1" dirty="0">
                <a:latin typeface="Lucida Bright" panose="02040602050505020304" pitchFamily="18" charset="0"/>
              </a:rPr>
              <a:t>2 – Vente des </a:t>
            </a:r>
            <a:r>
              <a:rPr lang="fr-FR" sz="1200" b="1" dirty="0" smtClean="0">
                <a:latin typeface="Lucida Bright" panose="02040602050505020304" pitchFamily="18" charset="0"/>
              </a:rPr>
              <a:t>titres</a:t>
            </a:r>
          </a:p>
          <a:p>
            <a:pPr marL="0" indent="0" algn="just">
              <a:buNone/>
            </a:pPr>
            <a:endParaRPr lang="fr-FR" sz="1200" dirty="0">
              <a:latin typeface="Lucida Bright" panose="02040602050505020304" pitchFamily="18" charset="0"/>
            </a:endParaRPr>
          </a:p>
          <a:p>
            <a:pPr algn="just"/>
            <a:r>
              <a:rPr lang="fr-FR" sz="1200" dirty="0">
                <a:latin typeface="Lucida Bright" panose="02040602050505020304" pitchFamily="18" charset="0"/>
              </a:rPr>
              <a:t>Selon la durée de détention des titres de société, du chiffre d’affaires et des circonstances de la cession, le cédant bénéficiera d’un taux réduit d’imposition ou d’une exonération.</a:t>
            </a:r>
          </a:p>
          <a:p>
            <a:pPr algn="just"/>
            <a:r>
              <a:rPr lang="fr-FR" sz="1200" dirty="0">
                <a:latin typeface="Lucida Bright" panose="02040602050505020304" pitchFamily="18" charset="0"/>
              </a:rPr>
              <a:t>Par ailleurs, les droits d’enregistrement perçus sur le transfert des titres sont limités à 3 % pour les SARL au-delà de 23 000 euros de prix de cession et à 0,1 % pour les SA.</a:t>
            </a:r>
          </a:p>
          <a:p>
            <a:endParaRPr lang="fr-FR" dirty="0">
              <a:latin typeface="Lucida Bright" panose="02040602050505020304" pitchFamily="18" charset="0"/>
            </a:endParaRPr>
          </a:p>
        </p:txBody>
      </p:sp>
      <p:pic>
        <p:nvPicPr>
          <p:cNvPr id="4"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58415"/>
            <a:ext cx="936104" cy="797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Espace réservé du numéro de diapositive 11"/>
          <p:cNvSpPr>
            <a:spLocks noGrp="1"/>
          </p:cNvSpPr>
          <p:nvPr>
            <p:ph type="sldNum" sz="quarter" idx="15"/>
          </p:nvPr>
        </p:nvSpPr>
        <p:spPr/>
        <p:txBody>
          <a:bodyPr/>
          <a:lstStyle/>
          <a:p>
            <a:fld id="{A96A5DF5-EDC7-494C-8E93-01E4FB401C7E}" type="slidenum">
              <a:rPr lang="fr-FR" smtClean="0"/>
              <a:t>45</a:t>
            </a:fld>
            <a:endParaRPr lang="fr-FR" dirty="0"/>
          </a:p>
        </p:txBody>
      </p:sp>
    </p:spTree>
    <p:extLst>
      <p:ext uri="{BB962C8B-B14F-4D97-AF65-F5344CB8AC3E}">
        <p14:creationId xmlns:p14="http://schemas.microsoft.com/office/powerpoint/2010/main" val="4930052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59832" y="1916832"/>
            <a:ext cx="5328592" cy="707886"/>
          </a:xfrm>
          <a:prstGeom prst="rect">
            <a:avLst/>
          </a:prstGeom>
        </p:spPr>
        <p:txBody>
          <a:bodyPr wrap="square">
            <a:spAutoFit/>
          </a:bodyPr>
          <a:lstStyle/>
          <a:p>
            <a:r>
              <a:rPr lang="fr-FR" sz="2000" b="1" dirty="0" smtClean="0">
                <a:solidFill>
                  <a:schemeClr val="accent1"/>
                </a:solidFill>
                <a:effectLst>
                  <a:outerShdw blurRad="38100" dist="38100" dir="2700000" algn="tl">
                    <a:srgbClr val="000000">
                      <a:alpha val="43137"/>
                    </a:srgbClr>
                  </a:outerShdw>
                </a:effectLst>
              </a:rPr>
              <a:t>II- CESSION DE SOCIETE</a:t>
            </a:r>
            <a:r>
              <a:rPr lang="fr-FR" sz="2000" b="1" dirty="0">
                <a:solidFill>
                  <a:schemeClr val="accent1"/>
                </a:solidFill>
                <a:effectLst>
                  <a:outerShdw blurRad="38100" dist="38100" dir="2700000" algn="tl">
                    <a:srgbClr val="000000">
                      <a:alpha val="43137"/>
                    </a:srgbClr>
                  </a:outerShdw>
                </a:effectLst>
              </a:rPr>
              <a:t> (</a:t>
            </a:r>
            <a:r>
              <a:rPr lang="fr-FR" sz="2000" b="1" dirty="0" smtClean="0">
                <a:solidFill>
                  <a:schemeClr val="accent1"/>
                </a:solidFill>
                <a:effectLst>
                  <a:outerShdw blurRad="38100" dist="38100" dir="2700000" algn="tl">
                    <a:srgbClr val="000000">
                      <a:alpha val="43137"/>
                    </a:srgbClr>
                  </a:outerShdw>
                </a:effectLst>
              </a:rPr>
              <a:t>CESSION DE TITRES SOCIAUX)</a:t>
            </a:r>
          </a:p>
        </p:txBody>
      </p:sp>
      <p:pic>
        <p:nvPicPr>
          <p:cNvPr id="7"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58415"/>
            <a:ext cx="936104" cy="797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275856" y="3691404"/>
            <a:ext cx="4572000" cy="1754326"/>
          </a:xfrm>
          <a:prstGeom prst="rect">
            <a:avLst/>
          </a:prstGeom>
        </p:spPr>
        <p:txBody>
          <a:bodyPr>
            <a:spAutoFit/>
          </a:bodyPr>
          <a:lstStyle/>
          <a:p>
            <a:endParaRPr lang="fr-FR" b="1" dirty="0">
              <a:solidFill>
                <a:schemeClr val="tx2"/>
              </a:solidFill>
              <a:effectLst>
                <a:outerShdw blurRad="38100" dist="38100" dir="2700000" algn="tl">
                  <a:srgbClr val="000000">
                    <a:alpha val="43137"/>
                  </a:srgbClr>
                </a:outerShdw>
              </a:effectLst>
              <a:latin typeface="Lucida Bright" panose="02040602050505020304" pitchFamily="18" charset="0"/>
            </a:endParaRPr>
          </a:p>
          <a:p>
            <a:r>
              <a:rPr lang="fr-FR" b="1" dirty="0">
                <a:solidFill>
                  <a:schemeClr val="tx2"/>
                </a:solidFill>
                <a:effectLst>
                  <a:outerShdw blurRad="38100" dist="38100" dir="2700000" algn="tl">
                    <a:srgbClr val="000000">
                      <a:alpha val="43137"/>
                    </a:srgbClr>
                  </a:outerShdw>
                </a:effectLst>
                <a:latin typeface="Lucida Bright" panose="02040602050505020304" pitchFamily="18" charset="0"/>
              </a:rPr>
              <a:t>DEMARCHES A ADOPTER ?</a:t>
            </a:r>
          </a:p>
          <a:p>
            <a:endParaRPr lang="fr-FR" b="1" dirty="0">
              <a:solidFill>
                <a:schemeClr val="tx2"/>
              </a:solidFill>
              <a:effectLst>
                <a:outerShdw blurRad="38100" dist="38100" dir="2700000" algn="tl">
                  <a:srgbClr val="000000">
                    <a:alpha val="43137"/>
                  </a:srgbClr>
                </a:outerShdw>
              </a:effectLst>
              <a:latin typeface="Lucida Bright" panose="02040602050505020304" pitchFamily="18" charset="0"/>
            </a:endParaRPr>
          </a:p>
          <a:p>
            <a:r>
              <a:rPr lang="fr-FR" b="1" dirty="0">
                <a:solidFill>
                  <a:schemeClr val="tx2"/>
                </a:solidFill>
                <a:effectLst>
                  <a:outerShdw blurRad="38100" dist="38100" dir="2700000" algn="tl">
                    <a:srgbClr val="000000">
                      <a:alpha val="43137"/>
                    </a:srgbClr>
                  </a:outerShdw>
                </a:effectLst>
                <a:latin typeface="Lucida Bright" panose="02040602050505020304" pitchFamily="18" charset="0"/>
              </a:rPr>
              <a:t>CONSEQUENCES JURIDIQUES ? </a:t>
            </a:r>
          </a:p>
          <a:p>
            <a:endParaRPr lang="fr-FR" b="1" dirty="0">
              <a:solidFill>
                <a:schemeClr val="tx2"/>
              </a:solidFill>
              <a:effectLst>
                <a:outerShdw blurRad="38100" dist="38100" dir="2700000" algn="tl">
                  <a:srgbClr val="000000">
                    <a:alpha val="43137"/>
                  </a:srgbClr>
                </a:outerShdw>
              </a:effectLst>
              <a:latin typeface="Lucida Bright" panose="02040602050505020304" pitchFamily="18" charset="0"/>
            </a:endParaRPr>
          </a:p>
          <a:p>
            <a:r>
              <a:rPr lang="fr-FR" b="1" dirty="0">
                <a:solidFill>
                  <a:schemeClr val="tx2"/>
                </a:solidFill>
                <a:effectLst>
                  <a:outerShdw blurRad="38100" dist="38100" dir="2700000" algn="tl">
                    <a:srgbClr val="000000">
                      <a:alpha val="43137"/>
                    </a:srgbClr>
                  </a:outerShdw>
                </a:effectLst>
                <a:latin typeface="Lucida Bright" panose="02040602050505020304" pitchFamily="18" charset="0"/>
              </a:rPr>
              <a:t>COÛT ?</a:t>
            </a:r>
          </a:p>
        </p:txBody>
      </p:sp>
      <p:sp>
        <p:nvSpPr>
          <p:cNvPr id="12" name="Espace réservé du numéro de diapositive 11"/>
          <p:cNvSpPr>
            <a:spLocks noGrp="1"/>
          </p:cNvSpPr>
          <p:nvPr>
            <p:ph type="sldNum" sz="quarter" idx="12"/>
          </p:nvPr>
        </p:nvSpPr>
        <p:spPr/>
        <p:txBody>
          <a:bodyPr/>
          <a:lstStyle/>
          <a:p>
            <a:fld id="{A96A5DF5-EDC7-494C-8E93-01E4FB401C7E}" type="slidenum">
              <a:rPr lang="fr-FR" smtClean="0"/>
              <a:t>46</a:t>
            </a:fld>
            <a:endParaRPr lang="fr-FR" dirty="0"/>
          </a:p>
        </p:txBody>
      </p:sp>
    </p:spTree>
    <p:extLst>
      <p:ext uri="{BB962C8B-B14F-4D97-AF65-F5344CB8AC3E}">
        <p14:creationId xmlns:p14="http://schemas.microsoft.com/office/powerpoint/2010/main" val="29120291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683568" y="1556792"/>
            <a:ext cx="7467600" cy="4873752"/>
          </a:xfrm>
        </p:spPr>
        <p:txBody>
          <a:bodyPr>
            <a:normAutofit/>
          </a:bodyPr>
          <a:lstStyle/>
          <a:p>
            <a:pPr algn="just" fontAlgn="base"/>
            <a:endParaRPr lang="fr-FR" sz="2300" dirty="0" smtClean="0">
              <a:latin typeface="Lucida Bright" panose="02040602050505020304" pitchFamily="18" charset="0"/>
            </a:endParaRPr>
          </a:p>
          <a:p>
            <a:pPr algn="just" fontAlgn="base"/>
            <a:r>
              <a:rPr lang="fr-FR" sz="1400" dirty="0" smtClean="0">
                <a:latin typeface="Lucida Bright" panose="02040602050505020304" pitchFamily="18" charset="0"/>
              </a:rPr>
              <a:t>On entend par </a:t>
            </a:r>
            <a:r>
              <a:rPr lang="fr-FR" sz="1400" i="1" dirty="0" smtClean="0">
                <a:latin typeface="Lucida Bright" panose="02040602050505020304" pitchFamily="18" charset="0"/>
              </a:rPr>
              <a:t>droits sociaux</a:t>
            </a:r>
            <a:r>
              <a:rPr lang="fr-FR" sz="1400" dirty="0" smtClean="0">
                <a:latin typeface="Lucida Bright" panose="02040602050505020304" pitchFamily="18" charset="0"/>
              </a:rPr>
              <a:t> les actions et parts de sociétés dont la détention confère différents droits : la qualité d'associé de la société, le droit au partage de ses bénéfices et le droit de participer aux décisions prises par les associés.</a:t>
            </a:r>
          </a:p>
          <a:p>
            <a:pPr algn="just" fontAlgn="base"/>
            <a:endParaRPr lang="fr-FR" sz="1400" dirty="0" smtClean="0">
              <a:latin typeface="Lucida Bright" panose="02040602050505020304" pitchFamily="18" charset="0"/>
            </a:endParaRPr>
          </a:p>
          <a:p>
            <a:pPr algn="just" fontAlgn="base"/>
            <a:r>
              <a:rPr lang="fr-FR" sz="1400" dirty="0" smtClean="0">
                <a:latin typeface="Lucida Bright" panose="02040602050505020304" pitchFamily="18" charset="0"/>
              </a:rPr>
              <a:t>Le terme de </a:t>
            </a:r>
            <a:r>
              <a:rPr lang="fr-FR" sz="1400" i="1" dirty="0" smtClean="0">
                <a:latin typeface="Lucida Bright" panose="02040602050505020304" pitchFamily="18" charset="0"/>
              </a:rPr>
              <a:t>cession</a:t>
            </a:r>
            <a:r>
              <a:rPr lang="fr-FR" sz="1400" dirty="0" smtClean="0">
                <a:latin typeface="Lucida Bright" panose="02040602050505020304" pitchFamily="18" charset="0"/>
              </a:rPr>
              <a:t> n'est pas toujours précis. </a:t>
            </a:r>
          </a:p>
          <a:p>
            <a:pPr algn="just" fontAlgn="base"/>
            <a:endParaRPr lang="fr-FR" sz="1400" dirty="0" smtClean="0">
              <a:latin typeface="Lucida Bright" panose="02040602050505020304" pitchFamily="18" charset="0"/>
            </a:endParaRPr>
          </a:p>
          <a:p>
            <a:pPr marL="365760" lvl="1" indent="0" algn="just" fontAlgn="base">
              <a:buNone/>
            </a:pPr>
            <a:r>
              <a:rPr lang="fr-FR" sz="1100" dirty="0" smtClean="0">
                <a:latin typeface="Lucida Bright" panose="02040602050505020304" pitchFamily="18" charset="0"/>
              </a:rPr>
              <a:t>Il recouvre de façon générale l'ensemble des opérations emportant le transfert de la propriété de biens de toute nature nommément désignés et avec une contrepartie. </a:t>
            </a:r>
          </a:p>
          <a:p>
            <a:pPr marL="365760" lvl="1" indent="0" algn="just" fontAlgn="base">
              <a:buNone/>
            </a:pPr>
            <a:r>
              <a:rPr lang="fr-FR" sz="1100" dirty="0" smtClean="0">
                <a:latin typeface="Lucida Bright" panose="02040602050505020304" pitchFamily="18" charset="0"/>
              </a:rPr>
              <a:t>La </a:t>
            </a:r>
            <a:r>
              <a:rPr lang="fr-FR" sz="1100" i="1" dirty="0" smtClean="0">
                <a:latin typeface="Lucida Bright" panose="02040602050505020304" pitchFamily="18" charset="0"/>
              </a:rPr>
              <a:t>cession</a:t>
            </a:r>
            <a:r>
              <a:rPr lang="fr-FR" sz="1100" dirty="0" smtClean="0">
                <a:latin typeface="Lucida Bright" panose="02040602050505020304" pitchFamily="18" charset="0"/>
              </a:rPr>
              <a:t> se distingue ainsi de la </a:t>
            </a:r>
            <a:r>
              <a:rPr lang="fr-FR" sz="1100" i="1" dirty="0" smtClean="0">
                <a:latin typeface="Lucida Bright" panose="02040602050505020304" pitchFamily="18" charset="0"/>
              </a:rPr>
              <a:t>donation</a:t>
            </a:r>
            <a:r>
              <a:rPr lang="fr-FR" sz="1100" dirty="0" smtClean="0">
                <a:latin typeface="Lucida Bright" panose="02040602050505020304" pitchFamily="18" charset="0"/>
              </a:rPr>
              <a:t> qui est en principe sans contrepartie et de la </a:t>
            </a:r>
            <a:r>
              <a:rPr lang="fr-FR" sz="1100" i="1" dirty="0" smtClean="0">
                <a:latin typeface="Lucida Bright" panose="02040602050505020304" pitchFamily="18" charset="0"/>
              </a:rPr>
              <a:t>transmission</a:t>
            </a:r>
            <a:r>
              <a:rPr lang="fr-FR" sz="1100" dirty="0" smtClean="0">
                <a:latin typeface="Lucida Bright" panose="02040602050505020304" pitchFamily="18" charset="0"/>
              </a:rPr>
              <a:t> qui porte sur un ensemble de biens mais aussi de dettes, comme c'est le cas pour les successions ou les fusions de sociétés.</a:t>
            </a:r>
          </a:p>
          <a:p>
            <a:pPr algn="just" fontAlgn="base"/>
            <a:endParaRPr lang="fr-FR" sz="1400" dirty="0" smtClean="0">
              <a:latin typeface="Lucida Bright" panose="02040602050505020304" pitchFamily="18" charset="0"/>
            </a:endParaRPr>
          </a:p>
          <a:p>
            <a:pPr algn="just" fontAlgn="base"/>
            <a:r>
              <a:rPr lang="fr-FR" sz="1400" dirty="0" smtClean="0">
                <a:latin typeface="Lucida Bright" panose="02040602050505020304" pitchFamily="18" charset="0"/>
              </a:rPr>
              <a:t>En l'occurrence les développements qui vont suivre concerneront la vente, même si certaines règles vont concerner d'autres cessions : échanges, apports en société, partages etc.</a:t>
            </a:r>
          </a:p>
          <a:p>
            <a:endParaRPr lang="fr-FR" dirty="0"/>
          </a:p>
        </p:txBody>
      </p:sp>
      <p:sp>
        <p:nvSpPr>
          <p:cNvPr id="4" name="Rectangle 3"/>
          <p:cNvSpPr/>
          <p:nvPr/>
        </p:nvSpPr>
        <p:spPr>
          <a:xfrm>
            <a:off x="865313" y="846004"/>
            <a:ext cx="7560840" cy="369332"/>
          </a:xfrm>
          <a:prstGeom prst="rect">
            <a:avLst/>
          </a:prstGeom>
        </p:spPr>
        <p:txBody>
          <a:bodyPr wrap="square">
            <a:spAutoFit/>
          </a:bodyPr>
          <a:lstStyle/>
          <a:p>
            <a:pPr fontAlgn="base"/>
            <a:r>
              <a:rPr lang="fr-FR" sz="1600" b="1" dirty="0">
                <a:solidFill>
                  <a:schemeClr val="accent1"/>
                </a:solidFill>
                <a:effectLst>
                  <a:outerShdw blurRad="38100" dist="38100" dir="2700000" algn="tl">
                    <a:srgbClr val="000000">
                      <a:alpha val="43137"/>
                    </a:srgbClr>
                  </a:outerShdw>
                </a:effectLst>
                <a:latin typeface="Lucida Bright" panose="02040602050505020304" pitchFamily="18" charset="0"/>
              </a:rPr>
              <a:t>QU'APPELLE T'ON LES CESSIONS DE DROITS SOCIAUX </a:t>
            </a:r>
            <a:r>
              <a:rPr lang="fr-FR" b="1" dirty="0">
                <a:solidFill>
                  <a:schemeClr val="accent1"/>
                </a:solidFill>
                <a:effectLst>
                  <a:outerShdw blurRad="38100" dist="38100" dir="2700000" algn="tl">
                    <a:srgbClr val="000000">
                      <a:alpha val="43137"/>
                    </a:srgbClr>
                  </a:outerShdw>
                </a:effectLst>
                <a:latin typeface="Lucida Bright" panose="02040602050505020304" pitchFamily="18" charset="0"/>
              </a:rPr>
              <a:t>?</a:t>
            </a:r>
          </a:p>
        </p:txBody>
      </p:sp>
      <p:pic>
        <p:nvPicPr>
          <p:cNvPr id="5"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58415"/>
            <a:ext cx="936104" cy="797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Espace réservé du numéro de diapositive 12"/>
          <p:cNvSpPr>
            <a:spLocks noGrp="1"/>
          </p:cNvSpPr>
          <p:nvPr>
            <p:ph type="sldNum" sz="quarter" idx="15"/>
          </p:nvPr>
        </p:nvSpPr>
        <p:spPr/>
        <p:txBody>
          <a:bodyPr/>
          <a:lstStyle/>
          <a:p>
            <a:fld id="{A96A5DF5-EDC7-494C-8E93-01E4FB401C7E}" type="slidenum">
              <a:rPr lang="fr-FR" smtClean="0"/>
              <a:t>47</a:t>
            </a:fld>
            <a:endParaRPr lang="fr-FR" dirty="0"/>
          </a:p>
        </p:txBody>
      </p:sp>
    </p:spTree>
    <p:extLst>
      <p:ext uri="{BB962C8B-B14F-4D97-AF65-F5344CB8AC3E}">
        <p14:creationId xmlns:p14="http://schemas.microsoft.com/office/powerpoint/2010/main" val="38876238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260648"/>
            <a:ext cx="8075240" cy="1143000"/>
          </a:xfrm>
        </p:spPr>
        <p:txBody>
          <a:bodyPr>
            <a:noAutofit/>
          </a:bodyPr>
          <a:lstStyle/>
          <a:p>
            <a:r>
              <a:rPr lang="fr-FR" sz="1400" b="1" dirty="0">
                <a:solidFill>
                  <a:schemeClr val="accent1"/>
                </a:solidFill>
                <a:effectLst>
                  <a:outerShdw blurRad="38100" dist="38100" dir="2700000" algn="tl">
                    <a:srgbClr val="000000">
                      <a:alpha val="43137"/>
                    </a:srgbClr>
                  </a:outerShdw>
                </a:effectLst>
                <a:latin typeface="Lucida Bright" panose="02040602050505020304" pitchFamily="18" charset="0"/>
              </a:rPr>
              <a:t>QU'EST-CE QUI DISTINGUE LES ACTIONS ET LES PARTS DE SOCIETE ?</a:t>
            </a:r>
            <a:br>
              <a:rPr lang="fr-FR" sz="1400" b="1" dirty="0">
                <a:solidFill>
                  <a:schemeClr val="accent1"/>
                </a:solidFill>
                <a:effectLst>
                  <a:outerShdw blurRad="38100" dist="38100" dir="2700000" algn="tl">
                    <a:srgbClr val="000000">
                      <a:alpha val="43137"/>
                    </a:srgbClr>
                  </a:outerShdw>
                </a:effectLst>
                <a:latin typeface="Lucida Bright" panose="02040602050505020304" pitchFamily="18" charset="0"/>
              </a:rPr>
            </a:br>
            <a:endParaRPr lang="fr-FR" sz="1400" b="1" dirty="0">
              <a:solidFill>
                <a:schemeClr val="accent1"/>
              </a:solidFill>
              <a:effectLst>
                <a:outerShdw blurRad="38100" dist="38100" dir="2700000" algn="tl">
                  <a:srgbClr val="000000">
                    <a:alpha val="43137"/>
                  </a:srgbClr>
                </a:outerShdw>
              </a:effectLst>
              <a:latin typeface="Lucida Bright" panose="02040602050505020304" pitchFamily="18" charset="0"/>
            </a:endParaRPr>
          </a:p>
        </p:txBody>
      </p:sp>
      <p:sp>
        <p:nvSpPr>
          <p:cNvPr id="3" name="Espace réservé du contenu 2"/>
          <p:cNvSpPr>
            <a:spLocks noGrp="1"/>
          </p:cNvSpPr>
          <p:nvPr>
            <p:ph sz="quarter" idx="1"/>
          </p:nvPr>
        </p:nvSpPr>
        <p:spPr>
          <a:xfrm>
            <a:off x="611560" y="1700808"/>
            <a:ext cx="7776864" cy="4917160"/>
          </a:xfrm>
        </p:spPr>
        <p:txBody>
          <a:bodyPr>
            <a:normAutofit fontScale="55000" lnSpcReduction="20000"/>
          </a:bodyPr>
          <a:lstStyle/>
          <a:p>
            <a:pPr algn="just" fontAlgn="base"/>
            <a:r>
              <a:rPr lang="fr-FR" sz="2200" dirty="0" smtClean="0">
                <a:latin typeface="Lucida Bright" panose="02040602050505020304" pitchFamily="18" charset="0"/>
              </a:rPr>
              <a:t>Suivant </a:t>
            </a:r>
            <a:r>
              <a:rPr lang="fr-FR" sz="2200" dirty="0">
                <a:latin typeface="Lucida Bright" panose="02040602050505020304" pitchFamily="18" charset="0"/>
              </a:rPr>
              <a:t>leur forme, le capital des sociétés est divisé en parts ou en actions. La principale différence porte sur les modalités de leur cession</a:t>
            </a:r>
            <a:r>
              <a:rPr lang="fr-FR" sz="2200" dirty="0" smtClean="0">
                <a:latin typeface="Lucida Bright" panose="02040602050505020304" pitchFamily="18" charset="0"/>
              </a:rPr>
              <a:t>.</a:t>
            </a:r>
          </a:p>
          <a:p>
            <a:pPr marL="0" indent="0" algn="just" fontAlgn="base">
              <a:buNone/>
            </a:pPr>
            <a:endParaRPr lang="fr-FR" sz="2200" dirty="0">
              <a:latin typeface="Lucida Bright" panose="02040602050505020304" pitchFamily="18" charset="0"/>
            </a:endParaRPr>
          </a:p>
          <a:p>
            <a:pPr algn="just" fontAlgn="base"/>
            <a:r>
              <a:rPr lang="fr-FR" sz="2200" dirty="0">
                <a:latin typeface="Lucida Bright" panose="02040602050505020304" pitchFamily="18" charset="0"/>
              </a:rPr>
              <a:t>De façon générale, les parts et les actions ont la nature de biens mobiliers incorporels : il n'est donc pas possible de les faire représenter par un titre et de les transmettre par remise matérielle de ce titre comme cela est possible pour les biens corporels. On parle de </a:t>
            </a:r>
            <a:r>
              <a:rPr lang="fr-FR" sz="2200" i="1" dirty="0">
                <a:latin typeface="Lucida Bright" panose="02040602050505020304" pitchFamily="18" charset="0"/>
              </a:rPr>
              <a:t>dématérialisation</a:t>
            </a:r>
            <a:r>
              <a:rPr lang="fr-FR" sz="2200" dirty="0">
                <a:latin typeface="Lucida Bright" panose="02040602050505020304" pitchFamily="18" charset="0"/>
              </a:rPr>
              <a:t> des actions</a:t>
            </a:r>
            <a:r>
              <a:rPr lang="fr-FR" sz="2200" dirty="0" smtClean="0">
                <a:latin typeface="Lucida Bright" panose="02040602050505020304" pitchFamily="18" charset="0"/>
              </a:rPr>
              <a:t>.</a:t>
            </a:r>
          </a:p>
          <a:p>
            <a:pPr marL="0" indent="0" algn="just" fontAlgn="base">
              <a:buNone/>
            </a:pPr>
            <a:endParaRPr lang="fr-FR" sz="2200" dirty="0">
              <a:latin typeface="Lucida Bright" panose="02040602050505020304" pitchFamily="18" charset="0"/>
            </a:endParaRPr>
          </a:p>
          <a:p>
            <a:pPr algn="just" fontAlgn="base"/>
            <a:r>
              <a:rPr lang="fr-FR" sz="2200" b="1" dirty="0">
                <a:latin typeface="Lucida Bright" panose="02040602050505020304" pitchFamily="18" charset="0"/>
              </a:rPr>
              <a:t>Les parts</a:t>
            </a:r>
            <a:r>
              <a:rPr lang="fr-FR" sz="2200" dirty="0">
                <a:latin typeface="Lucida Bright" panose="02040602050505020304" pitchFamily="18" charset="0"/>
              </a:rPr>
              <a:t> sont représentées exclusivement par les statuts de la société émettrice : leur cession va résulter de l'établissement d'un acte écrit comportant les caractéristiques de la vente : identification de l'acheteur et du vendeur, nombre et numéro des parts vendues, prix et modalités de paiement du prix etc. Il sera ensuite procédé à une modification des statuts de la société émettrice afin d'y faire figurer la nouvelle répartition du capital. Il en résulte un processus assez lourd</a:t>
            </a:r>
            <a:r>
              <a:rPr lang="fr-FR" sz="2200" dirty="0" smtClean="0">
                <a:latin typeface="Lucida Bright" panose="02040602050505020304" pitchFamily="18" charset="0"/>
              </a:rPr>
              <a:t>.</a:t>
            </a:r>
          </a:p>
          <a:p>
            <a:pPr marL="0" indent="0" algn="just" fontAlgn="base">
              <a:buNone/>
            </a:pPr>
            <a:endParaRPr lang="fr-FR" sz="2200" dirty="0">
              <a:latin typeface="Lucida Bright" panose="02040602050505020304" pitchFamily="18" charset="0"/>
            </a:endParaRPr>
          </a:p>
          <a:p>
            <a:pPr algn="just" fontAlgn="base"/>
            <a:r>
              <a:rPr lang="fr-FR" sz="2200" b="1" dirty="0">
                <a:latin typeface="Lucida Bright" panose="02040602050505020304" pitchFamily="18" charset="0"/>
              </a:rPr>
              <a:t>Les actions</a:t>
            </a:r>
            <a:r>
              <a:rPr lang="fr-FR" sz="2200" dirty="0">
                <a:latin typeface="Lucida Bright" panose="02040602050505020304" pitchFamily="18" charset="0"/>
              </a:rPr>
              <a:t> ont la nature de </a:t>
            </a:r>
            <a:r>
              <a:rPr lang="fr-FR" sz="2200" i="1" dirty="0">
                <a:latin typeface="Lucida Bright" panose="02040602050505020304" pitchFamily="18" charset="0"/>
              </a:rPr>
              <a:t>valeurs mobilières</a:t>
            </a:r>
            <a:r>
              <a:rPr lang="fr-FR" sz="2200" dirty="0">
                <a:latin typeface="Lucida Bright" panose="02040602050505020304" pitchFamily="18" charset="0"/>
              </a:rPr>
              <a:t> : elles sont obligatoirement inscrites en comptes au nom de leur détenteur, soit auprès d'un </a:t>
            </a:r>
            <a:r>
              <a:rPr lang="fr-FR" sz="2200" i="1" dirty="0">
                <a:latin typeface="Lucida Bright" panose="02040602050505020304" pitchFamily="18" charset="0"/>
              </a:rPr>
              <a:t>intermédiaire agréé</a:t>
            </a:r>
            <a:r>
              <a:rPr lang="fr-FR" sz="2200" dirty="0">
                <a:latin typeface="Lucida Bright" panose="02040602050505020304" pitchFamily="18" charset="0"/>
              </a:rPr>
              <a:t> (ce sera le cas pour les actions cotées en bourse) ou auprès de la société émettrice pour les sociétés non cotées. La cession des actions s'effectuera par virements de compte à compte et n'emportera pas de modification des statuts de la société émettrice. Le formalisme est donc beaucoup moins lourd et coûteux</a:t>
            </a:r>
            <a:r>
              <a:rPr lang="fr-FR" sz="2200" dirty="0" smtClean="0">
                <a:latin typeface="Lucida Bright" panose="02040602050505020304" pitchFamily="18" charset="0"/>
              </a:rPr>
              <a:t>.</a:t>
            </a:r>
          </a:p>
          <a:p>
            <a:pPr algn="just" fontAlgn="base"/>
            <a:endParaRPr lang="fr-FR" sz="2200" dirty="0">
              <a:latin typeface="Lucida Bright" panose="02040602050505020304" pitchFamily="18" charset="0"/>
            </a:endParaRPr>
          </a:p>
          <a:p>
            <a:pPr algn="just" fontAlgn="base"/>
            <a:r>
              <a:rPr lang="fr-FR" sz="2200" dirty="0">
                <a:latin typeface="Lucida Bright" panose="02040602050505020304" pitchFamily="18" charset="0"/>
              </a:rPr>
              <a:t>Dans certains cas, l'avocat conseil pourra préconiser une transformation de la </a:t>
            </a:r>
            <a:r>
              <a:rPr lang="fr-FR" sz="2200" i="1" dirty="0">
                <a:latin typeface="Lucida Bright" panose="02040602050505020304" pitchFamily="18" charset="0"/>
              </a:rPr>
              <a:t>société cible</a:t>
            </a:r>
            <a:r>
              <a:rPr lang="fr-FR" sz="2200" dirty="0">
                <a:latin typeface="Lucida Bright" panose="02040602050505020304" pitchFamily="18" charset="0"/>
              </a:rPr>
              <a:t> (ce terme sera défini ultérieurement) préalablement à la vente de ses parts ou actions.</a:t>
            </a:r>
          </a:p>
          <a:p>
            <a:endParaRPr lang="fr-FR" dirty="0"/>
          </a:p>
        </p:txBody>
      </p:sp>
      <p:pic>
        <p:nvPicPr>
          <p:cNvPr id="5"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58415"/>
            <a:ext cx="936104" cy="797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Espace réservé du numéro de diapositive 12"/>
          <p:cNvSpPr>
            <a:spLocks noGrp="1"/>
          </p:cNvSpPr>
          <p:nvPr>
            <p:ph type="sldNum" sz="quarter" idx="15"/>
          </p:nvPr>
        </p:nvSpPr>
        <p:spPr/>
        <p:txBody>
          <a:bodyPr/>
          <a:lstStyle/>
          <a:p>
            <a:fld id="{A96A5DF5-EDC7-494C-8E93-01E4FB401C7E}" type="slidenum">
              <a:rPr lang="fr-FR" smtClean="0"/>
              <a:t>48</a:t>
            </a:fld>
            <a:endParaRPr lang="fr-FR" dirty="0"/>
          </a:p>
        </p:txBody>
      </p:sp>
    </p:spTree>
    <p:extLst>
      <p:ext uri="{BB962C8B-B14F-4D97-AF65-F5344CB8AC3E}">
        <p14:creationId xmlns:p14="http://schemas.microsoft.com/office/powerpoint/2010/main" val="23059559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91264" cy="1143000"/>
          </a:xfrm>
        </p:spPr>
        <p:txBody>
          <a:bodyPr>
            <a:noAutofit/>
          </a:bodyPr>
          <a:lstStyle/>
          <a:p>
            <a:r>
              <a:rPr lang="fr-FR" sz="1400" b="1" dirty="0">
                <a:solidFill>
                  <a:schemeClr val="accent1"/>
                </a:solidFill>
                <a:effectLst>
                  <a:outerShdw blurRad="38100" dist="38100" dir="2700000" algn="tl">
                    <a:srgbClr val="000000">
                      <a:alpha val="43137"/>
                    </a:srgbClr>
                  </a:outerShdw>
                </a:effectLst>
                <a:latin typeface="Lucida Bright" panose="02040602050505020304" pitchFamily="18" charset="0"/>
              </a:rPr>
              <a:t>QU'EST-CE QUE LES CESSIONS DE PARTS OU D'ACTIONS DE SOCIETES EMPORTANT LE CHANGEMENT DE CONTROLE DE LA SOCIETE ?</a:t>
            </a:r>
            <a:br>
              <a:rPr lang="fr-FR" sz="1400" b="1" dirty="0">
                <a:solidFill>
                  <a:schemeClr val="accent1"/>
                </a:solidFill>
                <a:effectLst>
                  <a:outerShdw blurRad="38100" dist="38100" dir="2700000" algn="tl">
                    <a:srgbClr val="000000">
                      <a:alpha val="43137"/>
                    </a:srgbClr>
                  </a:outerShdw>
                </a:effectLst>
                <a:latin typeface="Lucida Bright" panose="02040602050505020304" pitchFamily="18" charset="0"/>
              </a:rPr>
            </a:br>
            <a:endParaRPr lang="fr-FR" sz="1400" b="1" dirty="0">
              <a:solidFill>
                <a:schemeClr val="accent1"/>
              </a:solidFill>
              <a:effectLst>
                <a:outerShdw blurRad="38100" dist="38100" dir="2700000" algn="tl">
                  <a:srgbClr val="000000">
                    <a:alpha val="43137"/>
                  </a:srgbClr>
                </a:outerShdw>
              </a:effectLst>
              <a:latin typeface="Lucida Bright" panose="02040602050505020304" pitchFamily="18" charset="0"/>
            </a:endParaRPr>
          </a:p>
        </p:txBody>
      </p:sp>
      <p:sp>
        <p:nvSpPr>
          <p:cNvPr id="3" name="Espace réservé du contenu 2"/>
          <p:cNvSpPr>
            <a:spLocks noGrp="1"/>
          </p:cNvSpPr>
          <p:nvPr>
            <p:ph sz="quarter" idx="1"/>
          </p:nvPr>
        </p:nvSpPr>
        <p:spPr>
          <a:xfrm>
            <a:off x="539552" y="1628800"/>
            <a:ext cx="7467600" cy="4873752"/>
          </a:xfrm>
        </p:spPr>
        <p:txBody>
          <a:bodyPr>
            <a:normAutofit/>
          </a:bodyPr>
          <a:lstStyle/>
          <a:p>
            <a:pPr algn="just" fontAlgn="base"/>
            <a:r>
              <a:rPr lang="fr-FR" sz="1200" dirty="0" smtClean="0">
                <a:latin typeface="Lucida Bright" panose="02040602050505020304" pitchFamily="18" charset="0"/>
              </a:rPr>
              <a:t>On </a:t>
            </a:r>
            <a:r>
              <a:rPr lang="fr-FR" sz="1200" dirty="0">
                <a:latin typeface="Lucida Bright" panose="02040602050505020304" pitchFamily="18" charset="0"/>
              </a:rPr>
              <a:t>entend par le contrôle d'une société la possibilité pour un associé ou un groupe d'associés d'exercer une influence déterminante sur une société, en particulier celle de désigner et de révoquer ses dirigeants</a:t>
            </a:r>
            <a:r>
              <a:rPr lang="fr-FR" sz="1200" dirty="0" smtClean="0">
                <a:latin typeface="Lucida Bright" panose="02040602050505020304" pitchFamily="18" charset="0"/>
              </a:rPr>
              <a:t>.</a:t>
            </a:r>
          </a:p>
          <a:p>
            <a:pPr algn="just" fontAlgn="base"/>
            <a:endParaRPr lang="fr-FR" sz="1200" dirty="0">
              <a:latin typeface="Lucida Bright" panose="02040602050505020304" pitchFamily="18" charset="0"/>
            </a:endParaRPr>
          </a:p>
          <a:p>
            <a:pPr algn="just" fontAlgn="base"/>
            <a:r>
              <a:rPr lang="fr-FR" sz="1200" dirty="0">
                <a:latin typeface="Lucida Bright" panose="02040602050505020304" pitchFamily="18" charset="0"/>
              </a:rPr>
              <a:t>Le contrôle se concrétise par la détention de la majorité des droits de vote au sein des associés de la société : cette majorité résultera généralement de la détention de plus de la moitié des parts ou des actions de la société émettrice, mais il existe de nombreux cas où la majorité des droits de vote peut être détenue avec une participation minoritaire au capital : on citera en particulier les cas où le capital de la société est très dispersé, la présence de droits de vote double et d'actions de préférence sans droit de vote</a:t>
            </a:r>
            <a:r>
              <a:rPr lang="fr-FR" sz="1200" dirty="0" smtClean="0">
                <a:latin typeface="Lucida Bright" panose="02040602050505020304" pitchFamily="18" charset="0"/>
              </a:rPr>
              <a:t>.</a:t>
            </a:r>
          </a:p>
          <a:p>
            <a:pPr algn="just" fontAlgn="base"/>
            <a:endParaRPr lang="fr-FR" sz="1200" dirty="0">
              <a:latin typeface="Lucida Bright" panose="02040602050505020304" pitchFamily="18" charset="0"/>
            </a:endParaRPr>
          </a:p>
          <a:p>
            <a:pPr algn="just" fontAlgn="base"/>
            <a:r>
              <a:rPr lang="fr-FR" sz="1200" dirty="0">
                <a:latin typeface="Lucida Bright" panose="02040602050505020304" pitchFamily="18" charset="0"/>
              </a:rPr>
              <a:t>Dès lors que la cession portera sur une quotité de parts ou d'actions conférant cette majorité, on parle de cession de contrôle</a:t>
            </a:r>
            <a:r>
              <a:rPr lang="fr-FR" sz="1200" dirty="0" smtClean="0">
                <a:latin typeface="Lucida Bright" panose="02040602050505020304" pitchFamily="18" charset="0"/>
              </a:rPr>
              <a:t>.</a:t>
            </a:r>
          </a:p>
          <a:p>
            <a:pPr algn="just" fontAlgn="base"/>
            <a:endParaRPr lang="fr-FR" sz="1200" dirty="0">
              <a:latin typeface="Lucida Bright" panose="02040602050505020304" pitchFamily="18" charset="0"/>
            </a:endParaRPr>
          </a:p>
          <a:p>
            <a:pPr algn="just" fontAlgn="base"/>
            <a:r>
              <a:rPr lang="fr-FR" sz="1200" dirty="0">
                <a:latin typeface="Lucida Bright" panose="02040602050505020304" pitchFamily="18" charset="0"/>
              </a:rPr>
              <a:t>La société émettrice des titres vendus est couramment appelée société cible.</a:t>
            </a:r>
          </a:p>
          <a:p>
            <a:endParaRPr lang="fr-FR" sz="2000" dirty="0"/>
          </a:p>
        </p:txBody>
      </p:sp>
      <p:pic>
        <p:nvPicPr>
          <p:cNvPr id="5"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58415"/>
            <a:ext cx="936104" cy="797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Espace réservé du numéro de diapositive 12"/>
          <p:cNvSpPr>
            <a:spLocks noGrp="1"/>
          </p:cNvSpPr>
          <p:nvPr>
            <p:ph type="sldNum" sz="quarter" idx="15"/>
          </p:nvPr>
        </p:nvSpPr>
        <p:spPr/>
        <p:txBody>
          <a:bodyPr/>
          <a:lstStyle/>
          <a:p>
            <a:fld id="{A96A5DF5-EDC7-494C-8E93-01E4FB401C7E}" type="slidenum">
              <a:rPr lang="fr-FR" smtClean="0"/>
              <a:t>49</a:t>
            </a:fld>
            <a:endParaRPr lang="fr-FR" dirty="0"/>
          </a:p>
        </p:txBody>
      </p:sp>
    </p:spTree>
    <p:extLst>
      <p:ext uri="{BB962C8B-B14F-4D97-AF65-F5344CB8AC3E}">
        <p14:creationId xmlns:p14="http://schemas.microsoft.com/office/powerpoint/2010/main" val="1003907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980728"/>
            <a:ext cx="7488832" cy="4370427"/>
          </a:xfrm>
          <a:prstGeom prst="rect">
            <a:avLst/>
          </a:prstGeom>
        </p:spPr>
        <p:txBody>
          <a:bodyPr wrap="square">
            <a:spAutoFit/>
          </a:bodyPr>
          <a:lstStyle/>
          <a:p>
            <a:pPr algn="just"/>
            <a:endParaRPr lang="fr-FR" sz="1300" b="1" i="1" u="sng" dirty="0" smtClean="0">
              <a:solidFill>
                <a:schemeClr val="accent1"/>
              </a:solidFill>
              <a:latin typeface="Lucida Bright" panose="02040602050505020304" pitchFamily="18" charset="0"/>
            </a:endParaRPr>
          </a:p>
          <a:p>
            <a:pPr algn="just"/>
            <a:r>
              <a:rPr lang="fr-FR" sz="1300" b="1" i="1" u="sng" dirty="0" smtClean="0">
                <a:solidFill>
                  <a:schemeClr val="accent1"/>
                </a:solidFill>
                <a:effectLst>
                  <a:outerShdw blurRad="38100" dist="38100" dir="2700000" algn="tl">
                    <a:srgbClr val="000000">
                      <a:alpha val="43137"/>
                    </a:srgbClr>
                  </a:outerShdw>
                </a:effectLst>
                <a:latin typeface="Lucida Bright" panose="02040602050505020304" pitchFamily="18" charset="0"/>
              </a:rPr>
              <a:t>FORMALISME?</a:t>
            </a:r>
          </a:p>
          <a:p>
            <a:pPr algn="just"/>
            <a:endParaRPr lang="fr-FR" sz="1200" dirty="0">
              <a:latin typeface="Lucida Bright" panose="02040602050505020304" pitchFamily="18" charset="0"/>
            </a:endParaRPr>
          </a:p>
          <a:p>
            <a:pPr algn="just"/>
            <a:r>
              <a:rPr lang="fr-FR" sz="1200" dirty="0">
                <a:latin typeface="Lucida Bright" panose="02040602050505020304" pitchFamily="18" charset="0"/>
              </a:rPr>
              <a:t>L'auto-entrepreneur doit déposer, au plus tard le dernier jour du troisième mois suivant la création de son entreprise, un formulaire unique et simplifié de déclaration propre aux auto-entrepreneurs pour une application immédiate qui doit être adressé au centre de formalités des entreprises correspondant à l'activité. </a:t>
            </a:r>
            <a:endParaRPr lang="fr-FR" sz="1200" dirty="0" smtClean="0">
              <a:latin typeface="Lucida Bright" panose="02040602050505020304" pitchFamily="18" charset="0"/>
            </a:endParaRPr>
          </a:p>
          <a:p>
            <a:pPr algn="just"/>
            <a:endParaRPr lang="fr-FR" sz="1200" dirty="0">
              <a:latin typeface="Lucida Bright" panose="02040602050505020304" pitchFamily="18" charset="0"/>
            </a:endParaRPr>
          </a:p>
          <a:p>
            <a:pPr algn="just"/>
            <a:r>
              <a:rPr lang="fr-FR" sz="1200" dirty="0" smtClean="0">
                <a:latin typeface="Lucida Bright" panose="02040602050505020304" pitchFamily="18" charset="0"/>
              </a:rPr>
              <a:t>Ce </a:t>
            </a:r>
            <a:r>
              <a:rPr lang="fr-FR" sz="1200" dirty="0">
                <a:latin typeface="Lucida Bright" panose="02040602050505020304" pitchFamily="18" charset="0"/>
              </a:rPr>
              <a:t>formulaire peut être rempli directement sur le site </a:t>
            </a:r>
            <a:r>
              <a:rPr lang="fr-FR" sz="1200" dirty="0">
                <a:latin typeface="Lucida Bright" panose="02040602050505020304" pitchFamily="18" charset="0"/>
                <a:hlinkClick r:id="rId2"/>
              </a:rPr>
              <a:t>www.lautœntrepreneur.fr</a:t>
            </a:r>
            <a:r>
              <a:rPr lang="fr-FR" sz="1200" dirty="0">
                <a:latin typeface="Lucida Bright" panose="02040602050505020304" pitchFamily="18" charset="0"/>
              </a:rPr>
              <a:t>. </a:t>
            </a:r>
            <a:endParaRPr lang="fr-FR" sz="1200" dirty="0" smtClean="0">
              <a:latin typeface="Lucida Bright" panose="02040602050505020304" pitchFamily="18" charset="0"/>
            </a:endParaRPr>
          </a:p>
          <a:p>
            <a:pPr algn="just"/>
            <a:endParaRPr lang="fr-FR" sz="1200" dirty="0">
              <a:latin typeface="Lucida Bright" panose="02040602050505020304" pitchFamily="18" charset="0"/>
            </a:endParaRPr>
          </a:p>
          <a:p>
            <a:pPr algn="just"/>
            <a:r>
              <a:rPr lang="fr-FR" sz="1200" dirty="0" smtClean="0">
                <a:latin typeface="Lucida Bright" panose="02040602050505020304" pitchFamily="18" charset="0"/>
              </a:rPr>
              <a:t>A </a:t>
            </a:r>
            <a:r>
              <a:rPr lang="fr-FR" sz="1200" dirty="0">
                <a:latin typeface="Lucida Bright" panose="02040602050505020304" pitchFamily="18" charset="0"/>
              </a:rPr>
              <a:t>la suite de sa déclaration, l'auto-entrepreneur est enregistré dans le registre national des entreprises tenu par l'Insee ; il se voit attribuer un numéro </a:t>
            </a:r>
            <a:r>
              <a:rPr lang="fr-FR" sz="1200" dirty="0" smtClean="0">
                <a:latin typeface="Lucida Bright" panose="02040602050505020304" pitchFamily="18" charset="0"/>
              </a:rPr>
              <a:t>SIREN et </a:t>
            </a:r>
            <a:r>
              <a:rPr lang="fr-FR" sz="1200" dirty="0">
                <a:latin typeface="Lucida Bright" panose="02040602050505020304" pitchFamily="18" charset="0"/>
              </a:rPr>
              <a:t>un code </a:t>
            </a:r>
            <a:r>
              <a:rPr lang="fr-FR" sz="1200" dirty="0" smtClean="0">
                <a:latin typeface="Lucida Bright" panose="02040602050505020304" pitchFamily="18" charset="0"/>
              </a:rPr>
              <a:t>APE</a:t>
            </a:r>
          </a:p>
          <a:p>
            <a:pPr algn="just"/>
            <a:r>
              <a:rPr lang="fr-FR" sz="1200" dirty="0">
                <a:latin typeface="Lucida Bright" panose="02040602050505020304" pitchFamily="18" charset="0"/>
              </a:rPr>
              <a:t/>
            </a:r>
            <a:br>
              <a:rPr lang="fr-FR" sz="1200" dirty="0">
                <a:latin typeface="Lucida Bright" panose="02040602050505020304" pitchFamily="18" charset="0"/>
              </a:rPr>
            </a:br>
            <a:r>
              <a:rPr lang="fr-FR" sz="1200" dirty="0">
                <a:latin typeface="Lucida Bright" panose="02040602050505020304" pitchFamily="18" charset="0"/>
              </a:rPr>
              <a:t>Les auto-entrepreneurs doivent se faire immatriculer au répertoire des métiers ou au registre du commerce et des sociétés. Aucun émolument n'est dû pour l'accomplissement de cette formalité (</a:t>
            </a:r>
            <a:r>
              <a:rPr lang="fr-FR" sz="1200" dirty="0">
                <a:latin typeface="Lucida Bright" panose="02040602050505020304" pitchFamily="18" charset="0"/>
                <a:hlinkClick r:id="rId3"/>
              </a:rPr>
              <a:t>C. com. art. L 743-13, al. 2</a:t>
            </a:r>
            <a:r>
              <a:rPr lang="fr-FR" sz="1200" dirty="0" smtClean="0">
                <a:latin typeface="Lucida Bright" panose="02040602050505020304" pitchFamily="18" charset="0"/>
              </a:rPr>
              <a:t>).</a:t>
            </a:r>
          </a:p>
          <a:p>
            <a:pPr algn="just"/>
            <a:r>
              <a:rPr lang="fr-FR" sz="1200" dirty="0">
                <a:latin typeface="Lucida Bright" panose="02040602050505020304" pitchFamily="18" charset="0"/>
              </a:rPr>
              <a:t/>
            </a:r>
            <a:br>
              <a:rPr lang="fr-FR" sz="1200" dirty="0">
                <a:latin typeface="Lucida Bright" panose="02040602050505020304" pitchFamily="18" charset="0"/>
              </a:rPr>
            </a:br>
            <a:r>
              <a:rPr lang="fr-FR" sz="1200" dirty="0">
                <a:latin typeface="Lucida Bright" panose="02040602050505020304" pitchFamily="18" charset="0"/>
              </a:rPr>
              <a:t>Les auto-entrepreneurs qui exercent en tant qu'agents commerciaux doivent s'inscrire sur le registre spécial des agents commerciaux</a:t>
            </a:r>
            <a:r>
              <a:rPr lang="fr-FR" sz="1200" dirty="0" smtClean="0">
                <a:latin typeface="Lucida Bright" panose="02040602050505020304" pitchFamily="18" charset="0"/>
              </a:rPr>
              <a:t>.</a:t>
            </a:r>
          </a:p>
          <a:p>
            <a:pPr algn="just"/>
            <a:r>
              <a:rPr lang="fr-FR" sz="1200" dirty="0">
                <a:latin typeface="Lucida Bright" panose="02040602050505020304" pitchFamily="18" charset="0"/>
              </a:rPr>
              <a:t/>
            </a:r>
            <a:br>
              <a:rPr lang="fr-FR" sz="1200" dirty="0">
                <a:latin typeface="Lucida Bright" panose="02040602050505020304" pitchFamily="18" charset="0"/>
              </a:rPr>
            </a:br>
            <a:endParaRPr lang="fr-FR" sz="1200" dirty="0">
              <a:latin typeface="Lucida Bright" panose="02040602050505020304" pitchFamily="18" charset="0"/>
            </a:endParaRPr>
          </a:p>
          <a:p>
            <a:r>
              <a:rPr lang="fr-FR" sz="1200" dirty="0">
                <a:latin typeface="Lucida Bright" panose="02040602050505020304" pitchFamily="18" charset="0"/>
              </a:rPr>
              <a:t/>
            </a:r>
            <a:br>
              <a:rPr lang="fr-FR" sz="1200" dirty="0">
                <a:latin typeface="Lucida Bright" panose="02040602050505020304" pitchFamily="18" charset="0"/>
              </a:rPr>
            </a:br>
            <a:endParaRPr lang="fr-FR" sz="1200" dirty="0">
              <a:latin typeface="Lucida Bright" panose="02040602050505020304" pitchFamily="18" charset="0"/>
            </a:endParaRPr>
          </a:p>
        </p:txBody>
      </p:sp>
      <p:pic>
        <p:nvPicPr>
          <p:cNvPr id="3" name="Picture 3" descr="logo_fm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949280"/>
            <a:ext cx="891192" cy="90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Espace réservé du numéro de diapositive 10"/>
          <p:cNvSpPr>
            <a:spLocks noGrp="1"/>
          </p:cNvSpPr>
          <p:nvPr>
            <p:ph type="sldNum" sz="quarter" idx="12"/>
          </p:nvPr>
        </p:nvSpPr>
        <p:spPr/>
        <p:txBody>
          <a:bodyPr/>
          <a:lstStyle/>
          <a:p>
            <a:fld id="{A96A5DF5-EDC7-494C-8E93-01E4FB401C7E}" type="slidenum">
              <a:rPr lang="fr-FR" smtClean="0"/>
              <a:t>5</a:t>
            </a:fld>
            <a:endParaRPr lang="fr-FR" dirty="0"/>
          </a:p>
        </p:txBody>
      </p:sp>
    </p:spTree>
    <p:extLst>
      <p:ext uri="{BB962C8B-B14F-4D97-AF65-F5344CB8AC3E}">
        <p14:creationId xmlns:p14="http://schemas.microsoft.com/office/powerpoint/2010/main" val="40335190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71500"/>
            <a:ext cx="7467600" cy="1143000"/>
          </a:xfrm>
        </p:spPr>
        <p:txBody>
          <a:bodyPr>
            <a:normAutofit/>
          </a:bodyPr>
          <a:lstStyle/>
          <a:p>
            <a:pPr algn="ctr"/>
            <a:r>
              <a:rPr lang="fr-FR" sz="1400" b="1" u="sng" dirty="0" smtClean="0">
                <a:solidFill>
                  <a:schemeClr val="accent1"/>
                </a:solidFill>
                <a:effectLst>
                  <a:outerShdw blurRad="38100" dist="38100" dir="2700000" algn="tl">
                    <a:srgbClr val="000000">
                      <a:alpha val="43137"/>
                    </a:srgbClr>
                  </a:outerShdw>
                </a:effectLst>
                <a:latin typeface="Lucida Bright" panose="02040602050505020304" pitchFamily="18" charset="0"/>
              </a:rPr>
              <a:t>PRECAUTIONS A PRENDRE</a:t>
            </a:r>
            <a:endParaRPr lang="fr-FR" sz="1400" b="1" u="sng" dirty="0">
              <a:solidFill>
                <a:schemeClr val="accent1"/>
              </a:solidFill>
              <a:effectLst>
                <a:outerShdw blurRad="38100" dist="38100" dir="2700000" algn="tl">
                  <a:srgbClr val="000000">
                    <a:alpha val="43137"/>
                  </a:srgbClr>
                </a:outerShdw>
              </a:effectLst>
              <a:latin typeface="Lucida Bright" panose="02040602050505020304" pitchFamily="18" charset="0"/>
            </a:endParaRPr>
          </a:p>
        </p:txBody>
      </p:sp>
      <p:sp>
        <p:nvSpPr>
          <p:cNvPr id="3" name="Espace réservé du contenu 2"/>
          <p:cNvSpPr>
            <a:spLocks noGrp="1"/>
          </p:cNvSpPr>
          <p:nvPr>
            <p:ph sz="quarter" idx="1"/>
          </p:nvPr>
        </p:nvSpPr>
        <p:spPr>
          <a:xfrm>
            <a:off x="611560" y="548680"/>
            <a:ext cx="7848872" cy="4945760"/>
          </a:xfrm>
        </p:spPr>
        <p:txBody>
          <a:bodyPr>
            <a:noAutofit/>
          </a:bodyPr>
          <a:lstStyle/>
          <a:p>
            <a:pPr marL="228600" indent="-228600" algn="just">
              <a:buSzPct val="110000"/>
              <a:buFont typeface="+mj-lt"/>
              <a:buAutoNum type="arabicParenR"/>
            </a:pPr>
            <a:r>
              <a:rPr lang="fr-FR" sz="1200" b="1" dirty="0">
                <a:solidFill>
                  <a:schemeClr val="accent1"/>
                </a:solidFill>
                <a:effectLst>
                  <a:outerShdw blurRad="38100" dist="38100" dir="2700000" algn="tl">
                    <a:srgbClr val="000000">
                      <a:alpha val="43137"/>
                    </a:srgbClr>
                  </a:outerShdw>
                </a:effectLst>
                <a:latin typeface="Lucida Bright" panose="02040602050505020304" pitchFamily="18" charset="0"/>
              </a:rPr>
              <a:t>A</a:t>
            </a:r>
            <a:r>
              <a:rPr lang="fr-FR" sz="1200" b="1" dirty="0" smtClean="0">
                <a:solidFill>
                  <a:schemeClr val="accent1"/>
                </a:solidFill>
                <a:effectLst>
                  <a:outerShdw blurRad="38100" dist="38100" dir="2700000" algn="tl">
                    <a:srgbClr val="000000">
                      <a:alpha val="43137"/>
                    </a:srgbClr>
                  </a:outerShdw>
                </a:effectLst>
                <a:latin typeface="Lucida Bright" panose="02040602050505020304" pitchFamily="18" charset="0"/>
              </a:rPr>
              <a:t>grément</a:t>
            </a:r>
            <a:endParaRPr lang="fr-FR" sz="1200" b="1" dirty="0">
              <a:solidFill>
                <a:schemeClr val="accent1"/>
              </a:solidFill>
              <a:effectLst>
                <a:outerShdw blurRad="38100" dist="38100" dir="2700000" algn="tl">
                  <a:srgbClr val="000000">
                    <a:alpha val="43137"/>
                  </a:srgbClr>
                </a:outerShdw>
              </a:effectLst>
              <a:latin typeface="Lucida Bright" panose="02040602050505020304" pitchFamily="18" charset="0"/>
            </a:endParaRPr>
          </a:p>
          <a:p>
            <a:pPr marL="0" indent="0" algn="just">
              <a:buNone/>
            </a:pPr>
            <a:r>
              <a:rPr lang="fr-FR" sz="1100" dirty="0">
                <a:latin typeface="Lucida Bright" panose="02040602050505020304" pitchFamily="18" charset="0"/>
              </a:rPr>
              <a:t>Dans les sociétés civiles et les SARL, l’agrément est de droit, ce qui signifie qu’il n’est pas nécessaire de le prévoir statutairement. Pour vendre ses parts sociales, le cédant doit être agréé par les autres associés. Toutefois, si le cédant détient ses parts depuis au moins 2 ans, il ne peut rester prisonnier de ses titres et les autres associés doivent lui </a:t>
            </a:r>
            <a:r>
              <a:rPr lang="fr-FR" sz="1100" dirty="0">
                <a:effectLst>
                  <a:outerShdw blurRad="38100" dist="38100" dir="2700000" algn="tl">
                    <a:srgbClr val="000000">
                      <a:alpha val="43137"/>
                    </a:srgbClr>
                  </a:outerShdw>
                </a:effectLst>
                <a:latin typeface="Lucida Bright" panose="02040602050505020304" pitchFamily="18" charset="0"/>
              </a:rPr>
              <a:t>acheter ses parts, ou les faire acheter par un tiers agréé ou la société </a:t>
            </a:r>
            <a:r>
              <a:rPr lang="fr-FR" sz="1100" dirty="0" smtClean="0">
                <a:effectLst>
                  <a:outerShdw blurRad="38100" dist="38100" dir="2700000" algn="tl">
                    <a:srgbClr val="000000">
                      <a:alpha val="43137"/>
                    </a:srgbClr>
                  </a:outerShdw>
                </a:effectLst>
                <a:latin typeface="Lucida Bright" panose="02040602050505020304" pitchFamily="18" charset="0"/>
              </a:rPr>
              <a:t>elle-même.</a:t>
            </a:r>
            <a:endParaRPr lang="fr-FR" sz="1200" dirty="0">
              <a:effectLst>
                <a:outerShdw blurRad="38100" dist="38100" dir="2700000" algn="tl">
                  <a:srgbClr val="000000">
                    <a:alpha val="43137"/>
                  </a:srgbClr>
                </a:outerShdw>
              </a:effectLst>
              <a:latin typeface="Lucida Bright" panose="02040602050505020304" pitchFamily="18" charset="0"/>
            </a:endParaRPr>
          </a:p>
          <a:p>
            <a:pPr marL="228600" indent="-228600" algn="just">
              <a:buSzPct val="110000"/>
              <a:buFont typeface="+mj-lt"/>
              <a:buAutoNum type="arabicParenR" startAt="2"/>
            </a:pPr>
            <a:r>
              <a:rPr lang="fr-FR" sz="1200" b="1" dirty="0" smtClean="0">
                <a:solidFill>
                  <a:schemeClr val="accent1"/>
                </a:solidFill>
                <a:effectLst>
                  <a:outerShdw blurRad="38100" dist="38100" dir="2700000" algn="tl">
                    <a:srgbClr val="000000">
                      <a:alpha val="43137"/>
                    </a:srgbClr>
                  </a:outerShdw>
                </a:effectLst>
                <a:latin typeface="Lucida Bright" panose="02040602050505020304" pitchFamily="18" charset="0"/>
              </a:rPr>
              <a:t>La clause </a:t>
            </a:r>
            <a:r>
              <a:rPr lang="fr-FR" sz="1200" b="1" dirty="0">
                <a:solidFill>
                  <a:schemeClr val="accent1"/>
                </a:solidFill>
                <a:effectLst>
                  <a:outerShdw blurRad="38100" dist="38100" dir="2700000" algn="tl">
                    <a:srgbClr val="000000">
                      <a:alpha val="43137"/>
                    </a:srgbClr>
                  </a:outerShdw>
                </a:effectLst>
                <a:latin typeface="Lucida Bright" panose="02040602050505020304" pitchFamily="18" charset="0"/>
              </a:rPr>
              <a:t>de préemption</a:t>
            </a:r>
          </a:p>
          <a:p>
            <a:pPr marL="0" indent="0" algn="just">
              <a:buNone/>
            </a:pPr>
            <a:r>
              <a:rPr lang="fr-FR" sz="1100" dirty="0">
                <a:latin typeface="Lucida Bright" panose="02040602050505020304" pitchFamily="18" charset="0"/>
              </a:rPr>
              <a:t>Le cédant doit vérifier s’il existe une clause de préemption dans les statuts de la société, et qui en est bénéficiaire. Par cette clause, la personne qui souhaite céder ses parts doit les proposer par priorité à certains associés désignés dans la clause.</a:t>
            </a:r>
          </a:p>
          <a:p>
            <a:pPr marL="0" indent="0" algn="just">
              <a:buNone/>
            </a:pPr>
            <a:r>
              <a:rPr lang="fr-FR" sz="1200" b="1" dirty="0">
                <a:solidFill>
                  <a:schemeClr val="accent1"/>
                </a:solidFill>
                <a:effectLst>
                  <a:outerShdw blurRad="38100" dist="38100" dir="2700000" algn="tl">
                    <a:srgbClr val="000000">
                      <a:alpha val="43137"/>
                    </a:srgbClr>
                  </a:outerShdw>
                </a:effectLst>
                <a:latin typeface="Lucida Bright" panose="02040602050505020304" pitchFamily="18" charset="0"/>
              </a:rPr>
              <a:t>3) L’information des salariés</a:t>
            </a:r>
          </a:p>
          <a:p>
            <a:pPr marL="0" indent="0" algn="just">
              <a:buNone/>
            </a:pPr>
            <a:r>
              <a:rPr lang="fr-FR" sz="1100" dirty="0">
                <a:latin typeface="Lucida Bright" panose="02040602050505020304" pitchFamily="18" charset="0"/>
              </a:rPr>
              <a:t>En cas de vente d’un bloc majoritaire de parts ou actions d’une société de moins de 250 salariés, le représentant légal de la société doit impérativement informer les salariés de son projet de vente et de la faculté dont ils disposent de faire des offres d’achat. La société qui ne respecterait pas cette obligation serait susceptible d’être condamnée à une amende </a:t>
            </a:r>
            <a:r>
              <a:rPr lang="fr-FR" sz="1100" dirty="0">
                <a:effectLst>
                  <a:outerShdw blurRad="38100" dist="38100" dir="2700000" algn="tl">
                    <a:srgbClr val="000000">
                      <a:alpha val="43137"/>
                    </a:srgbClr>
                  </a:outerShdw>
                </a:effectLst>
                <a:latin typeface="Lucida Bright" panose="02040602050505020304" pitchFamily="18" charset="0"/>
              </a:rPr>
              <a:t>civile ne pouvant excéder 2 % du montant de la vente.</a:t>
            </a:r>
          </a:p>
          <a:p>
            <a:pPr marL="0" indent="0" algn="just">
              <a:buNone/>
            </a:pPr>
            <a:r>
              <a:rPr lang="fr-FR" sz="1200" b="1" dirty="0" smtClean="0">
                <a:solidFill>
                  <a:schemeClr val="accent1"/>
                </a:solidFill>
                <a:effectLst>
                  <a:outerShdw blurRad="38100" dist="38100" dir="2700000" algn="tl">
                    <a:srgbClr val="000000">
                      <a:alpha val="43137"/>
                    </a:srgbClr>
                  </a:outerShdw>
                </a:effectLst>
                <a:latin typeface="Lucida Bright" panose="02040602050505020304" pitchFamily="18" charset="0"/>
              </a:rPr>
              <a:t>4) </a:t>
            </a:r>
            <a:r>
              <a:rPr lang="fr-FR" sz="1200" b="1" dirty="0">
                <a:solidFill>
                  <a:schemeClr val="accent1"/>
                </a:solidFill>
                <a:effectLst>
                  <a:outerShdw blurRad="38100" dist="38100" dir="2700000" algn="tl">
                    <a:srgbClr val="000000">
                      <a:alpha val="43137"/>
                    </a:srgbClr>
                  </a:outerShdw>
                </a:effectLst>
                <a:latin typeface="Lucida Bright" panose="02040602050505020304" pitchFamily="18" charset="0"/>
              </a:rPr>
              <a:t>Les clauses relatives au prix</a:t>
            </a:r>
          </a:p>
          <a:p>
            <a:pPr algn="just"/>
            <a:r>
              <a:rPr lang="fr-FR" sz="1100" dirty="0">
                <a:latin typeface="Lucida Bright" panose="02040602050505020304" pitchFamily="18" charset="0"/>
              </a:rPr>
              <a:t>S’agissant d’un contrat de vente, le prix doit être déterminé ou déterminable, et réel et sérieux. Le prix de cession peut être en numéraire, en nature, voire mixte. Il peut être exigible immédiatement ou à terme, voire encore viager. Ce qui pose problème, c’est de déterminer la valeur des parts sociales.</a:t>
            </a:r>
          </a:p>
          <a:p>
            <a:pPr algn="just"/>
            <a:r>
              <a:rPr lang="fr-FR" sz="1100" dirty="0">
                <a:latin typeface="Lucida Bright" panose="02040602050505020304" pitchFamily="18" charset="0"/>
              </a:rPr>
              <a:t>Les parties peuvent donc prévoir dans le contrat de cession de parts que le prix sera fixé :</a:t>
            </a:r>
          </a:p>
          <a:p>
            <a:pPr lvl="1" algn="just">
              <a:buFont typeface="Lucida Bright" panose="02040602050505020304" pitchFamily="18" charset="0"/>
              <a:buChar char="-"/>
            </a:pPr>
            <a:r>
              <a:rPr lang="fr-FR" sz="1000" dirty="0">
                <a:latin typeface="Lucida Bright" panose="02040602050505020304" pitchFamily="18" charset="0"/>
              </a:rPr>
              <a:t>Suite à la réalisation d’un audit</a:t>
            </a:r>
          </a:p>
          <a:p>
            <a:pPr lvl="1" algn="just">
              <a:buFont typeface="Lucida Bright" panose="02040602050505020304" pitchFamily="18" charset="0"/>
              <a:buChar char="-"/>
            </a:pPr>
            <a:r>
              <a:rPr lang="fr-FR" sz="1000" dirty="0">
                <a:latin typeface="Lucida Bright" panose="02040602050505020304" pitchFamily="18" charset="0"/>
              </a:rPr>
              <a:t>Via une clause de réajustement du prix selon l’évaluation d’un élément qui sera réalisée postérieurement à la vente</a:t>
            </a:r>
          </a:p>
          <a:p>
            <a:pPr lvl="1" algn="just">
              <a:buFont typeface="Lucida Bright" panose="02040602050505020304" pitchFamily="18" charset="0"/>
              <a:buChar char="-"/>
            </a:pPr>
            <a:r>
              <a:rPr lang="fr-FR" sz="1000" dirty="0">
                <a:latin typeface="Lucida Bright" panose="02040602050505020304" pitchFamily="18" charset="0"/>
              </a:rPr>
              <a:t>Via une clause de complément de prix, clause prévoyant qu’une partie du prix sera fonction des résultats de la société cible (évolution de la marge brute, chiffre d’affaires, )</a:t>
            </a:r>
          </a:p>
          <a:p>
            <a:pPr algn="just"/>
            <a:r>
              <a:rPr lang="fr-FR" sz="1100" dirty="0">
                <a:latin typeface="Lucida Bright" panose="02040602050505020304" pitchFamily="18" charset="0"/>
              </a:rPr>
              <a:t>Ces différentes clauses doivent être rédigées avec le plus grand soin et la plus grande précision, les intérêts des partis étant divergents et leurs constatation étant fréquente. En effet, le cédant souhaite que le prix soit le plus élevé possible, tandis que le cessionnaire souhaite que le prix soit le plus faible possible. Des techniques comptables permettent de fausser le résultat, et partant de fausser le résultat de ces clauses.</a:t>
            </a:r>
          </a:p>
          <a:p>
            <a:pPr algn="just"/>
            <a:r>
              <a:rPr lang="fr-FR" sz="1100" dirty="0">
                <a:latin typeface="Lucida Bright" panose="02040602050505020304" pitchFamily="18" charset="0"/>
              </a:rPr>
              <a:t>Pour se prémunir, il est dans l’intérêt des parties de soumettre l’évaluation du prix de cession à l’article 1843-4 du Code civil, étant considéré que l’expert de l’article 1843-4 du Code civil est obligé de se prononcer (contrairement à l’expert désigné sur le fondement de l’article 1592 du Code civil</a:t>
            </a:r>
            <a:r>
              <a:rPr lang="fr-FR" sz="1100" dirty="0" smtClean="0">
                <a:latin typeface="Lucida Bright" panose="02040602050505020304" pitchFamily="18" charset="0"/>
              </a:rPr>
              <a:t>).</a:t>
            </a:r>
            <a:endParaRPr lang="fr-FR" sz="1100" dirty="0">
              <a:latin typeface="Lucida Bright" panose="02040602050505020304" pitchFamily="18" charset="0"/>
            </a:endParaRPr>
          </a:p>
        </p:txBody>
      </p:sp>
      <p:sp>
        <p:nvSpPr>
          <p:cNvPr id="11" name="Espace réservé du numéro de diapositive 10"/>
          <p:cNvSpPr>
            <a:spLocks noGrp="1"/>
          </p:cNvSpPr>
          <p:nvPr>
            <p:ph type="sldNum" sz="quarter" idx="15"/>
          </p:nvPr>
        </p:nvSpPr>
        <p:spPr/>
        <p:txBody>
          <a:bodyPr/>
          <a:lstStyle/>
          <a:p>
            <a:fld id="{A96A5DF5-EDC7-494C-8E93-01E4FB401C7E}" type="slidenum">
              <a:rPr lang="fr-FR" smtClean="0"/>
              <a:t>50</a:t>
            </a:fld>
            <a:endParaRPr lang="fr-FR" dirty="0"/>
          </a:p>
        </p:txBody>
      </p:sp>
    </p:spTree>
    <p:extLst>
      <p:ext uri="{BB962C8B-B14F-4D97-AF65-F5344CB8AC3E}">
        <p14:creationId xmlns:p14="http://schemas.microsoft.com/office/powerpoint/2010/main" val="19695848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179512" y="548680"/>
            <a:ext cx="8496944" cy="4657728"/>
          </a:xfrm>
        </p:spPr>
        <p:txBody>
          <a:bodyPr>
            <a:noAutofit/>
          </a:bodyPr>
          <a:lstStyle/>
          <a:p>
            <a:pPr marL="0" indent="0" algn="just">
              <a:buNone/>
            </a:pPr>
            <a:r>
              <a:rPr lang="fr-FR" sz="1200" b="1" dirty="0" smtClean="0">
                <a:solidFill>
                  <a:schemeClr val="accent1"/>
                </a:solidFill>
                <a:effectLst>
                  <a:outerShdw blurRad="38100" dist="38100" dir="2700000" algn="tl">
                    <a:srgbClr val="000000">
                      <a:alpha val="43137"/>
                    </a:srgbClr>
                  </a:outerShdw>
                </a:effectLst>
                <a:latin typeface="Lucida Bright" panose="02040602050505020304" pitchFamily="18" charset="0"/>
              </a:rPr>
              <a:t>5) </a:t>
            </a:r>
            <a:r>
              <a:rPr lang="fr-FR" sz="1200" b="1" dirty="0">
                <a:solidFill>
                  <a:schemeClr val="accent1"/>
                </a:solidFill>
                <a:effectLst>
                  <a:outerShdw blurRad="38100" dist="38100" dir="2700000" algn="tl">
                    <a:srgbClr val="000000">
                      <a:alpha val="43137"/>
                    </a:srgbClr>
                  </a:outerShdw>
                </a:effectLst>
                <a:latin typeface="Lucida Bright" panose="02040602050505020304" pitchFamily="18" charset="0"/>
              </a:rPr>
              <a:t>La clause de garantie d’actif et de </a:t>
            </a:r>
            <a:r>
              <a:rPr lang="fr-FR" sz="1200" b="1" dirty="0" smtClean="0">
                <a:solidFill>
                  <a:schemeClr val="accent1"/>
                </a:solidFill>
                <a:effectLst>
                  <a:outerShdw blurRad="38100" dist="38100" dir="2700000" algn="tl">
                    <a:srgbClr val="000000">
                      <a:alpha val="43137"/>
                    </a:srgbClr>
                  </a:outerShdw>
                </a:effectLst>
                <a:latin typeface="Lucida Bright" panose="02040602050505020304" pitchFamily="18" charset="0"/>
              </a:rPr>
              <a:t>passif</a:t>
            </a:r>
          </a:p>
          <a:p>
            <a:pPr algn="just"/>
            <a:r>
              <a:rPr lang="fr-FR" sz="1000" dirty="0" smtClean="0">
                <a:latin typeface="Lucida Bright" panose="02040602050505020304" pitchFamily="18" charset="0"/>
              </a:rPr>
              <a:t>Cette </a:t>
            </a:r>
            <a:r>
              <a:rPr lang="fr-FR" sz="1000" dirty="0">
                <a:latin typeface="Lucida Bright" panose="02040602050505020304" pitchFamily="18" charset="0"/>
              </a:rPr>
              <a:t>clause garantit le cessionnaire face à l’apparition d’un passif dont l’origine est antérieure à la cession mais révélé postérieurement à celle-ci.</a:t>
            </a:r>
          </a:p>
          <a:p>
            <a:pPr algn="just"/>
            <a:r>
              <a:rPr lang="fr-FR" sz="1000" dirty="0">
                <a:latin typeface="Lucida Bright" panose="02040602050505020304" pitchFamily="18" charset="0"/>
              </a:rPr>
              <a:t>Il est également possible de ventiler la garantie. Par exemple, la garantie s’appliquera pour l’année en cours concernant les impôts, et pendant trois ans pour tout autre passif susceptible d’apparaître.</a:t>
            </a:r>
          </a:p>
          <a:p>
            <a:pPr algn="just"/>
            <a:r>
              <a:rPr lang="fr-FR" sz="1000" dirty="0">
                <a:latin typeface="Lucida Bright" panose="02040602050505020304" pitchFamily="18" charset="0"/>
              </a:rPr>
              <a:t>Cette clause permet d’éviter d’appliquer le droit commun de la vente (dont l’application en matière de cession de droits sociaux est très limitée), et partant de rassurer l’acquéreur. Corrélativement, la ventilation de la clause permet d’atténuer les craintes du cédant. Il s’agit finalement de trouver un compromis entre les parties</a:t>
            </a:r>
            <a:r>
              <a:rPr lang="fr-FR" sz="1000" dirty="0" smtClean="0">
                <a:latin typeface="Lucida Bright" panose="02040602050505020304" pitchFamily="18" charset="0"/>
              </a:rPr>
              <a:t>.</a:t>
            </a:r>
          </a:p>
          <a:p>
            <a:pPr algn="just" fontAlgn="base"/>
            <a:r>
              <a:rPr lang="fr-FR" sz="1000" dirty="0">
                <a:latin typeface="Lucida Bright" panose="02040602050505020304" pitchFamily="18" charset="0"/>
              </a:rPr>
              <a:t>On suppose que l'acheteur et le vendeur ont trouvé un accord sur </a:t>
            </a:r>
            <a:r>
              <a:rPr lang="fr-FR" sz="1000" i="1" dirty="0">
                <a:latin typeface="Lucida Bright" panose="02040602050505020304" pitchFamily="18" charset="0"/>
              </a:rPr>
              <a:t>les comptes de référence</a:t>
            </a:r>
            <a:r>
              <a:rPr lang="fr-FR" sz="1000" dirty="0">
                <a:latin typeface="Lucida Bright" panose="02040602050505020304" pitchFamily="18" charset="0"/>
              </a:rPr>
              <a:t> et ainsi sur le prix définitif de vente des parts ou actions avec l'intervention de leur avocat conseil et d'autres professionnels.</a:t>
            </a:r>
          </a:p>
          <a:p>
            <a:pPr algn="just" fontAlgn="base"/>
            <a:r>
              <a:rPr lang="fr-FR" sz="1000" dirty="0">
                <a:latin typeface="Lucida Bright" panose="02040602050505020304" pitchFamily="18" charset="0"/>
              </a:rPr>
              <a:t>La comptabilité n'est pas une science exacte et ce à deux niveaux : les erreurs ou omissions toujours possibles et surtout les événements non connus à la date d'établissement des </a:t>
            </a:r>
            <a:r>
              <a:rPr lang="fr-FR" sz="1000" i="1" dirty="0">
                <a:latin typeface="Lucida Bright" panose="02040602050505020304" pitchFamily="18" charset="0"/>
              </a:rPr>
              <a:t>comptes de référence</a:t>
            </a:r>
            <a:r>
              <a:rPr lang="fr-FR" sz="1000" dirty="0">
                <a:latin typeface="Lucida Bright" panose="02040602050505020304" pitchFamily="18" charset="0"/>
              </a:rPr>
              <a:t>.</a:t>
            </a:r>
          </a:p>
          <a:p>
            <a:pPr algn="just" fontAlgn="base"/>
            <a:r>
              <a:rPr lang="fr-FR" sz="1000" dirty="0">
                <a:latin typeface="Lucida Bright" panose="02040602050505020304" pitchFamily="18" charset="0"/>
              </a:rPr>
              <a:t>En effet, le prix de vente résultera des chiffres figurant sur les comptes de référence : il se peut que des événements apparaissant ultérieurement mais trouvant leur origine dans des faits antérieurs à la date de leur arrêté aient une incidence sur les éléments du bilan de la société cible : on citera les cas les plus connus : un redressement fiscal concernant la gestion antérieure, le non recouvrement de créances inscrites à l'actif du bilan et non provisionnées ou encore la condamnation de la société cible à des dommages et intérêts.</a:t>
            </a:r>
          </a:p>
          <a:p>
            <a:pPr algn="just" fontAlgn="base"/>
            <a:r>
              <a:rPr lang="fr-FR" sz="1000" dirty="0">
                <a:latin typeface="Lucida Bright" panose="02040602050505020304" pitchFamily="18" charset="0"/>
              </a:rPr>
              <a:t>Il peut donc en résulter une perte de valeur des actions ou parts vendues, quand bien même le vendeur a été tout à fait de bonne foi lors de l'établissement des comptes de référence.</a:t>
            </a:r>
          </a:p>
          <a:p>
            <a:pPr algn="just" fontAlgn="base"/>
            <a:r>
              <a:rPr lang="fr-FR" sz="1000" dirty="0">
                <a:latin typeface="Lucida Bright" panose="02040602050505020304" pitchFamily="18" charset="0"/>
              </a:rPr>
              <a:t>La pratique a imaginé la technique de </a:t>
            </a:r>
            <a:r>
              <a:rPr lang="fr-FR" sz="1000" i="1" dirty="0">
                <a:latin typeface="Lucida Bright" panose="02040602050505020304" pitchFamily="18" charset="0"/>
              </a:rPr>
              <a:t>la garantie d'actif et de passif</a:t>
            </a:r>
            <a:r>
              <a:rPr lang="fr-FR" sz="1000" dirty="0">
                <a:latin typeface="Lucida Bright" panose="02040602050505020304" pitchFamily="18" charset="0"/>
              </a:rPr>
              <a:t> (GAP) : le vendeur s'engage à indemniser l'acheteur de la perte de valeur de ses titres à la suite d'un accroissement de passif ou d'une diminution d'actif</a:t>
            </a:r>
            <a:r>
              <a:rPr lang="fr-FR" sz="1000" dirty="0" smtClean="0">
                <a:latin typeface="Lucida Bright" panose="02040602050505020304" pitchFamily="18" charset="0"/>
              </a:rPr>
              <a:t>.</a:t>
            </a:r>
          </a:p>
          <a:p>
            <a:pPr algn="just" fontAlgn="base"/>
            <a:endParaRPr lang="fr-FR" sz="1000" dirty="0">
              <a:latin typeface="Lucida Bright" panose="02040602050505020304" pitchFamily="18" charset="0"/>
            </a:endParaRPr>
          </a:p>
          <a:p>
            <a:pPr marL="0" indent="0" algn="just">
              <a:buNone/>
            </a:pPr>
            <a:r>
              <a:rPr lang="fr-FR" sz="1200" b="1" dirty="0" smtClean="0">
                <a:solidFill>
                  <a:schemeClr val="accent1"/>
                </a:solidFill>
                <a:effectLst>
                  <a:outerShdw blurRad="38100" dist="38100" dir="2700000" algn="tl">
                    <a:srgbClr val="000000">
                      <a:alpha val="43137"/>
                    </a:srgbClr>
                  </a:outerShdw>
                </a:effectLst>
                <a:latin typeface="Lucida Bright" panose="02040602050505020304" pitchFamily="18" charset="0"/>
              </a:rPr>
              <a:t>6) </a:t>
            </a:r>
            <a:r>
              <a:rPr lang="fr-FR" sz="1200" b="1" dirty="0">
                <a:solidFill>
                  <a:schemeClr val="accent1"/>
                </a:solidFill>
                <a:effectLst>
                  <a:outerShdw blurRad="38100" dist="38100" dir="2700000" algn="tl">
                    <a:srgbClr val="000000">
                      <a:alpha val="43137"/>
                    </a:srgbClr>
                  </a:outerShdw>
                </a:effectLst>
                <a:latin typeface="Lucida Bright" panose="02040602050505020304" pitchFamily="18" charset="0"/>
              </a:rPr>
              <a:t>La fixation du droit aux </a:t>
            </a:r>
            <a:r>
              <a:rPr lang="fr-FR" sz="1200" b="1" dirty="0" smtClean="0">
                <a:solidFill>
                  <a:schemeClr val="accent1"/>
                </a:solidFill>
                <a:effectLst>
                  <a:outerShdw blurRad="38100" dist="38100" dir="2700000" algn="tl">
                    <a:srgbClr val="000000">
                      <a:alpha val="43137"/>
                    </a:srgbClr>
                  </a:outerShdw>
                </a:effectLst>
                <a:latin typeface="Lucida Bright" panose="02040602050505020304" pitchFamily="18" charset="0"/>
              </a:rPr>
              <a:t>dividendes</a:t>
            </a:r>
            <a:endParaRPr lang="fr-FR" sz="1200" b="1" dirty="0">
              <a:solidFill>
                <a:schemeClr val="accent1"/>
              </a:solidFill>
              <a:effectLst>
                <a:outerShdw blurRad="38100" dist="38100" dir="2700000" algn="tl">
                  <a:srgbClr val="000000">
                    <a:alpha val="43137"/>
                  </a:srgbClr>
                </a:outerShdw>
              </a:effectLst>
              <a:latin typeface="Lucida Bright" panose="02040602050505020304" pitchFamily="18" charset="0"/>
            </a:endParaRPr>
          </a:p>
          <a:p>
            <a:pPr marL="0" indent="0" algn="just">
              <a:buNone/>
            </a:pPr>
            <a:r>
              <a:rPr lang="fr-FR" sz="1000" dirty="0" smtClean="0">
                <a:latin typeface="Lucida Bright" panose="02040602050505020304" pitchFamily="18" charset="0"/>
              </a:rPr>
              <a:t>Le cessionnaire est titulaire du droit aux dividendes dont la distribution est décidée postérieurement à la cession, peu important que ces dividendes correspondent à un exercice antérieur. L’acte de cession peut en décider autrement, et notamment prévoir que </a:t>
            </a:r>
            <a:r>
              <a:rPr lang="fr-FR" sz="1050" dirty="0" smtClean="0">
                <a:latin typeface="Lucida Bright" panose="02040602050505020304" pitchFamily="18" charset="0"/>
              </a:rPr>
              <a:t>les dividendes seront dus au cédant pour l’exercice clos au jour de la cession.</a:t>
            </a:r>
          </a:p>
          <a:p>
            <a:pPr marL="0" indent="0" algn="just">
              <a:buNone/>
            </a:pPr>
            <a:endParaRPr lang="fr-FR" sz="1050" dirty="0" smtClean="0">
              <a:latin typeface="Lucida Bright" panose="02040602050505020304" pitchFamily="18" charset="0"/>
            </a:endParaRPr>
          </a:p>
          <a:p>
            <a:pPr marL="228600" indent="-228600" algn="just">
              <a:buSzPct val="101000"/>
              <a:buAutoNum type="arabicParenR" startAt="7"/>
            </a:pPr>
            <a:r>
              <a:rPr lang="fr-FR" sz="1200" b="1" dirty="0" smtClean="0">
                <a:solidFill>
                  <a:schemeClr val="accent1"/>
                </a:solidFill>
                <a:effectLst>
                  <a:outerShdw blurRad="38100" dist="38100" dir="2700000" algn="tl">
                    <a:srgbClr val="000000">
                      <a:alpha val="43137"/>
                    </a:srgbClr>
                  </a:outerShdw>
                </a:effectLst>
                <a:latin typeface="Lucida Bright" panose="02040602050505020304" pitchFamily="18" charset="0"/>
              </a:rPr>
              <a:t>La fixation du sort des comptes courants d’associés (ci-après « CCA »)</a:t>
            </a:r>
          </a:p>
          <a:p>
            <a:pPr marL="0" indent="0" algn="just">
              <a:buNone/>
            </a:pPr>
            <a:r>
              <a:rPr lang="fr-FR" sz="1000" dirty="0" smtClean="0">
                <a:latin typeface="Lucida Bright" panose="02040602050505020304" pitchFamily="18" charset="0"/>
              </a:rPr>
              <a:t>La cession n’emporte pas de plein droit le transfert du CCA du cédant au cessionnaire. Il faut donc prévoir conventionnellement le transfert du CCA au cessionnaire, et moduler le prix de vente en conséquence.</a:t>
            </a:r>
          </a:p>
          <a:p>
            <a:endParaRPr lang="fr-FR" sz="1100" dirty="0"/>
          </a:p>
        </p:txBody>
      </p:sp>
      <p:sp>
        <p:nvSpPr>
          <p:cNvPr id="11" name="Espace réservé du numéro de diapositive 10"/>
          <p:cNvSpPr>
            <a:spLocks noGrp="1"/>
          </p:cNvSpPr>
          <p:nvPr>
            <p:ph type="sldNum" sz="quarter" idx="15"/>
          </p:nvPr>
        </p:nvSpPr>
        <p:spPr/>
        <p:txBody>
          <a:bodyPr/>
          <a:lstStyle/>
          <a:p>
            <a:fld id="{A96A5DF5-EDC7-494C-8E93-01E4FB401C7E}" type="slidenum">
              <a:rPr lang="fr-FR" smtClean="0"/>
              <a:t>51</a:t>
            </a:fld>
            <a:endParaRPr lang="fr-FR" dirty="0"/>
          </a:p>
        </p:txBody>
      </p:sp>
    </p:spTree>
    <p:extLst>
      <p:ext uri="{BB962C8B-B14F-4D97-AF65-F5344CB8AC3E}">
        <p14:creationId xmlns:p14="http://schemas.microsoft.com/office/powerpoint/2010/main" val="7643150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165304"/>
            <a:ext cx="827584" cy="705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Espace réservé du contenu 2"/>
          <p:cNvSpPr>
            <a:spLocks noGrp="1"/>
          </p:cNvSpPr>
          <p:nvPr>
            <p:ph sz="quarter" idx="1"/>
          </p:nvPr>
        </p:nvSpPr>
        <p:spPr>
          <a:xfrm>
            <a:off x="598658" y="2204864"/>
            <a:ext cx="8293822" cy="5449816"/>
          </a:xfrm>
        </p:spPr>
        <p:txBody>
          <a:bodyPr>
            <a:normAutofit/>
          </a:bodyPr>
          <a:lstStyle/>
          <a:p>
            <a:pPr marL="0" indent="0" algn="just">
              <a:spcBef>
                <a:spcPts val="0"/>
              </a:spcBef>
              <a:buNone/>
            </a:pPr>
            <a:r>
              <a:rPr lang="fr-FR" sz="1200" b="1" dirty="0" smtClean="0">
                <a:solidFill>
                  <a:schemeClr val="accent1"/>
                </a:solidFill>
                <a:effectLst>
                  <a:outerShdw blurRad="38100" dist="38100" dir="2700000" algn="tl">
                    <a:srgbClr val="000000">
                      <a:alpha val="43137"/>
                    </a:srgbClr>
                  </a:outerShdw>
                </a:effectLst>
                <a:latin typeface="Lucida Bright" panose="02040602050505020304" pitchFamily="18" charset="0"/>
              </a:rPr>
              <a:t>10) </a:t>
            </a:r>
            <a:r>
              <a:rPr lang="fr-FR" sz="1200" b="1" dirty="0">
                <a:solidFill>
                  <a:schemeClr val="accent1"/>
                </a:solidFill>
                <a:effectLst>
                  <a:outerShdw blurRad="38100" dist="38100" dir="2700000" algn="tl">
                    <a:srgbClr val="000000">
                      <a:alpha val="43137"/>
                    </a:srgbClr>
                  </a:outerShdw>
                </a:effectLst>
                <a:latin typeface="Lucida Bright" panose="02040602050505020304" pitchFamily="18" charset="0"/>
              </a:rPr>
              <a:t>La répartition des droits en cas de </a:t>
            </a:r>
            <a:r>
              <a:rPr lang="fr-FR" sz="1200" b="1" dirty="0" smtClean="0">
                <a:solidFill>
                  <a:schemeClr val="accent1"/>
                </a:solidFill>
                <a:effectLst>
                  <a:outerShdw blurRad="38100" dist="38100" dir="2700000" algn="tl">
                    <a:srgbClr val="000000">
                      <a:alpha val="43137"/>
                    </a:srgbClr>
                  </a:outerShdw>
                </a:effectLst>
                <a:latin typeface="Lucida Bright" panose="02040602050505020304" pitchFamily="18" charset="0"/>
              </a:rPr>
              <a:t>démembrement</a:t>
            </a:r>
          </a:p>
          <a:p>
            <a:pPr marL="0" indent="0" algn="just">
              <a:spcBef>
                <a:spcPts val="0"/>
              </a:spcBef>
              <a:buNone/>
            </a:pPr>
            <a:endParaRPr lang="fr-FR" sz="1200" b="1" dirty="0">
              <a:solidFill>
                <a:schemeClr val="accent1"/>
              </a:solidFill>
              <a:effectLst>
                <a:outerShdw blurRad="38100" dist="38100" dir="2700000" algn="tl">
                  <a:srgbClr val="000000">
                    <a:alpha val="43137"/>
                  </a:srgbClr>
                </a:outerShdw>
              </a:effectLst>
              <a:latin typeface="Lucida Bright" panose="02040602050505020304" pitchFamily="18" charset="0"/>
            </a:endParaRPr>
          </a:p>
          <a:p>
            <a:pPr marL="0" algn="just">
              <a:spcBef>
                <a:spcPts val="0"/>
              </a:spcBef>
            </a:pPr>
            <a:r>
              <a:rPr lang="fr-FR" sz="1100" dirty="0">
                <a:latin typeface="Lucida Bright" panose="02040602050505020304" pitchFamily="18" charset="0"/>
              </a:rPr>
              <a:t>En cas cession de parts sociales démembrées, l’usufruitier vote l’affectation des résultats, et le nu-propriétaire vote le reste, mais les statuts peuvent en décider autrement (Article 1844 du Code civil).</a:t>
            </a:r>
          </a:p>
          <a:p>
            <a:pPr marL="0" algn="just">
              <a:spcBef>
                <a:spcPts val="0"/>
              </a:spcBef>
            </a:pPr>
            <a:r>
              <a:rPr lang="fr-FR" sz="1100" dirty="0">
                <a:latin typeface="Lucida Bright" panose="02040602050505020304" pitchFamily="18" charset="0"/>
              </a:rPr>
              <a:t>Les statuts peuvent donc donner l’intégralité du droit de vote à l’usufruitier, mais à la condition de permettre au nu-propriétaire de participer aux décisions collective (Arrêt Gérard rendu le 22 février 2005 par la chambre commerciale de la Cour de cassation</a:t>
            </a:r>
            <a:r>
              <a:rPr lang="fr-FR" sz="1100" dirty="0" smtClean="0">
                <a:latin typeface="Lucida Bright" panose="02040602050505020304" pitchFamily="18" charset="0"/>
              </a:rPr>
              <a:t>).</a:t>
            </a:r>
          </a:p>
          <a:p>
            <a:pPr marL="0" algn="just">
              <a:spcBef>
                <a:spcPts val="0"/>
              </a:spcBef>
            </a:pPr>
            <a:endParaRPr lang="fr-FR" sz="1100" dirty="0">
              <a:latin typeface="Lucida Bright" panose="02040602050505020304" pitchFamily="18" charset="0"/>
            </a:endParaRPr>
          </a:p>
          <a:p>
            <a:pPr marL="0" indent="0" algn="just">
              <a:spcBef>
                <a:spcPts val="0"/>
              </a:spcBef>
              <a:buNone/>
            </a:pPr>
            <a:r>
              <a:rPr lang="fr-FR" sz="1200" b="1" dirty="0" smtClean="0">
                <a:solidFill>
                  <a:schemeClr val="accent1"/>
                </a:solidFill>
                <a:effectLst>
                  <a:outerShdw blurRad="38100" dist="38100" dir="2700000" algn="tl">
                    <a:srgbClr val="000000">
                      <a:alpha val="43137"/>
                    </a:srgbClr>
                  </a:outerShdw>
                </a:effectLst>
                <a:latin typeface="Lucida Bright" panose="02040602050505020304" pitchFamily="18" charset="0"/>
              </a:rPr>
              <a:t>11) </a:t>
            </a:r>
            <a:r>
              <a:rPr lang="fr-FR" sz="1200" b="1" dirty="0">
                <a:solidFill>
                  <a:schemeClr val="accent1"/>
                </a:solidFill>
                <a:effectLst>
                  <a:outerShdw blurRad="38100" dist="38100" dir="2700000" algn="tl">
                    <a:srgbClr val="000000">
                      <a:alpha val="43137"/>
                    </a:srgbClr>
                  </a:outerShdw>
                </a:effectLst>
                <a:latin typeface="Lucida Bright" panose="02040602050505020304" pitchFamily="18" charset="0"/>
              </a:rPr>
              <a:t>La clause </a:t>
            </a:r>
            <a:r>
              <a:rPr lang="fr-FR" sz="1200" b="1" dirty="0" smtClean="0">
                <a:solidFill>
                  <a:schemeClr val="accent1"/>
                </a:solidFill>
                <a:effectLst>
                  <a:outerShdw blurRad="38100" dist="38100" dir="2700000" algn="tl">
                    <a:srgbClr val="000000">
                      <a:alpha val="43137"/>
                    </a:srgbClr>
                  </a:outerShdw>
                </a:effectLst>
                <a:latin typeface="Lucida Bright" panose="02040602050505020304" pitchFamily="18" charset="0"/>
              </a:rPr>
              <a:t>d’exclusivité</a:t>
            </a:r>
          </a:p>
          <a:p>
            <a:pPr marL="0" indent="0" algn="just">
              <a:spcBef>
                <a:spcPts val="0"/>
              </a:spcBef>
              <a:buNone/>
            </a:pPr>
            <a:endParaRPr lang="fr-FR" sz="1100" b="1" dirty="0">
              <a:solidFill>
                <a:schemeClr val="accent1"/>
              </a:solidFill>
              <a:effectLst>
                <a:outerShdw blurRad="38100" dist="38100" dir="2700000" algn="tl">
                  <a:srgbClr val="000000">
                    <a:alpha val="43137"/>
                  </a:srgbClr>
                </a:outerShdw>
              </a:effectLst>
              <a:latin typeface="Lucida Bright" panose="02040602050505020304" pitchFamily="18" charset="0"/>
            </a:endParaRPr>
          </a:p>
          <a:p>
            <a:pPr marL="0" lvl="1" indent="0" algn="just">
              <a:spcBef>
                <a:spcPts val="0"/>
              </a:spcBef>
              <a:buNone/>
            </a:pPr>
            <a:r>
              <a:rPr lang="fr-FR" sz="1100" dirty="0">
                <a:latin typeface="Lucida Bright" panose="02040602050505020304" pitchFamily="18" charset="0"/>
              </a:rPr>
              <a:t>Il s’agit d’une clause obligeant certains dirigeants associés, pendant la durée de leur participation dans la société, à ne pas exercer d’autres activités professionnelles</a:t>
            </a:r>
            <a:r>
              <a:rPr lang="fr-FR" sz="1100" dirty="0" smtClean="0">
                <a:latin typeface="Lucida Bright" panose="02040602050505020304" pitchFamily="18" charset="0"/>
              </a:rPr>
              <a:t>.</a:t>
            </a:r>
          </a:p>
          <a:p>
            <a:pPr marL="0" lvl="1" indent="0" algn="just">
              <a:spcBef>
                <a:spcPts val="0"/>
              </a:spcBef>
              <a:buNone/>
            </a:pPr>
            <a:endParaRPr lang="fr-FR" sz="1200" dirty="0">
              <a:latin typeface="Lucida Bright" panose="02040602050505020304" pitchFamily="18" charset="0"/>
            </a:endParaRPr>
          </a:p>
          <a:p>
            <a:pPr marL="0" indent="0" algn="just">
              <a:spcBef>
                <a:spcPts val="0"/>
              </a:spcBef>
              <a:buNone/>
            </a:pPr>
            <a:r>
              <a:rPr lang="fr-FR" sz="1200" b="1" dirty="0" smtClean="0">
                <a:solidFill>
                  <a:schemeClr val="accent1"/>
                </a:solidFill>
                <a:effectLst>
                  <a:outerShdw blurRad="38100" dist="38100" dir="2700000" algn="tl">
                    <a:srgbClr val="000000">
                      <a:alpha val="43137"/>
                    </a:srgbClr>
                  </a:outerShdw>
                </a:effectLst>
                <a:latin typeface="Lucida Bright" panose="02040602050505020304" pitchFamily="18" charset="0"/>
              </a:rPr>
              <a:t>12) </a:t>
            </a:r>
            <a:r>
              <a:rPr lang="fr-FR" sz="1200" b="1" dirty="0">
                <a:solidFill>
                  <a:schemeClr val="accent1"/>
                </a:solidFill>
                <a:effectLst>
                  <a:outerShdw blurRad="38100" dist="38100" dir="2700000" algn="tl">
                    <a:srgbClr val="000000">
                      <a:alpha val="43137"/>
                    </a:srgbClr>
                  </a:outerShdw>
                </a:effectLst>
                <a:latin typeface="Lucida Bright" panose="02040602050505020304" pitchFamily="18" charset="0"/>
              </a:rPr>
              <a:t>La clause de non </a:t>
            </a:r>
            <a:r>
              <a:rPr lang="fr-FR" sz="1200" b="1" dirty="0" smtClean="0">
                <a:solidFill>
                  <a:schemeClr val="accent1"/>
                </a:solidFill>
                <a:effectLst>
                  <a:outerShdw blurRad="38100" dist="38100" dir="2700000" algn="tl">
                    <a:srgbClr val="000000">
                      <a:alpha val="43137"/>
                    </a:srgbClr>
                  </a:outerShdw>
                </a:effectLst>
                <a:latin typeface="Lucida Bright" panose="02040602050505020304" pitchFamily="18" charset="0"/>
              </a:rPr>
              <a:t>débauchage</a:t>
            </a:r>
          </a:p>
          <a:p>
            <a:pPr marL="0" indent="0" algn="just">
              <a:spcBef>
                <a:spcPts val="0"/>
              </a:spcBef>
              <a:buNone/>
            </a:pPr>
            <a:endParaRPr lang="fr-FR" sz="1100" b="1" dirty="0">
              <a:solidFill>
                <a:schemeClr val="accent1"/>
              </a:solidFill>
              <a:effectLst>
                <a:outerShdw blurRad="38100" dist="38100" dir="2700000" algn="tl">
                  <a:srgbClr val="000000">
                    <a:alpha val="43137"/>
                  </a:srgbClr>
                </a:outerShdw>
              </a:effectLst>
              <a:latin typeface="Lucida Bright" panose="02040602050505020304" pitchFamily="18" charset="0"/>
            </a:endParaRPr>
          </a:p>
          <a:p>
            <a:pPr marL="0" lvl="1" indent="0" algn="just">
              <a:spcBef>
                <a:spcPts val="0"/>
              </a:spcBef>
              <a:buNone/>
            </a:pPr>
            <a:r>
              <a:rPr lang="fr-FR" sz="1100" dirty="0">
                <a:latin typeface="Lucida Bright" panose="02040602050505020304" pitchFamily="18" charset="0"/>
              </a:rPr>
              <a:t>Dans la continuité de la clause précédente, la clause de non débauchage vise à empêcher qu’un « manager » ne quitte la société et entraîne avec lui tout ou partie de son équipe de travail</a:t>
            </a:r>
            <a:r>
              <a:rPr lang="fr-FR" sz="1100" dirty="0" smtClean="0">
                <a:latin typeface="Lucida Bright" panose="02040602050505020304" pitchFamily="18" charset="0"/>
              </a:rPr>
              <a:t>.</a:t>
            </a:r>
          </a:p>
          <a:p>
            <a:pPr marL="0" lvl="1" indent="0" algn="just">
              <a:spcBef>
                <a:spcPts val="0"/>
              </a:spcBef>
              <a:buNone/>
            </a:pPr>
            <a:endParaRPr lang="fr-FR" sz="1200" dirty="0">
              <a:latin typeface="Lucida Bright" panose="02040602050505020304" pitchFamily="18" charset="0"/>
            </a:endParaRPr>
          </a:p>
          <a:p>
            <a:pPr marL="0" indent="0" algn="just">
              <a:spcBef>
                <a:spcPts val="0"/>
              </a:spcBef>
              <a:buNone/>
            </a:pPr>
            <a:r>
              <a:rPr lang="fr-FR" sz="1200" b="1" dirty="0" smtClean="0">
                <a:solidFill>
                  <a:schemeClr val="accent1"/>
                </a:solidFill>
                <a:effectLst>
                  <a:outerShdw blurRad="38100" dist="38100" dir="2700000" algn="tl">
                    <a:srgbClr val="000000">
                      <a:alpha val="43137"/>
                    </a:srgbClr>
                  </a:outerShdw>
                </a:effectLst>
                <a:latin typeface="Lucida Bright" panose="02040602050505020304" pitchFamily="18" charset="0"/>
              </a:rPr>
              <a:t>13) </a:t>
            </a:r>
            <a:r>
              <a:rPr lang="fr-FR" sz="1200" b="1" dirty="0">
                <a:solidFill>
                  <a:schemeClr val="accent1"/>
                </a:solidFill>
                <a:effectLst>
                  <a:outerShdw blurRad="38100" dist="38100" dir="2700000" algn="tl">
                    <a:srgbClr val="000000">
                      <a:alpha val="43137"/>
                    </a:srgbClr>
                  </a:outerShdw>
                </a:effectLst>
                <a:latin typeface="Lucida Bright" panose="02040602050505020304" pitchFamily="18" charset="0"/>
              </a:rPr>
              <a:t>La clause de non </a:t>
            </a:r>
            <a:r>
              <a:rPr lang="fr-FR" sz="1200" b="1" dirty="0" smtClean="0">
                <a:solidFill>
                  <a:schemeClr val="accent1"/>
                </a:solidFill>
                <a:effectLst>
                  <a:outerShdw blurRad="38100" dist="38100" dir="2700000" algn="tl">
                    <a:srgbClr val="000000">
                      <a:alpha val="43137"/>
                    </a:srgbClr>
                  </a:outerShdw>
                </a:effectLst>
                <a:latin typeface="Lucida Bright" panose="02040602050505020304" pitchFamily="18" charset="0"/>
              </a:rPr>
              <a:t>concurrence</a:t>
            </a:r>
          </a:p>
          <a:p>
            <a:pPr marL="0" indent="0" algn="just">
              <a:spcBef>
                <a:spcPts val="0"/>
              </a:spcBef>
              <a:buNone/>
            </a:pPr>
            <a:endParaRPr lang="fr-FR" sz="1200" b="1" dirty="0">
              <a:solidFill>
                <a:schemeClr val="accent1"/>
              </a:solidFill>
              <a:effectLst>
                <a:outerShdw blurRad="38100" dist="38100" dir="2700000" algn="tl">
                  <a:srgbClr val="000000">
                    <a:alpha val="43137"/>
                  </a:srgbClr>
                </a:outerShdw>
              </a:effectLst>
              <a:latin typeface="Lucida Bright" panose="02040602050505020304" pitchFamily="18" charset="0"/>
            </a:endParaRPr>
          </a:p>
          <a:p>
            <a:pPr marL="0" lvl="1" indent="0" algn="just">
              <a:spcBef>
                <a:spcPts val="0"/>
              </a:spcBef>
              <a:buNone/>
            </a:pPr>
            <a:r>
              <a:rPr lang="fr-FR" sz="1100" dirty="0">
                <a:latin typeface="Lucida Bright" panose="02040602050505020304" pitchFamily="18" charset="0"/>
              </a:rPr>
              <a:t>La clause de non concurrence a pour objectif d’empêcher qu’un « homme clé » quittant la société ne puisse exercer une activité concurrente durant une durée définie. La Cour d’appel de Paris a validé de telles clauses dans une cession de droits </a:t>
            </a:r>
            <a:r>
              <a:rPr lang="fr-FR" sz="1100" dirty="0" smtClean="0">
                <a:latin typeface="Lucida Bright" panose="02040602050505020304" pitchFamily="18" charset="0"/>
              </a:rPr>
              <a:t>sociaux.</a:t>
            </a:r>
            <a:endParaRPr lang="fr-FR" sz="1100" dirty="0"/>
          </a:p>
        </p:txBody>
      </p:sp>
      <p:sp>
        <p:nvSpPr>
          <p:cNvPr id="5" name="Rectangle 4"/>
          <p:cNvSpPr/>
          <p:nvPr/>
        </p:nvSpPr>
        <p:spPr>
          <a:xfrm>
            <a:off x="611560" y="188640"/>
            <a:ext cx="8280920" cy="2508379"/>
          </a:xfrm>
          <a:prstGeom prst="rect">
            <a:avLst/>
          </a:prstGeom>
        </p:spPr>
        <p:txBody>
          <a:bodyPr wrap="square">
            <a:spAutoFit/>
          </a:bodyPr>
          <a:lstStyle/>
          <a:p>
            <a:pPr algn="just"/>
            <a:r>
              <a:rPr lang="fr-FR" sz="1200" b="1" dirty="0">
                <a:solidFill>
                  <a:schemeClr val="accent1"/>
                </a:solidFill>
                <a:effectLst>
                  <a:outerShdw blurRad="38100" dist="38100" dir="2700000" algn="tl">
                    <a:srgbClr val="000000">
                      <a:alpha val="43137"/>
                    </a:srgbClr>
                  </a:outerShdw>
                </a:effectLst>
                <a:latin typeface="Lucida Bright" panose="02040602050505020304" pitchFamily="18" charset="0"/>
              </a:rPr>
              <a:t>8)) Les engagements personnels du </a:t>
            </a:r>
            <a:r>
              <a:rPr lang="fr-FR" sz="1200" b="1" dirty="0" smtClean="0">
                <a:solidFill>
                  <a:schemeClr val="accent1"/>
                </a:solidFill>
                <a:effectLst>
                  <a:outerShdw blurRad="38100" dist="38100" dir="2700000" algn="tl">
                    <a:srgbClr val="000000">
                      <a:alpha val="43137"/>
                    </a:srgbClr>
                  </a:outerShdw>
                </a:effectLst>
                <a:latin typeface="Lucida Bright" panose="02040602050505020304" pitchFamily="18" charset="0"/>
              </a:rPr>
              <a:t>cédant</a:t>
            </a:r>
          </a:p>
          <a:p>
            <a:pPr algn="just"/>
            <a:endParaRPr lang="fr-FR" sz="1200" b="1" dirty="0">
              <a:solidFill>
                <a:schemeClr val="accent1"/>
              </a:solidFill>
              <a:effectLst>
                <a:outerShdw blurRad="38100" dist="38100" dir="2700000" algn="tl">
                  <a:srgbClr val="000000">
                    <a:alpha val="43137"/>
                  </a:srgbClr>
                </a:outerShdw>
              </a:effectLst>
              <a:latin typeface="Lucida Bright" panose="02040602050505020304" pitchFamily="18" charset="0"/>
            </a:endParaRPr>
          </a:p>
          <a:p>
            <a:pPr algn="just"/>
            <a:r>
              <a:rPr lang="fr-FR" sz="1100" dirty="0">
                <a:latin typeface="Lucida Bright" panose="02040602050505020304" pitchFamily="18" charset="0"/>
              </a:rPr>
              <a:t>La cession de parts sociales n’emporte pas extinction des engagements souscrits personnellement par le cédant. Or, il est courant que le cédant se porte également caution d’un prêt bancaire accordé à la société. Dans ce cas, l’acte de cession doit comporter une substitution de caution qui doit être acceptée par la banque bénéficiaire de la garantie</a:t>
            </a:r>
            <a:r>
              <a:rPr lang="fr-FR" sz="1100" dirty="0" smtClean="0">
                <a:latin typeface="Lucida Bright" panose="02040602050505020304" pitchFamily="18" charset="0"/>
              </a:rPr>
              <a:t>.</a:t>
            </a:r>
          </a:p>
          <a:p>
            <a:pPr algn="just"/>
            <a:endParaRPr lang="fr-FR" sz="1100" dirty="0">
              <a:latin typeface="Lucida Bright" panose="02040602050505020304" pitchFamily="18" charset="0"/>
            </a:endParaRPr>
          </a:p>
          <a:p>
            <a:pPr algn="just"/>
            <a:r>
              <a:rPr lang="fr-FR" sz="1200" b="1" dirty="0">
                <a:solidFill>
                  <a:schemeClr val="accent1"/>
                </a:solidFill>
                <a:effectLst>
                  <a:outerShdw blurRad="38100" dist="38100" dir="2700000" algn="tl">
                    <a:srgbClr val="000000">
                      <a:alpha val="43137"/>
                    </a:srgbClr>
                  </a:outerShdw>
                </a:effectLst>
                <a:latin typeface="Lucida Bright" panose="02040602050505020304" pitchFamily="18" charset="0"/>
              </a:rPr>
              <a:t>9) Les droits intuitu </a:t>
            </a:r>
            <a:r>
              <a:rPr lang="fr-FR" sz="1200" b="1" dirty="0" smtClean="0">
                <a:solidFill>
                  <a:schemeClr val="accent1"/>
                </a:solidFill>
                <a:effectLst>
                  <a:outerShdw blurRad="38100" dist="38100" dir="2700000" algn="tl">
                    <a:srgbClr val="000000">
                      <a:alpha val="43137"/>
                    </a:srgbClr>
                  </a:outerShdw>
                </a:effectLst>
                <a:latin typeface="Lucida Bright" panose="02040602050505020304" pitchFamily="18" charset="0"/>
              </a:rPr>
              <a:t>personæ</a:t>
            </a:r>
          </a:p>
          <a:p>
            <a:pPr algn="just"/>
            <a:endParaRPr lang="fr-FR" sz="1200" b="1" dirty="0">
              <a:solidFill>
                <a:schemeClr val="accent1"/>
              </a:solidFill>
              <a:effectLst>
                <a:outerShdw blurRad="38100" dist="38100" dir="2700000" algn="tl">
                  <a:srgbClr val="000000">
                    <a:alpha val="43137"/>
                  </a:srgbClr>
                </a:outerShdw>
              </a:effectLst>
              <a:latin typeface="Lucida Bright" panose="02040602050505020304" pitchFamily="18" charset="0"/>
            </a:endParaRPr>
          </a:p>
          <a:p>
            <a:pPr algn="just"/>
            <a:r>
              <a:rPr lang="fr-FR" sz="1100" dirty="0">
                <a:latin typeface="Lucida Bright" panose="02040602050505020304" pitchFamily="18" charset="0"/>
              </a:rPr>
              <a:t>Certains droits sont accordés intuitu personæ et sont incessibles (droit de terrasse avant la loi Pinel, bars-tabacs, </a:t>
            </a:r>
            <a:r>
              <a:rPr lang="fr-FR" sz="1100" i="1" dirty="0">
                <a:latin typeface="Lucida Bright" panose="02040602050505020304" pitchFamily="18" charset="0"/>
              </a:rPr>
              <a:t>etc.</a:t>
            </a:r>
            <a:r>
              <a:rPr lang="fr-FR" sz="1100" dirty="0">
                <a:latin typeface="Lucida Bright" panose="02040602050505020304" pitchFamily="18" charset="0"/>
              </a:rPr>
              <a:t>). Le cessionnaire d’un fonds exploité sous la forme sociétaire doit donc être extrêmement vigilant s’il ne veut pas se retrouver lésé.</a:t>
            </a:r>
          </a:p>
          <a:p>
            <a:pPr algn="just"/>
            <a:endParaRPr lang="fr-FR" sz="1600" dirty="0" smtClean="0">
              <a:latin typeface="Lucida Bright" panose="02040602050505020304" pitchFamily="18" charset="0"/>
            </a:endParaRPr>
          </a:p>
          <a:p>
            <a:pPr algn="just"/>
            <a:endParaRPr lang="fr-FR" sz="1600" dirty="0">
              <a:latin typeface="Lucida Bright" panose="02040602050505020304" pitchFamily="18" charset="0"/>
            </a:endParaRPr>
          </a:p>
        </p:txBody>
      </p:sp>
      <p:sp>
        <p:nvSpPr>
          <p:cNvPr id="13" name="Espace réservé du numéro de diapositive 12"/>
          <p:cNvSpPr>
            <a:spLocks noGrp="1"/>
          </p:cNvSpPr>
          <p:nvPr>
            <p:ph type="sldNum" sz="quarter" idx="15"/>
          </p:nvPr>
        </p:nvSpPr>
        <p:spPr/>
        <p:txBody>
          <a:bodyPr/>
          <a:lstStyle/>
          <a:p>
            <a:fld id="{A96A5DF5-EDC7-494C-8E93-01E4FB401C7E}" type="slidenum">
              <a:rPr lang="fr-FR" smtClean="0"/>
              <a:t>52</a:t>
            </a:fld>
            <a:endParaRPr lang="fr-FR" dirty="0"/>
          </a:p>
        </p:txBody>
      </p:sp>
    </p:spTree>
    <p:extLst>
      <p:ext uri="{BB962C8B-B14F-4D97-AF65-F5344CB8AC3E}">
        <p14:creationId xmlns:p14="http://schemas.microsoft.com/office/powerpoint/2010/main" val="373943653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6929" y="116632"/>
            <a:ext cx="7755632" cy="1143000"/>
          </a:xfrm>
        </p:spPr>
        <p:txBody>
          <a:bodyPr>
            <a:noAutofit/>
          </a:bodyPr>
          <a:lstStyle/>
          <a:p>
            <a:pPr algn="just"/>
            <a:r>
              <a:rPr lang="fr-FR" sz="1600" dirty="0" smtClean="0">
                <a:solidFill>
                  <a:schemeClr val="accent1"/>
                </a:solidFill>
                <a:effectLst>
                  <a:outerShdw blurRad="38100" dist="38100" dir="2700000" algn="tl">
                    <a:srgbClr val="000000">
                      <a:alpha val="43137"/>
                    </a:srgbClr>
                  </a:outerShdw>
                </a:effectLst>
              </a:rPr>
              <a:t>Ordonnance </a:t>
            </a:r>
            <a:r>
              <a:rPr lang="fr-FR" sz="1600" dirty="0">
                <a:solidFill>
                  <a:schemeClr val="accent1"/>
                </a:solidFill>
                <a:effectLst>
                  <a:outerShdw blurRad="38100" dist="38100" dir="2700000" algn="tl">
                    <a:srgbClr val="000000">
                      <a:alpha val="43137"/>
                    </a:srgbClr>
                  </a:outerShdw>
                </a:effectLst>
              </a:rPr>
              <a:t>n° 2016-131 du 10 février 2016 portant réforme du droit des contrats, du régime général et de la preuve des obligations </a:t>
            </a:r>
            <a:r>
              <a:rPr lang="fr-FR" sz="1600" dirty="0" smtClean="0">
                <a:solidFill>
                  <a:schemeClr val="accent1"/>
                </a:solidFill>
                <a:effectLst>
                  <a:outerShdw blurRad="38100" dist="38100" dir="2700000" algn="tl">
                    <a:srgbClr val="000000">
                      <a:alpha val="43137"/>
                    </a:srgbClr>
                  </a:outerShdw>
                </a:effectLst>
              </a:rPr>
              <a:t>et cession de droits sociaux</a:t>
            </a:r>
            <a:endParaRPr lang="fr-FR" sz="1600" dirty="0">
              <a:solidFill>
                <a:schemeClr val="accent1"/>
              </a:solidFill>
              <a:effectLst>
                <a:outerShdw blurRad="38100" dist="38100" dir="2700000" algn="tl">
                  <a:srgbClr val="000000">
                    <a:alpha val="43137"/>
                  </a:srgbClr>
                </a:outerShdw>
              </a:effectLst>
            </a:endParaRPr>
          </a:p>
        </p:txBody>
      </p:sp>
      <p:sp>
        <p:nvSpPr>
          <p:cNvPr id="3" name="Espace réservé du contenu 2"/>
          <p:cNvSpPr>
            <a:spLocks noGrp="1"/>
          </p:cNvSpPr>
          <p:nvPr>
            <p:ph sz="quarter" idx="1"/>
          </p:nvPr>
        </p:nvSpPr>
        <p:spPr>
          <a:xfrm>
            <a:off x="476929" y="1268760"/>
            <a:ext cx="7920880" cy="4968552"/>
          </a:xfrm>
        </p:spPr>
        <p:txBody>
          <a:bodyPr>
            <a:noAutofit/>
          </a:bodyPr>
          <a:lstStyle/>
          <a:p>
            <a:pPr marL="0" indent="0" algn="just">
              <a:buNone/>
            </a:pPr>
            <a:endParaRPr lang="fr-FR" sz="1200" dirty="0">
              <a:latin typeface="Lucida Bright" panose="02040602050505020304" pitchFamily="18" charset="0"/>
            </a:endParaRPr>
          </a:p>
          <a:p>
            <a:pPr algn="just">
              <a:buSzPct val="110000"/>
              <a:buFont typeface="Wingdings" panose="05000000000000000000" pitchFamily="2" charset="2"/>
              <a:buChar char="Ø"/>
            </a:pPr>
            <a:r>
              <a:rPr lang="fr-FR" sz="1100" dirty="0" smtClean="0">
                <a:latin typeface="Lucida Bright" panose="02040602050505020304" pitchFamily="18" charset="0"/>
              </a:rPr>
              <a:t>Cette ordonnance encadre les négociations précontractuelles en imposant le respect </a:t>
            </a:r>
            <a:r>
              <a:rPr lang="fr-FR" sz="1100" b="1" dirty="0" smtClean="0">
                <a:latin typeface="Lucida Bright" panose="02040602050505020304" pitchFamily="18" charset="0"/>
              </a:rPr>
              <a:t>du principe de bonne foi, d’un devoir général d’information et d’une obligation générale de confidentialité </a:t>
            </a:r>
            <a:r>
              <a:rPr lang="fr-FR" sz="1100" dirty="0" smtClean="0">
                <a:latin typeface="Lucida Bright" panose="02040602050505020304" pitchFamily="18" charset="0"/>
              </a:rPr>
              <a:t>dans les cessions de parts ou d’actions</a:t>
            </a:r>
          </a:p>
          <a:p>
            <a:pPr algn="just">
              <a:buSzPct val="110000"/>
              <a:buFont typeface="Wingdings" panose="05000000000000000000" pitchFamily="2" charset="2"/>
              <a:buChar char="Ø"/>
            </a:pPr>
            <a:r>
              <a:rPr lang="fr-FR" sz="1100" b="1" dirty="0" smtClean="0">
                <a:latin typeface="Lucida Bright" panose="02040602050505020304" pitchFamily="18" charset="0"/>
              </a:rPr>
              <a:t>Consécration de l’obligation </a:t>
            </a:r>
            <a:r>
              <a:rPr lang="fr-FR" sz="1100" b="1" dirty="0">
                <a:latin typeface="Lucida Bright" panose="02040602050505020304" pitchFamily="18" charset="0"/>
              </a:rPr>
              <a:t>précontractuelle d’information</a:t>
            </a:r>
            <a:r>
              <a:rPr lang="fr-FR" sz="1100" dirty="0">
                <a:latin typeface="Lucida Bright" panose="02040602050505020304" pitchFamily="18" charset="0"/>
              </a:rPr>
              <a:t> </a:t>
            </a:r>
            <a:r>
              <a:rPr lang="fr-FR" sz="1100" dirty="0" smtClean="0">
                <a:latin typeface="Lucida Bright" panose="02040602050505020304" pitchFamily="18" charset="0"/>
              </a:rPr>
              <a:t>qui </a:t>
            </a:r>
            <a:r>
              <a:rPr lang="fr-FR" sz="1100" dirty="0">
                <a:latin typeface="Lucida Bright" panose="02040602050505020304" pitchFamily="18" charset="0"/>
              </a:rPr>
              <a:t>a vocation à s’appliquer dès lors qu’un contractant, en particulier un vendeur de droits sociaux, a connaissance d’une information qu’il sait importante pour son cocontractant et que l’ignorance de ce dernier est légitime </a:t>
            </a:r>
          </a:p>
          <a:p>
            <a:pPr algn="just">
              <a:buSzPct val="110000"/>
              <a:buFont typeface="Wingdings" panose="05000000000000000000" pitchFamily="2" charset="2"/>
              <a:buChar char="Ø"/>
            </a:pPr>
            <a:r>
              <a:rPr lang="fr-FR" sz="1100" b="1" dirty="0" smtClean="0">
                <a:latin typeface="Lucida Bright" panose="02040602050505020304" pitchFamily="18" charset="0"/>
              </a:rPr>
              <a:t>Réforme de la notion de violenc</a:t>
            </a:r>
            <a:r>
              <a:rPr lang="fr-FR" sz="1100" dirty="0" smtClean="0">
                <a:latin typeface="Lucida Bright" panose="02040602050505020304" pitchFamily="18" charset="0"/>
              </a:rPr>
              <a:t>e au moment de la négociation et signature de la cession qui pourrait entraîner sa nullité: la </a:t>
            </a:r>
            <a:r>
              <a:rPr lang="fr-FR" sz="1100" dirty="0">
                <a:latin typeface="Lucida Bright" panose="02040602050505020304" pitchFamily="18" charset="0"/>
              </a:rPr>
              <a:t>violence – qui est classiquement « physique » ou « morale » – </a:t>
            </a:r>
            <a:r>
              <a:rPr lang="fr-FR" sz="1100" b="1" dirty="0">
                <a:latin typeface="Lucida Bright" panose="02040602050505020304" pitchFamily="18" charset="0"/>
              </a:rPr>
              <a:t>peut également être « économique </a:t>
            </a:r>
            <a:endParaRPr lang="fr-FR" sz="1100" dirty="0" smtClean="0">
              <a:latin typeface="Lucida Bright" panose="02040602050505020304" pitchFamily="18" charset="0"/>
            </a:endParaRPr>
          </a:p>
          <a:p>
            <a:pPr marL="365760" lvl="1" indent="0" algn="just">
              <a:buSzPct val="110000"/>
              <a:buNone/>
            </a:pPr>
            <a:r>
              <a:rPr lang="fr-FR" sz="1100" dirty="0" smtClean="0">
                <a:latin typeface="Lucida Bright" panose="02040602050505020304" pitchFamily="18" charset="0"/>
              </a:rPr>
              <a:t>Les </a:t>
            </a:r>
            <a:r>
              <a:rPr lang="fr-FR" sz="1100" dirty="0">
                <a:latin typeface="Lucida Bright" panose="02040602050505020304" pitchFamily="18" charset="0"/>
              </a:rPr>
              <a:t>deux variantes possibles de la violence économique – à savoir une situation de contrainte économique </a:t>
            </a:r>
            <a:r>
              <a:rPr lang="fr-FR" sz="1100" dirty="0" smtClean="0">
                <a:latin typeface="Lucida Bright" panose="02040602050505020304" pitchFamily="18" charset="0"/>
              </a:rPr>
              <a:t>sont </a:t>
            </a:r>
            <a:r>
              <a:rPr lang="fr-FR" sz="1100" dirty="0">
                <a:latin typeface="Lucida Bright" panose="02040602050505020304" pitchFamily="18" charset="0"/>
              </a:rPr>
              <a:t>reprises dans </a:t>
            </a:r>
            <a:r>
              <a:rPr lang="fr-FR" sz="1100" dirty="0" smtClean="0">
                <a:latin typeface="Lucida Bright" panose="02040602050505020304" pitchFamily="18" charset="0"/>
              </a:rPr>
              <a:t>le nouvel </a:t>
            </a:r>
            <a:r>
              <a:rPr lang="fr-FR" sz="1100" dirty="0">
                <a:latin typeface="Lucida Bright" panose="02040602050505020304" pitchFamily="18" charset="0"/>
              </a:rPr>
              <a:t>article 1142 du Code civil, qui précise qu’« il y a également violence lorsqu’une partie abuse de l’état de nécessité ou de dépendance dans lequel se trouve l’autre partie pour obtenir un engagement que </a:t>
            </a:r>
            <a:r>
              <a:rPr lang="fr-FR" sz="1100" dirty="0" smtClean="0">
                <a:latin typeface="Lucida Bright" panose="02040602050505020304" pitchFamily="18" charset="0"/>
              </a:rPr>
              <a:t>celle-ci </a:t>
            </a:r>
            <a:r>
              <a:rPr lang="fr-FR" sz="1100" dirty="0">
                <a:latin typeface="Lucida Bright" panose="02040602050505020304" pitchFamily="18" charset="0"/>
              </a:rPr>
              <a:t>n’aurait pas souscrit si elle ne s’était pas trouvée dans cette situation de faiblesse </a:t>
            </a:r>
            <a:r>
              <a:rPr lang="fr-FR" sz="1100" dirty="0" smtClean="0">
                <a:latin typeface="Lucida Bright" panose="02040602050505020304" pitchFamily="18" charset="0"/>
              </a:rPr>
              <a:t>».</a:t>
            </a:r>
          </a:p>
          <a:p>
            <a:pPr marL="365760" lvl="1" indent="0" algn="just">
              <a:buSzPct val="110000"/>
              <a:buNone/>
            </a:pPr>
            <a:endParaRPr lang="fr-FR" sz="1100" dirty="0">
              <a:latin typeface="Lucida Bright" panose="02040602050505020304" pitchFamily="18" charset="0"/>
            </a:endParaRPr>
          </a:p>
          <a:p>
            <a:pPr marL="365760" lvl="1" indent="0" algn="just">
              <a:buNone/>
            </a:pPr>
            <a:r>
              <a:rPr lang="fr-FR" sz="1100" dirty="0" smtClean="0">
                <a:latin typeface="Lucida Bright" panose="02040602050505020304" pitchFamily="18" charset="0"/>
              </a:rPr>
              <a:t>A </a:t>
            </a:r>
            <a:r>
              <a:rPr lang="fr-FR" sz="1100" dirty="0">
                <a:latin typeface="Lucida Bright" panose="02040602050505020304" pitchFamily="18" charset="0"/>
              </a:rPr>
              <a:t>notre connaissance, la notion de violence économique n’a pas encore, pour le moment, fait l’objet d’applications en matière de cessions de droits sociaux, ce qui ne saurait évidemment être écarté. </a:t>
            </a:r>
          </a:p>
          <a:p>
            <a:pPr marL="365760" lvl="1" indent="0" algn="just">
              <a:buNone/>
            </a:pPr>
            <a:r>
              <a:rPr lang="fr-FR" sz="1100" dirty="0" smtClean="0">
                <a:latin typeface="Lucida Bright" panose="02040602050505020304" pitchFamily="18" charset="0"/>
              </a:rPr>
              <a:t>On </a:t>
            </a:r>
            <a:r>
              <a:rPr lang="fr-FR" sz="1100" dirty="0">
                <a:latin typeface="Lucida Bright" panose="02040602050505020304" pitchFamily="18" charset="0"/>
              </a:rPr>
              <a:t>pense notamment aux salariés ou dirigeants, par ailleurs actionnaires de la société, qui pourraient subir certains abus, au regard de leur situation de dépendance, de la part du dirigeant ou de l’actionnaire majoritaire, pour vendre à bon compte leur participation dans le capital social</a:t>
            </a:r>
            <a:r>
              <a:rPr lang="fr-FR" sz="1100" dirty="0" smtClean="0">
                <a:latin typeface="Lucida Bright" panose="02040602050505020304" pitchFamily="18" charset="0"/>
              </a:rPr>
              <a:t>.</a:t>
            </a:r>
          </a:p>
          <a:p>
            <a:pPr marL="365760" lvl="1" indent="0" algn="just">
              <a:buNone/>
            </a:pPr>
            <a:endParaRPr lang="fr-FR" sz="1100" dirty="0" smtClean="0">
              <a:latin typeface="Lucida Bright" panose="02040602050505020304" pitchFamily="18" charset="0"/>
            </a:endParaRPr>
          </a:p>
          <a:p>
            <a:pPr algn="just">
              <a:buSzPct val="110000"/>
              <a:buFont typeface="Wingdings" panose="05000000000000000000" pitchFamily="2" charset="2"/>
              <a:buChar char="Ø"/>
            </a:pPr>
            <a:r>
              <a:rPr lang="fr-FR" sz="1100" dirty="0" smtClean="0">
                <a:latin typeface="Lucida Bright" panose="02040602050505020304" pitchFamily="18" charset="0"/>
              </a:rPr>
              <a:t> Depuis le 1</a:t>
            </a:r>
            <a:r>
              <a:rPr lang="fr-FR" sz="1100" baseline="30000" dirty="0" smtClean="0">
                <a:latin typeface="Lucida Bright" panose="02040602050505020304" pitchFamily="18" charset="0"/>
              </a:rPr>
              <a:t>er</a:t>
            </a:r>
            <a:r>
              <a:rPr lang="fr-FR" sz="1100" dirty="0" smtClean="0">
                <a:latin typeface="Lucida Bright" panose="02040602050505020304" pitchFamily="18" charset="0"/>
              </a:rPr>
              <a:t> janvier 2016, l’obligation d’information des salariés sur les cessions de contrôle pesant sur les entreprises de moins de 250 salariés est circonscrite aux seules ventes de titres ( et non plus à tous les types de cession) et </a:t>
            </a:r>
            <a:r>
              <a:rPr lang="fr-FR" sz="1100" b="1" dirty="0" smtClean="0">
                <a:latin typeface="Lucida Bright" panose="02040602050505020304" pitchFamily="18" charset="0"/>
              </a:rPr>
              <a:t>son inobservation n’est plus sanctionnée par la nullité de la cession, mais par une simple amende civile dont le prononcé est laissé à la discrétion du juge</a:t>
            </a:r>
          </a:p>
          <a:p>
            <a:pPr lvl="1" algn="just"/>
            <a:endParaRPr lang="fr-FR" sz="1200" dirty="0">
              <a:latin typeface="Lucida Bright" panose="02040602050505020304" pitchFamily="18" charset="0"/>
            </a:endParaRPr>
          </a:p>
          <a:p>
            <a:pPr algn="just"/>
            <a:endParaRPr lang="fr-FR" sz="1200" dirty="0">
              <a:latin typeface="Lucida Bright" panose="02040602050505020304" pitchFamily="18" charset="0"/>
            </a:endParaRPr>
          </a:p>
        </p:txBody>
      </p:sp>
      <p:pic>
        <p:nvPicPr>
          <p:cNvPr id="4"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77" y="6069063"/>
            <a:ext cx="936104" cy="797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Espace réservé du numéro de diapositive 11"/>
          <p:cNvSpPr>
            <a:spLocks noGrp="1"/>
          </p:cNvSpPr>
          <p:nvPr>
            <p:ph type="sldNum" sz="quarter" idx="15"/>
          </p:nvPr>
        </p:nvSpPr>
        <p:spPr/>
        <p:txBody>
          <a:bodyPr/>
          <a:lstStyle/>
          <a:p>
            <a:fld id="{A96A5DF5-EDC7-494C-8E93-01E4FB401C7E}" type="slidenum">
              <a:rPr lang="fr-FR" smtClean="0"/>
              <a:t>53</a:t>
            </a:fld>
            <a:endParaRPr lang="fr-FR" dirty="0"/>
          </a:p>
        </p:txBody>
      </p:sp>
    </p:spTree>
    <p:extLst>
      <p:ext uri="{BB962C8B-B14F-4D97-AF65-F5344CB8AC3E}">
        <p14:creationId xmlns:p14="http://schemas.microsoft.com/office/powerpoint/2010/main" val="37870674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43808" y="1921737"/>
            <a:ext cx="6192688" cy="2339102"/>
          </a:xfrm>
          <a:prstGeom prst="rect">
            <a:avLst/>
          </a:prstGeom>
        </p:spPr>
        <p:txBody>
          <a:bodyPr wrap="square">
            <a:spAutoFit/>
          </a:bodyPr>
          <a:lstStyle/>
          <a:p>
            <a:r>
              <a:rPr lang="fr-FR" sz="2000" b="1" dirty="0" smtClean="0">
                <a:solidFill>
                  <a:schemeClr val="accent1"/>
                </a:solidFill>
                <a:effectLst>
                  <a:outerShdw blurRad="38100" dist="38100" dir="2700000" algn="tl">
                    <a:srgbClr val="000000">
                      <a:alpha val="43137"/>
                    </a:srgbClr>
                  </a:outerShdw>
                </a:effectLst>
              </a:rPr>
              <a:t>III- CESSION DE FONDS DE COMMERCE</a:t>
            </a:r>
            <a:r>
              <a:rPr lang="fr-FR" sz="2000" b="1" dirty="0">
                <a:solidFill>
                  <a:schemeClr val="accent1"/>
                </a:solidFill>
                <a:effectLst>
                  <a:outerShdw blurRad="38100" dist="38100" dir="2700000" algn="tl">
                    <a:srgbClr val="000000">
                      <a:alpha val="43137"/>
                    </a:srgbClr>
                  </a:outerShdw>
                </a:effectLst>
              </a:rPr>
              <a:t> : </a:t>
            </a:r>
            <a:endParaRPr lang="fr-FR" sz="2000" b="1" dirty="0" smtClean="0">
              <a:solidFill>
                <a:schemeClr val="accent1"/>
              </a:solidFill>
              <a:effectLst>
                <a:outerShdw blurRad="38100" dist="38100" dir="2700000" algn="tl">
                  <a:srgbClr val="000000">
                    <a:alpha val="43137"/>
                  </a:srgbClr>
                </a:outerShdw>
              </a:effectLst>
            </a:endParaRPr>
          </a:p>
          <a:p>
            <a:endParaRPr lang="fr-FR" b="1" dirty="0">
              <a:solidFill>
                <a:schemeClr val="tx2"/>
              </a:solidFill>
              <a:effectLst>
                <a:outerShdw blurRad="38100" dist="38100" dir="2700000" algn="tl">
                  <a:srgbClr val="000000">
                    <a:alpha val="43137"/>
                  </a:srgbClr>
                </a:outerShdw>
              </a:effectLst>
              <a:latin typeface="Lucida Bright" panose="02040602050505020304" pitchFamily="18" charset="0"/>
            </a:endParaRPr>
          </a:p>
          <a:p>
            <a:endParaRPr lang="fr-FR" b="1" dirty="0">
              <a:solidFill>
                <a:schemeClr val="tx2"/>
              </a:solidFill>
              <a:effectLst>
                <a:outerShdw blurRad="38100" dist="38100" dir="2700000" algn="tl">
                  <a:srgbClr val="000000">
                    <a:alpha val="43137"/>
                  </a:srgbClr>
                </a:outerShdw>
              </a:effectLst>
              <a:latin typeface="Lucida Bright" panose="02040602050505020304" pitchFamily="18" charset="0"/>
            </a:endParaRPr>
          </a:p>
          <a:p>
            <a:r>
              <a:rPr lang="fr-FR" b="1" dirty="0" smtClean="0">
                <a:solidFill>
                  <a:schemeClr val="tx2"/>
                </a:solidFill>
                <a:effectLst>
                  <a:outerShdw blurRad="38100" dist="38100" dir="2700000" algn="tl">
                    <a:srgbClr val="000000">
                      <a:alpha val="43137"/>
                    </a:srgbClr>
                  </a:outerShdw>
                </a:effectLst>
                <a:latin typeface="Lucida Bright" panose="02040602050505020304" pitchFamily="18" charset="0"/>
              </a:rPr>
              <a:t>DEMARCHES </a:t>
            </a:r>
            <a:r>
              <a:rPr lang="fr-FR" b="1" dirty="0">
                <a:solidFill>
                  <a:schemeClr val="tx2"/>
                </a:solidFill>
                <a:effectLst>
                  <a:outerShdw blurRad="38100" dist="38100" dir="2700000" algn="tl">
                    <a:srgbClr val="000000">
                      <a:alpha val="43137"/>
                    </a:srgbClr>
                  </a:outerShdw>
                </a:effectLst>
                <a:latin typeface="Lucida Bright" panose="02040602050505020304" pitchFamily="18" charset="0"/>
              </a:rPr>
              <a:t>A ADOPTER </a:t>
            </a:r>
            <a:r>
              <a:rPr lang="fr-FR" b="1" dirty="0" smtClean="0">
                <a:solidFill>
                  <a:schemeClr val="tx2"/>
                </a:solidFill>
                <a:effectLst>
                  <a:outerShdw blurRad="38100" dist="38100" dir="2700000" algn="tl">
                    <a:srgbClr val="000000">
                      <a:alpha val="43137"/>
                    </a:srgbClr>
                  </a:outerShdw>
                </a:effectLst>
                <a:latin typeface="Lucida Bright" panose="02040602050505020304" pitchFamily="18" charset="0"/>
              </a:rPr>
              <a:t>?</a:t>
            </a:r>
          </a:p>
          <a:p>
            <a:endParaRPr lang="fr-FR" b="1" dirty="0">
              <a:solidFill>
                <a:schemeClr val="tx2"/>
              </a:solidFill>
              <a:effectLst>
                <a:outerShdw blurRad="38100" dist="38100" dir="2700000" algn="tl">
                  <a:srgbClr val="000000">
                    <a:alpha val="43137"/>
                  </a:srgbClr>
                </a:outerShdw>
              </a:effectLst>
              <a:latin typeface="Lucida Bright" panose="02040602050505020304" pitchFamily="18" charset="0"/>
            </a:endParaRPr>
          </a:p>
          <a:p>
            <a:r>
              <a:rPr lang="fr-FR" b="1" dirty="0" smtClean="0">
                <a:solidFill>
                  <a:schemeClr val="tx2"/>
                </a:solidFill>
                <a:effectLst>
                  <a:outerShdw blurRad="38100" dist="38100" dir="2700000" algn="tl">
                    <a:srgbClr val="000000">
                      <a:alpha val="43137"/>
                    </a:srgbClr>
                  </a:outerShdw>
                </a:effectLst>
                <a:latin typeface="Lucida Bright" panose="02040602050505020304" pitchFamily="18" charset="0"/>
              </a:rPr>
              <a:t>CONSEQUENCES </a:t>
            </a:r>
            <a:r>
              <a:rPr lang="fr-FR" b="1" dirty="0">
                <a:solidFill>
                  <a:schemeClr val="tx2"/>
                </a:solidFill>
                <a:effectLst>
                  <a:outerShdw blurRad="38100" dist="38100" dir="2700000" algn="tl">
                    <a:srgbClr val="000000">
                      <a:alpha val="43137"/>
                    </a:srgbClr>
                  </a:outerShdw>
                </a:effectLst>
                <a:latin typeface="Lucida Bright" panose="02040602050505020304" pitchFamily="18" charset="0"/>
              </a:rPr>
              <a:t>JURIDIQUES ? </a:t>
            </a:r>
            <a:endParaRPr lang="fr-FR" b="1" dirty="0" smtClean="0">
              <a:solidFill>
                <a:schemeClr val="tx2"/>
              </a:solidFill>
              <a:effectLst>
                <a:outerShdw blurRad="38100" dist="38100" dir="2700000" algn="tl">
                  <a:srgbClr val="000000">
                    <a:alpha val="43137"/>
                  </a:srgbClr>
                </a:outerShdw>
              </a:effectLst>
              <a:latin typeface="Lucida Bright" panose="02040602050505020304" pitchFamily="18" charset="0"/>
            </a:endParaRPr>
          </a:p>
          <a:p>
            <a:endParaRPr lang="fr-FR" b="1" dirty="0">
              <a:solidFill>
                <a:schemeClr val="tx2"/>
              </a:solidFill>
              <a:effectLst>
                <a:outerShdw blurRad="38100" dist="38100" dir="2700000" algn="tl">
                  <a:srgbClr val="000000">
                    <a:alpha val="43137"/>
                  </a:srgbClr>
                </a:outerShdw>
              </a:effectLst>
              <a:latin typeface="Lucida Bright" panose="02040602050505020304" pitchFamily="18" charset="0"/>
            </a:endParaRPr>
          </a:p>
          <a:p>
            <a:r>
              <a:rPr lang="fr-FR" b="1" dirty="0" smtClean="0">
                <a:solidFill>
                  <a:schemeClr val="tx2"/>
                </a:solidFill>
                <a:effectLst>
                  <a:outerShdw blurRad="38100" dist="38100" dir="2700000" algn="tl">
                    <a:srgbClr val="000000">
                      <a:alpha val="43137"/>
                    </a:srgbClr>
                  </a:outerShdw>
                </a:effectLst>
                <a:latin typeface="Lucida Bright" panose="02040602050505020304" pitchFamily="18" charset="0"/>
              </a:rPr>
              <a:t>COÛT</a:t>
            </a:r>
            <a:r>
              <a:rPr lang="fr-FR" b="1" dirty="0">
                <a:solidFill>
                  <a:schemeClr val="tx2"/>
                </a:solidFill>
                <a:effectLst>
                  <a:outerShdw blurRad="38100" dist="38100" dir="2700000" algn="tl">
                    <a:srgbClr val="000000">
                      <a:alpha val="43137"/>
                    </a:srgbClr>
                  </a:outerShdw>
                </a:effectLst>
                <a:latin typeface="Lucida Bright" panose="02040602050505020304" pitchFamily="18" charset="0"/>
              </a:rPr>
              <a:t> ?</a:t>
            </a:r>
          </a:p>
        </p:txBody>
      </p:sp>
      <p:pic>
        <p:nvPicPr>
          <p:cNvPr id="7"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58415"/>
            <a:ext cx="936104" cy="797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Espace réservé du numéro de diapositive 10"/>
          <p:cNvSpPr>
            <a:spLocks noGrp="1"/>
          </p:cNvSpPr>
          <p:nvPr>
            <p:ph type="sldNum" sz="quarter" idx="12"/>
          </p:nvPr>
        </p:nvSpPr>
        <p:spPr/>
        <p:txBody>
          <a:bodyPr/>
          <a:lstStyle/>
          <a:p>
            <a:fld id="{A96A5DF5-EDC7-494C-8E93-01E4FB401C7E}" type="slidenum">
              <a:rPr lang="fr-FR" smtClean="0"/>
              <a:t>54</a:t>
            </a:fld>
            <a:endParaRPr lang="fr-FR" dirty="0"/>
          </a:p>
        </p:txBody>
      </p:sp>
    </p:spTree>
    <p:extLst>
      <p:ext uri="{BB962C8B-B14F-4D97-AF65-F5344CB8AC3E}">
        <p14:creationId xmlns:p14="http://schemas.microsoft.com/office/powerpoint/2010/main" val="1478323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052" y="-243408"/>
            <a:ext cx="7467600" cy="1143000"/>
          </a:xfrm>
        </p:spPr>
        <p:txBody>
          <a:bodyPr>
            <a:normAutofit/>
          </a:bodyPr>
          <a:lstStyle/>
          <a:p>
            <a:r>
              <a:rPr lang="fr-FR" sz="1400" b="1" u="sng" dirty="0" smtClean="0">
                <a:solidFill>
                  <a:schemeClr val="accent1"/>
                </a:solidFill>
                <a:effectLst>
                  <a:outerShdw blurRad="38100" dist="38100" dir="2700000" algn="tl">
                    <a:srgbClr val="000000">
                      <a:alpha val="43137"/>
                    </a:srgbClr>
                  </a:outerShdw>
                </a:effectLst>
                <a:latin typeface="Lucida Bright" panose="02040602050505020304" pitchFamily="18" charset="0"/>
              </a:rPr>
              <a:t>Les </a:t>
            </a:r>
            <a:r>
              <a:rPr lang="fr-FR" sz="1400" b="1" u="sng" dirty="0">
                <a:solidFill>
                  <a:schemeClr val="accent1"/>
                </a:solidFill>
                <a:effectLst>
                  <a:outerShdw blurRad="38100" dist="38100" dir="2700000" algn="tl">
                    <a:srgbClr val="000000">
                      <a:alpha val="43137"/>
                    </a:srgbClr>
                  </a:outerShdw>
                </a:effectLst>
                <a:latin typeface="Lucida Bright" panose="02040602050505020304" pitchFamily="18" charset="0"/>
              </a:rPr>
              <a:t>précautions préalables à la cession</a:t>
            </a:r>
            <a:r>
              <a:rPr lang="fr-FR" b="1" dirty="0">
                <a:solidFill>
                  <a:schemeClr val="accent1"/>
                </a:solidFill>
                <a:effectLst>
                  <a:outerShdw blurRad="38100" dist="38100" dir="2700000" algn="tl">
                    <a:srgbClr val="000000">
                      <a:alpha val="43137"/>
                    </a:srgbClr>
                  </a:outerShdw>
                </a:effectLst>
              </a:rPr>
              <a:t/>
            </a:r>
            <a:br>
              <a:rPr lang="fr-FR" b="1" dirty="0">
                <a:solidFill>
                  <a:schemeClr val="accent1"/>
                </a:solidFill>
                <a:effectLst>
                  <a:outerShdw blurRad="38100" dist="38100" dir="2700000" algn="tl">
                    <a:srgbClr val="000000">
                      <a:alpha val="43137"/>
                    </a:srgbClr>
                  </a:outerShdw>
                </a:effectLst>
              </a:rPr>
            </a:br>
            <a:endParaRPr lang="fr-FR" b="1" dirty="0">
              <a:solidFill>
                <a:schemeClr val="accent1"/>
              </a:solidFill>
              <a:effectLst>
                <a:outerShdw blurRad="38100" dist="38100" dir="2700000" algn="tl">
                  <a:srgbClr val="000000">
                    <a:alpha val="43137"/>
                  </a:srgbClr>
                </a:outerShdw>
              </a:effectLst>
            </a:endParaRPr>
          </a:p>
        </p:txBody>
      </p:sp>
      <p:pic>
        <p:nvPicPr>
          <p:cNvPr id="4"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150923"/>
            <a:ext cx="827584" cy="705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Espace réservé du contenu 2"/>
          <p:cNvSpPr>
            <a:spLocks noGrp="1"/>
          </p:cNvSpPr>
          <p:nvPr>
            <p:ph sz="quarter" idx="1"/>
          </p:nvPr>
        </p:nvSpPr>
        <p:spPr>
          <a:xfrm>
            <a:off x="323528" y="404664"/>
            <a:ext cx="8352928" cy="4680520"/>
          </a:xfrm>
        </p:spPr>
        <p:txBody>
          <a:bodyPr>
            <a:noAutofit/>
          </a:bodyPr>
          <a:lstStyle/>
          <a:p>
            <a:pPr marL="365760" lvl="1" indent="0" algn="just">
              <a:spcBef>
                <a:spcPts val="0"/>
              </a:spcBef>
              <a:buSzPct val="119000"/>
              <a:buNone/>
            </a:pPr>
            <a:endParaRPr lang="fr-FR" sz="1100" dirty="0">
              <a:latin typeface="Lucida Bright" panose="02040602050505020304" pitchFamily="18" charset="0"/>
            </a:endParaRPr>
          </a:p>
          <a:p>
            <a:pPr marL="0" indent="0" algn="just">
              <a:spcBef>
                <a:spcPts val="0"/>
              </a:spcBef>
              <a:buSzPct val="119000"/>
              <a:buFont typeface="+mj-lt"/>
              <a:buAutoNum type="arabicPeriod"/>
            </a:pPr>
            <a:r>
              <a:rPr lang="fr-FR" sz="1200" b="1" dirty="0" smtClean="0">
                <a:latin typeface="Lucida Bright" panose="02040602050505020304" pitchFamily="18" charset="0"/>
              </a:rPr>
              <a:t> L'acquéreur peut-il  </a:t>
            </a:r>
            <a:r>
              <a:rPr lang="fr-FR" sz="1200" b="1" dirty="0">
                <a:latin typeface="Lucida Bright" panose="02040602050505020304" pitchFamily="18" charset="0"/>
              </a:rPr>
              <a:t>devenir </a:t>
            </a:r>
            <a:r>
              <a:rPr lang="fr-FR" sz="1200" b="1" dirty="0" smtClean="0">
                <a:latin typeface="Lucida Bright" panose="02040602050505020304" pitchFamily="18" charset="0"/>
              </a:rPr>
              <a:t>commerçant?</a:t>
            </a:r>
          </a:p>
          <a:p>
            <a:pPr algn="just">
              <a:spcBef>
                <a:spcPts val="0"/>
              </a:spcBef>
              <a:buSzPct val="119000"/>
              <a:buFont typeface="Century Schoolbook" panose="02040604050505020304" pitchFamily="18" charset="0"/>
              <a:buChar char="-"/>
            </a:pPr>
            <a:r>
              <a:rPr lang="fr-FR" sz="1000" dirty="0" smtClean="0">
                <a:latin typeface="Lucida Bright" panose="02040602050505020304" pitchFamily="18" charset="0"/>
              </a:rPr>
              <a:t>Il </a:t>
            </a:r>
            <a:r>
              <a:rPr lang="fr-FR" sz="1000" dirty="0">
                <a:latin typeface="Lucida Bright" panose="02040602050505020304" pitchFamily="18" charset="0"/>
              </a:rPr>
              <a:t>doit être majeur (article L121-2 du code de commerce) </a:t>
            </a:r>
            <a:r>
              <a:rPr lang="fr-FR" sz="1000" dirty="0" smtClean="0">
                <a:latin typeface="Lucida Bright" panose="02040602050505020304" pitchFamily="18" charset="0"/>
              </a:rPr>
              <a:t>;</a:t>
            </a:r>
          </a:p>
          <a:p>
            <a:pPr algn="just">
              <a:spcBef>
                <a:spcPts val="0"/>
              </a:spcBef>
              <a:buSzPct val="119000"/>
              <a:buFont typeface="Century Schoolbook" panose="02040604050505020304" pitchFamily="18" charset="0"/>
              <a:buChar char="-"/>
            </a:pPr>
            <a:r>
              <a:rPr lang="fr-FR" sz="1000" dirty="0" smtClean="0">
                <a:latin typeface="Lucida Bright" panose="02040602050505020304" pitchFamily="18" charset="0"/>
              </a:rPr>
              <a:t>il </a:t>
            </a:r>
            <a:r>
              <a:rPr lang="fr-FR" sz="1000" dirty="0">
                <a:latin typeface="Lucida Bright" panose="02040602050505020304" pitchFamily="18" charset="0"/>
              </a:rPr>
              <a:t>ne doit pas faire l'objet d'une interdiction de commercer (ex : suite à une condamnation pénale) ou bien exercer une activité incompatible avec la qualité de commerçant (ex : fonctionnaires, professions libérales</a:t>
            </a:r>
            <a:r>
              <a:rPr lang="fr-FR" sz="1000" dirty="0" smtClean="0">
                <a:latin typeface="Lucida Bright" panose="02040602050505020304" pitchFamily="18" charset="0"/>
              </a:rPr>
              <a:t>, etc..).</a:t>
            </a:r>
          </a:p>
          <a:p>
            <a:pPr algn="just">
              <a:spcBef>
                <a:spcPts val="0"/>
              </a:spcBef>
              <a:buSzPct val="119000"/>
              <a:buFont typeface="Century Schoolbook" panose="02040604050505020304" pitchFamily="18" charset="0"/>
              <a:buChar char="-"/>
            </a:pPr>
            <a:r>
              <a:rPr lang="fr-FR" sz="1000" dirty="0" smtClean="0">
                <a:latin typeface="Lucida Bright" panose="02040602050505020304" pitchFamily="18" charset="0"/>
              </a:rPr>
              <a:t>Concernant </a:t>
            </a:r>
            <a:r>
              <a:rPr lang="fr-FR" sz="1000" dirty="0">
                <a:latin typeface="Lucida Bright" panose="02040602050505020304" pitchFamily="18" charset="0"/>
              </a:rPr>
              <a:t>le régime matrimonial, lorsque le propriétaire du fonds est marié sous un régime non communautaire, il a seul le pouvoir de vendre le fonds et d’en percevoir le prix. Il n’a besoin dans cette situation d’aucune autorisation de la part de l’autre époux. </a:t>
            </a:r>
            <a:r>
              <a:rPr lang="fr-FR" sz="1000" dirty="0" smtClean="0">
                <a:latin typeface="Lucida Bright" panose="02040602050505020304" pitchFamily="18" charset="0"/>
              </a:rPr>
              <a:t>Il </a:t>
            </a:r>
            <a:r>
              <a:rPr lang="fr-FR" sz="1000" dirty="0">
                <a:latin typeface="Lucida Bright" panose="02040602050505020304" pitchFamily="18" charset="0"/>
              </a:rPr>
              <a:t>en est de même en cas de communauté, s’il s’agit d’un bien propre </a:t>
            </a:r>
            <a:r>
              <a:rPr lang="fr-FR" sz="1000" dirty="0" smtClean="0">
                <a:latin typeface="Lucida Bright" panose="02040602050505020304" pitchFamily="18" charset="0"/>
              </a:rPr>
              <a:t>Par </a:t>
            </a:r>
            <a:r>
              <a:rPr lang="fr-FR" sz="1000" dirty="0">
                <a:latin typeface="Lucida Bright" panose="02040602050505020304" pitchFamily="18" charset="0"/>
              </a:rPr>
              <a:t>contre, s’il s’agit d’un bien commun, le consentement des deux époux est </a:t>
            </a:r>
            <a:r>
              <a:rPr lang="fr-FR" sz="1000" dirty="0" smtClean="0">
                <a:latin typeface="Lucida Bright" panose="02040602050505020304" pitchFamily="18" charset="0"/>
              </a:rPr>
              <a:t>nécessaire</a:t>
            </a:r>
          </a:p>
          <a:p>
            <a:pPr lvl="1" algn="just">
              <a:spcBef>
                <a:spcPts val="0"/>
              </a:spcBef>
              <a:buSzPct val="119000"/>
              <a:buFont typeface="Century Schoolbook" panose="02040604050505020304" pitchFamily="18" charset="0"/>
              <a:buChar char="-"/>
            </a:pPr>
            <a:endParaRPr lang="fr-FR" sz="1100" b="1" dirty="0">
              <a:latin typeface="Lucida Bright" panose="02040602050505020304" pitchFamily="18" charset="0"/>
            </a:endParaRPr>
          </a:p>
          <a:p>
            <a:pPr marL="0" lvl="1" indent="0" algn="just">
              <a:spcBef>
                <a:spcPts val="0"/>
              </a:spcBef>
              <a:buSzPct val="110000"/>
              <a:buNone/>
            </a:pPr>
            <a:r>
              <a:rPr lang="fr-FR" sz="1400" b="1" dirty="0" smtClean="0">
                <a:solidFill>
                  <a:schemeClr val="accent1"/>
                </a:solidFill>
                <a:latin typeface="Lucida Bright" panose="02040602050505020304" pitchFamily="18" charset="0"/>
              </a:rPr>
              <a:t>2.</a:t>
            </a:r>
            <a:r>
              <a:rPr lang="fr-FR" sz="1200" b="1" dirty="0" smtClean="0">
                <a:latin typeface="Lucida Bright" panose="02040602050505020304" pitchFamily="18" charset="0"/>
              </a:rPr>
              <a:t> Existence </a:t>
            </a:r>
            <a:r>
              <a:rPr lang="fr-FR" sz="1200" b="1" dirty="0">
                <a:latin typeface="Lucida Bright" panose="02040602050505020304" pitchFamily="18" charset="0"/>
              </a:rPr>
              <a:t>d’une </a:t>
            </a:r>
            <a:r>
              <a:rPr lang="fr-FR" sz="1200" b="1" dirty="0" smtClean="0">
                <a:latin typeface="Lucida Bright" panose="02040602050505020304" pitchFamily="18" charset="0"/>
              </a:rPr>
              <a:t>clientèle ?</a:t>
            </a:r>
          </a:p>
          <a:p>
            <a:pPr marL="274320" lvl="2" indent="0" algn="just">
              <a:spcBef>
                <a:spcPts val="0"/>
              </a:spcBef>
              <a:buSzPct val="110000"/>
              <a:buNone/>
            </a:pPr>
            <a:r>
              <a:rPr lang="fr-FR" sz="1100" dirty="0" smtClean="0">
                <a:latin typeface="Lucida Bright" panose="02040602050505020304" pitchFamily="18" charset="0"/>
              </a:rPr>
              <a:t>Sans </a:t>
            </a:r>
            <a:r>
              <a:rPr lang="fr-FR" sz="1100" dirty="0">
                <a:latin typeface="Lucida Bright" panose="02040602050505020304" pitchFamily="18" charset="0"/>
              </a:rPr>
              <a:t>entrer dans le débat doctrinal en la matière, Il ne fait aucun doute que la clientèle constitue un des éléments essentiels du fonds de commerce, « sans lequel le fonds ne peut exister ». En effet, l’absence de réalité de la clientèle peut entraîner une disqualification de la cession de fonds de commerce en cession d’éléments d’exploitation, c’est-à-dire en cession du droit au </a:t>
            </a:r>
            <a:r>
              <a:rPr lang="fr-FR" sz="1100" dirty="0" smtClean="0">
                <a:latin typeface="Lucida Bright" panose="02040602050505020304" pitchFamily="18" charset="0"/>
              </a:rPr>
              <a:t>bail. </a:t>
            </a:r>
          </a:p>
          <a:p>
            <a:pPr marL="0" indent="0" algn="just">
              <a:spcBef>
                <a:spcPts val="0"/>
              </a:spcBef>
            </a:pPr>
            <a:endParaRPr lang="fr-FR" sz="1100" b="1" dirty="0">
              <a:latin typeface="Lucida Bright" panose="02040602050505020304" pitchFamily="18" charset="0"/>
            </a:endParaRPr>
          </a:p>
          <a:p>
            <a:pPr marL="0" indent="0" algn="just">
              <a:spcBef>
                <a:spcPts val="0"/>
              </a:spcBef>
              <a:buSzPct val="110000"/>
              <a:buNone/>
            </a:pPr>
            <a:r>
              <a:rPr lang="fr-FR" sz="1400" b="1" dirty="0" smtClean="0">
                <a:solidFill>
                  <a:schemeClr val="accent1"/>
                </a:solidFill>
                <a:latin typeface="Lucida Bright" panose="02040602050505020304" pitchFamily="18" charset="0"/>
              </a:rPr>
              <a:t>3. </a:t>
            </a:r>
            <a:r>
              <a:rPr lang="fr-FR" sz="1200" b="1" dirty="0" smtClean="0">
                <a:latin typeface="Lucida Bright" panose="02040602050505020304" pitchFamily="18" charset="0"/>
              </a:rPr>
              <a:t>Le </a:t>
            </a:r>
            <a:r>
              <a:rPr lang="fr-FR" sz="1200" b="1" dirty="0">
                <a:latin typeface="Lucida Bright" panose="02040602050505020304" pitchFamily="18" charset="0"/>
              </a:rPr>
              <a:t>droit au bail ?</a:t>
            </a:r>
            <a:endParaRPr lang="fr-FR" sz="1000" b="1" dirty="0" smtClean="0">
              <a:latin typeface="Lucida Bright" panose="02040602050505020304" pitchFamily="18" charset="0"/>
            </a:endParaRPr>
          </a:p>
          <a:p>
            <a:pPr marL="365760" lvl="1" indent="0" algn="just">
              <a:spcBef>
                <a:spcPts val="0"/>
              </a:spcBef>
              <a:buSzPct val="110000"/>
              <a:buNone/>
            </a:pPr>
            <a:r>
              <a:rPr lang="fr-FR" sz="1000" dirty="0" smtClean="0">
                <a:latin typeface="Lucida Bright" panose="02040602050505020304" pitchFamily="18" charset="0"/>
              </a:rPr>
              <a:t>Le </a:t>
            </a:r>
            <a:r>
              <a:rPr lang="fr-FR" sz="1000" dirty="0">
                <a:latin typeface="Lucida Bright" panose="02040602050505020304" pitchFamily="18" charset="0"/>
              </a:rPr>
              <a:t>principe en la matière est qu’en cas de cession d’un fonds de commerce, le droit au bail est compris dans la cession (Article L. 145-16 du Code de commerce</a:t>
            </a:r>
            <a:r>
              <a:rPr lang="fr-FR" sz="1000" dirty="0" smtClean="0">
                <a:latin typeface="Lucida Bright" panose="02040602050505020304" pitchFamily="18" charset="0"/>
              </a:rPr>
              <a:t>).Dans </a:t>
            </a:r>
            <a:r>
              <a:rPr lang="fr-FR" sz="1000" dirty="0">
                <a:latin typeface="Lucida Bright" panose="02040602050505020304" pitchFamily="18" charset="0"/>
              </a:rPr>
              <a:t>certains cas, l’autorisation de la copropriété est parfois nécessaire. Dans d’autres situations, un permis de construire est obligatoire (Article R431-34 et suivants du Code de l’urbanisme</a:t>
            </a:r>
            <a:r>
              <a:rPr lang="fr-FR" sz="1000" dirty="0" smtClean="0">
                <a:latin typeface="Lucida Bright" panose="02040602050505020304" pitchFamily="18" charset="0"/>
              </a:rPr>
              <a:t>).</a:t>
            </a:r>
          </a:p>
          <a:p>
            <a:pPr marL="0" indent="0" algn="just">
              <a:spcBef>
                <a:spcPts val="0"/>
              </a:spcBef>
              <a:buNone/>
            </a:pPr>
            <a:endParaRPr lang="fr-FR" sz="1100" b="1" dirty="0">
              <a:latin typeface="Lucida Bright" panose="02040602050505020304" pitchFamily="18" charset="0"/>
            </a:endParaRPr>
          </a:p>
          <a:p>
            <a:pPr marL="0" indent="0" algn="just">
              <a:spcBef>
                <a:spcPts val="0"/>
              </a:spcBef>
              <a:buNone/>
            </a:pPr>
            <a:r>
              <a:rPr lang="fr-FR" sz="1400" b="1" dirty="0" smtClean="0">
                <a:solidFill>
                  <a:schemeClr val="accent1"/>
                </a:solidFill>
                <a:latin typeface="Lucida Bright" panose="02040602050505020304" pitchFamily="18" charset="0"/>
              </a:rPr>
              <a:t>4.</a:t>
            </a:r>
            <a:r>
              <a:rPr lang="fr-FR" sz="1400" b="1" dirty="0" smtClean="0">
                <a:latin typeface="Lucida Bright" panose="02040602050505020304" pitchFamily="18" charset="0"/>
              </a:rPr>
              <a:t> </a:t>
            </a:r>
            <a:r>
              <a:rPr lang="fr-FR" sz="1200" b="1" dirty="0" smtClean="0">
                <a:latin typeface="Lucida Bright" panose="02040602050505020304" pitchFamily="18" charset="0"/>
              </a:rPr>
              <a:t>Le </a:t>
            </a:r>
            <a:r>
              <a:rPr lang="fr-FR" sz="1200" b="1" dirty="0">
                <a:latin typeface="Lucida Bright" panose="02040602050505020304" pitchFamily="18" charset="0"/>
              </a:rPr>
              <a:t>nom commercial, et </a:t>
            </a:r>
            <a:r>
              <a:rPr lang="fr-FR" sz="1200" b="1" dirty="0" smtClean="0">
                <a:latin typeface="Lucida Bright" panose="02040602050505020304" pitchFamily="18" charset="0"/>
              </a:rPr>
              <a:t>l’enseigne</a:t>
            </a:r>
            <a:endParaRPr lang="fr-FR" sz="1100" dirty="0">
              <a:latin typeface="Lucida Bright" panose="02040602050505020304" pitchFamily="18" charset="0"/>
            </a:endParaRPr>
          </a:p>
          <a:p>
            <a:pPr marL="0" indent="0" algn="just">
              <a:spcBef>
                <a:spcPts val="0"/>
              </a:spcBef>
              <a:buNone/>
            </a:pPr>
            <a:r>
              <a:rPr lang="fr-FR" sz="1400" b="1" dirty="0" smtClean="0">
                <a:solidFill>
                  <a:schemeClr val="accent1"/>
                </a:solidFill>
                <a:latin typeface="Lucida Bright" panose="02040602050505020304" pitchFamily="18" charset="0"/>
              </a:rPr>
              <a:t>5</a:t>
            </a:r>
            <a:r>
              <a:rPr lang="fr-FR" sz="1600" dirty="0" smtClean="0">
                <a:solidFill>
                  <a:schemeClr val="accent1"/>
                </a:solidFill>
                <a:latin typeface="Lucida Bright" panose="02040602050505020304" pitchFamily="18" charset="0"/>
              </a:rPr>
              <a:t>. </a:t>
            </a:r>
            <a:r>
              <a:rPr lang="fr-FR" sz="1200" b="1" dirty="0" smtClean="0">
                <a:latin typeface="Lucida Bright" panose="02040602050505020304" pitchFamily="18" charset="0"/>
              </a:rPr>
              <a:t>Sort </a:t>
            </a:r>
            <a:r>
              <a:rPr lang="fr-FR" sz="1200" b="1" dirty="0">
                <a:latin typeface="Lucida Bright" panose="02040602050505020304" pitchFamily="18" charset="0"/>
              </a:rPr>
              <a:t>des contrats en </a:t>
            </a:r>
            <a:r>
              <a:rPr lang="fr-FR" sz="1200" b="1" dirty="0" smtClean="0">
                <a:latin typeface="Lucida Bright" panose="02040602050505020304" pitchFamily="18" charset="0"/>
              </a:rPr>
              <a:t>cours </a:t>
            </a:r>
            <a:r>
              <a:rPr lang="fr-FR" sz="1100" dirty="0">
                <a:latin typeface="Lucida Bright" panose="02040602050505020304" pitchFamily="18" charset="0"/>
              </a:rPr>
              <a:t>?</a:t>
            </a:r>
            <a:endParaRPr lang="fr-FR" sz="1100" dirty="0" smtClean="0">
              <a:latin typeface="Lucida Bright" panose="02040602050505020304" pitchFamily="18" charset="0"/>
            </a:endParaRPr>
          </a:p>
          <a:p>
            <a:pPr marL="365760" lvl="1" indent="0" algn="just">
              <a:spcBef>
                <a:spcPts val="0"/>
              </a:spcBef>
              <a:buNone/>
            </a:pPr>
            <a:r>
              <a:rPr lang="fr-FR" sz="1000" dirty="0" smtClean="0">
                <a:latin typeface="Lucida Bright" panose="02040602050505020304" pitchFamily="18" charset="0"/>
              </a:rPr>
              <a:t>En matière de cession de fonds ce commerce, le principe est celui de non transmission des contrats à l’exception des contrats de travail en cours, du contrat de bail, des contrats d’assurance de dommage. Les contrats dont bénéficiaient l’exploitant précédant et nécessaires à la continuation du fonds de commerce devront pouvoir être négociés avant la cession définitive et même en faire une condition suspensive de la vente. Il s’agit généralement des contrats de crédit-bail, des contrats de distribution (franchise, concession, distribution sélective). Le vendeur pourra de ce fait se mettre d’accord avec le cessionnaire pour la reprise de tout ou partie des contrats qu’il aura conclu, sous réserve d’ l’acceptation des cocontractants.</a:t>
            </a:r>
            <a:endParaRPr lang="fr-FR" sz="1000" dirty="0">
              <a:latin typeface="Lucida Bright" panose="02040602050505020304" pitchFamily="18" charset="0"/>
            </a:endParaRPr>
          </a:p>
          <a:p>
            <a:pPr marL="0" indent="0" algn="just">
              <a:spcBef>
                <a:spcPts val="0"/>
              </a:spcBef>
              <a:buNone/>
            </a:pPr>
            <a:endParaRPr lang="fr-FR" sz="1100" b="1" dirty="0" smtClean="0">
              <a:latin typeface="Lucida Bright" panose="02040602050505020304" pitchFamily="18" charset="0"/>
            </a:endParaRPr>
          </a:p>
          <a:p>
            <a:pPr marL="0" indent="0" algn="just">
              <a:spcBef>
                <a:spcPts val="0"/>
              </a:spcBef>
              <a:buNone/>
            </a:pPr>
            <a:r>
              <a:rPr lang="fr-FR" sz="1600" b="1" dirty="0" smtClean="0">
                <a:solidFill>
                  <a:schemeClr val="accent1"/>
                </a:solidFill>
                <a:latin typeface="Lucida Bright" panose="02040602050505020304" pitchFamily="18" charset="0"/>
              </a:rPr>
              <a:t>6. </a:t>
            </a:r>
            <a:r>
              <a:rPr lang="fr-FR" sz="1200" b="1" dirty="0" smtClean="0">
                <a:latin typeface="Lucida Bright" panose="02040602050505020304" pitchFamily="18" charset="0"/>
              </a:rPr>
              <a:t>Vérification </a:t>
            </a:r>
            <a:r>
              <a:rPr lang="fr-FR" sz="1200" b="1" dirty="0">
                <a:latin typeface="Lucida Bright" panose="02040602050505020304" pitchFamily="18" charset="0"/>
              </a:rPr>
              <a:t>du périmètre de sauvegarde du commerce et de </a:t>
            </a:r>
            <a:r>
              <a:rPr lang="fr-FR" sz="1200" b="1" dirty="0" smtClean="0">
                <a:latin typeface="Lucida Bright" panose="02040602050505020304" pitchFamily="18" charset="0"/>
              </a:rPr>
              <a:t>l’artisanat</a:t>
            </a:r>
            <a:endParaRPr lang="fr-FR" sz="1200" dirty="0" smtClean="0">
              <a:latin typeface="Lucida Bright" panose="02040602050505020304" pitchFamily="18" charset="0"/>
            </a:endParaRPr>
          </a:p>
          <a:p>
            <a:pPr marL="365760" lvl="1" indent="0" algn="just">
              <a:spcBef>
                <a:spcPts val="0"/>
              </a:spcBef>
              <a:buNone/>
            </a:pPr>
            <a:r>
              <a:rPr lang="fr-FR" sz="1000" dirty="0" smtClean="0">
                <a:latin typeface="Lucida Bright" panose="02040602050505020304" pitchFamily="18" charset="0"/>
              </a:rPr>
              <a:t>Dans </a:t>
            </a:r>
            <a:r>
              <a:rPr lang="fr-FR" sz="1000" dirty="0">
                <a:latin typeface="Lucida Bright" panose="02040602050505020304" pitchFamily="18" charset="0"/>
              </a:rPr>
              <a:t>le périmètre défini par le conseil municipal, toute intention de céder un fonds de commerce, doit être précédé d’une déclaration d’intention préalable. Avant toute cession, il faut s’enquérir du fait que le commerce n’est pas dans un périmètre de sauvegarde du commerce et de l’artisanat, auquel cas, le cédant doit donc faire une déclaration préalable à la commune. La sanction du défaut de cette formalité préalable est la nullité de la cession</a:t>
            </a:r>
            <a:r>
              <a:rPr lang="fr-FR" sz="1000" dirty="0" smtClean="0">
                <a:latin typeface="Lucida Bright" panose="02040602050505020304" pitchFamily="18" charset="0"/>
              </a:rPr>
              <a:t>.</a:t>
            </a:r>
          </a:p>
          <a:p>
            <a:pPr marL="365760" lvl="1" indent="0" algn="just">
              <a:spcBef>
                <a:spcPts val="0"/>
              </a:spcBef>
              <a:buNone/>
            </a:pPr>
            <a:r>
              <a:rPr lang="fr-FR" sz="1000" dirty="0">
                <a:latin typeface="Lucida Bright" panose="02040602050505020304" pitchFamily="18" charset="0"/>
              </a:rPr>
              <a:t> </a:t>
            </a:r>
            <a:r>
              <a:rPr lang="fr-FR" sz="800" dirty="0">
                <a:latin typeface="Lucida Bright" panose="02040602050505020304" pitchFamily="18" charset="0"/>
              </a:rPr>
              <a:t/>
            </a:r>
            <a:br>
              <a:rPr lang="fr-FR" sz="800" dirty="0">
                <a:latin typeface="Lucida Bright" panose="02040602050505020304" pitchFamily="18" charset="0"/>
              </a:rPr>
            </a:br>
            <a:endParaRPr lang="fr-FR" sz="800" dirty="0">
              <a:latin typeface="Lucida Bright" panose="02040602050505020304" pitchFamily="18" charset="0"/>
            </a:endParaRPr>
          </a:p>
        </p:txBody>
      </p:sp>
      <p:sp>
        <p:nvSpPr>
          <p:cNvPr id="12" name="Espace réservé du numéro de diapositive 11"/>
          <p:cNvSpPr>
            <a:spLocks noGrp="1"/>
          </p:cNvSpPr>
          <p:nvPr>
            <p:ph type="sldNum" sz="quarter" idx="15"/>
          </p:nvPr>
        </p:nvSpPr>
        <p:spPr/>
        <p:txBody>
          <a:bodyPr/>
          <a:lstStyle/>
          <a:p>
            <a:fld id="{A96A5DF5-EDC7-494C-8E93-01E4FB401C7E}" type="slidenum">
              <a:rPr lang="fr-FR" smtClean="0"/>
              <a:t>55</a:t>
            </a:fld>
            <a:endParaRPr lang="fr-FR" dirty="0"/>
          </a:p>
        </p:txBody>
      </p:sp>
    </p:spTree>
    <p:extLst>
      <p:ext uri="{BB962C8B-B14F-4D97-AF65-F5344CB8AC3E}">
        <p14:creationId xmlns:p14="http://schemas.microsoft.com/office/powerpoint/2010/main" val="44425759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58415"/>
            <a:ext cx="936104" cy="797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a:xfrm>
            <a:off x="251520" y="-99392"/>
            <a:ext cx="7467600" cy="1143000"/>
          </a:xfrm>
        </p:spPr>
        <p:txBody>
          <a:bodyPr>
            <a:noAutofit/>
          </a:bodyPr>
          <a:lstStyle/>
          <a:p>
            <a:r>
              <a:rPr lang="fr-FR" sz="1400" b="1" u="sng" dirty="0">
                <a:solidFill>
                  <a:schemeClr val="accent1"/>
                </a:solidFill>
                <a:effectLst>
                  <a:outerShdw blurRad="38100" dist="38100" dir="2700000" algn="tl">
                    <a:srgbClr val="000000">
                      <a:alpha val="43137"/>
                    </a:srgbClr>
                  </a:outerShdw>
                </a:effectLst>
              </a:rPr>
              <a:t>Les méthodes de calcul </a:t>
            </a:r>
            <a:r>
              <a:rPr lang="fr-FR" sz="1400" b="1" u="sng" dirty="0" smtClean="0">
                <a:solidFill>
                  <a:schemeClr val="accent1"/>
                </a:solidFill>
                <a:effectLst>
                  <a:outerShdw blurRad="38100" dist="38100" dir="2700000" algn="tl">
                    <a:srgbClr val="000000">
                      <a:alpha val="43137"/>
                    </a:srgbClr>
                  </a:outerShdw>
                </a:effectLst>
              </a:rPr>
              <a:t>du prix de cession du </a:t>
            </a:r>
            <a:r>
              <a:rPr lang="fr-FR" sz="1400" b="1" u="sng" dirty="0">
                <a:solidFill>
                  <a:schemeClr val="accent1"/>
                </a:solidFill>
                <a:effectLst>
                  <a:outerShdw blurRad="38100" dist="38100" dir="2700000" algn="tl">
                    <a:srgbClr val="000000">
                      <a:alpha val="43137"/>
                    </a:srgbClr>
                  </a:outerShdw>
                </a:effectLst>
              </a:rPr>
              <a:t>fonds de commerce</a:t>
            </a:r>
            <a:r>
              <a:rPr lang="fr-FR" sz="1800" b="1" dirty="0">
                <a:solidFill>
                  <a:schemeClr val="accent1"/>
                </a:solidFill>
                <a:effectLst>
                  <a:outerShdw blurRad="38100" dist="38100" dir="2700000" algn="tl">
                    <a:srgbClr val="000000">
                      <a:alpha val="43137"/>
                    </a:srgbClr>
                  </a:outerShdw>
                </a:effectLst>
              </a:rPr>
              <a:t/>
            </a:r>
            <a:br>
              <a:rPr lang="fr-FR" sz="1800" b="1" dirty="0">
                <a:solidFill>
                  <a:schemeClr val="accent1"/>
                </a:solidFill>
                <a:effectLst>
                  <a:outerShdw blurRad="38100" dist="38100" dir="2700000" algn="tl">
                    <a:srgbClr val="000000">
                      <a:alpha val="43137"/>
                    </a:srgbClr>
                  </a:outerShdw>
                </a:effectLst>
              </a:rPr>
            </a:br>
            <a:endParaRPr lang="fr-FR" sz="1800" b="1" dirty="0">
              <a:solidFill>
                <a:schemeClr val="accent1"/>
              </a:solidFill>
              <a:effectLst>
                <a:outerShdw blurRad="38100" dist="38100" dir="2700000" algn="tl">
                  <a:srgbClr val="000000">
                    <a:alpha val="43137"/>
                  </a:srgbClr>
                </a:outerShdw>
              </a:effectLst>
            </a:endParaRPr>
          </a:p>
        </p:txBody>
      </p:sp>
      <p:sp>
        <p:nvSpPr>
          <p:cNvPr id="3" name="Espace réservé du contenu 2"/>
          <p:cNvSpPr>
            <a:spLocks noGrp="1"/>
          </p:cNvSpPr>
          <p:nvPr>
            <p:ph sz="quarter" idx="1"/>
          </p:nvPr>
        </p:nvSpPr>
        <p:spPr>
          <a:xfrm>
            <a:off x="467688" y="836712"/>
            <a:ext cx="7920880" cy="5305800"/>
          </a:xfrm>
        </p:spPr>
        <p:txBody>
          <a:bodyPr>
            <a:noAutofit/>
          </a:bodyPr>
          <a:lstStyle/>
          <a:p>
            <a:pPr algn="just"/>
            <a:r>
              <a:rPr lang="fr-FR" sz="1100" dirty="0" smtClean="0">
                <a:latin typeface="Lucida Bright" panose="02040602050505020304" pitchFamily="18" charset="0"/>
              </a:rPr>
              <a:t>Il </a:t>
            </a:r>
            <a:r>
              <a:rPr lang="fr-FR" sz="1100" dirty="0">
                <a:latin typeface="Lucida Bright" panose="02040602050505020304" pitchFamily="18" charset="0"/>
              </a:rPr>
              <a:t>existe plusieurs méthodes d'évaluation possibles </a:t>
            </a:r>
            <a:r>
              <a:rPr lang="fr-FR" sz="1100" dirty="0" smtClean="0">
                <a:latin typeface="Lucida Bright" panose="02040602050505020304" pitchFamily="18" charset="0"/>
              </a:rPr>
              <a:t>:</a:t>
            </a:r>
          </a:p>
          <a:p>
            <a:pPr algn="just"/>
            <a:endParaRPr lang="fr-FR" sz="1100" dirty="0" smtClean="0">
              <a:latin typeface="Lucida Bright" panose="02040602050505020304" pitchFamily="18" charset="0"/>
            </a:endParaRPr>
          </a:p>
          <a:p>
            <a:pPr marL="880110" lvl="1" indent="-514350" algn="just">
              <a:buSzPct val="105000"/>
              <a:buFont typeface="+mj-lt"/>
              <a:buAutoNum type="arabicPeriod"/>
            </a:pPr>
            <a:r>
              <a:rPr lang="fr-FR" sz="1100" b="1" dirty="0" smtClean="0">
                <a:latin typeface="Lucida Bright" panose="02040602050505020304" pitchFamily="18" charset="0"/>
              </a:rPr>
              <a:t>L'évaluation </a:t>
            </a:r>
            <a:r>
              <a:rPr lang="fr-FR" sz="1100" b="1" dirty="0">
                <a:latin typeface="Lucida Bright" panose="02040602050505020304" pitchFamily="18" charset="0"/>
              </a:rPr>
              <a:t>par comparaison </a:t>
            </a:r>
            <a:r>
              <a:rPr lang="fr-FR" sz="1100" dirty="0">
                <a:latin typeface="Lucida Bright" panose="02040602050505020304" pitchFamily="18" charset="0"/>
              </a:rPr>
              <a:t>qui se réfère à des cessions ou de mutations de fonds comparables ou semblables par leur nature, leur état, leur situation et leur importance ; suppose des conditions matérielles, économiques et juridiques d'exploitation comparables entre le fonds à estimer et les termes de </a:t>
            </a:r>
            <a:r>
              <a:rPr lang="fr-FR" sz="1100" dirty="0" smtClean="0">
                <a:latin typeface="Lucida Bright" panose="02040602050505020304" pitchFamily="18" charset="0"/>
              </a:rPr>
              <a:t>référence.</a:t>
            </a:r>
          </a:p>
          <a:p>
            <a:pPr marL="880110" lvl="1" indent="-514350" algn="just">
              <a:buSzPct val="105000"/>
              <a:buFont typeface="+mj-lt"/>
              <a:buAutoNum type="arabicPeriod"/>
            </a:pPr>
            <a:endParaRPr lang="fr-FR" sz="1100" dirty="0" smtClean="0">
              <a:latin typeface="Lucida Bright" panose="02040602050505020304" pitchFamily="18" charset="0"/>
            </a:endParaRPr>
          </a:p>
          <a:p>
            <a:pPr marL="880110" lvl="1" indent="-514350" algn="just">
              <a:buSzPct val="105000"/>
              <a:buFont typeface="+mj-lt"/>
              <a:buAutoNum type="arabicPeriod"/>
            </a:pPr>
            <a:r>
              <a:rPr lang="fr-FR" sz="1100" b="1" dirty="0" smtClean="0">
                <a:latin typeface="Lucida Bright" panose="02040602050505020304" pitchFamily="18" charset="0"/>
              </a:rPr>
              <a:t>L'évaluation </a:t>
            </a:r>
            <a:r>
              <a:rPr lang="fr-FR" sz="1100" b="1" dirty="0">
                <a:latin typeface="Lucida Bright" panose="02040602050505020304" pitchFamily="18" charset="0"/>
              </a:rPr>
              <a:t>par les bénéfices </a:t>
            </a:r>
            <a:r>
              <a:rPr lang="fr-FR" sz="1100" dirty="0">
                <a:latin typeface="Lucida Bright" panose="02040602050505020304" pitchFamily="18" charset="0"/>
              </a:rPr>
              <a:t>qui consiste à appliquer aux bénéfices moyens des trois dernières années un coefficient multiplicateur tiré non pas d'un barème, mais d'un diagnostic </a:t>
            </a:r>
            <a:r>
              <a:rPr lang="fr-FR" sz="1100" dirty="0" smtClean="0">
                <a:latin typeface="Lucida Bright" panose="02040602050505020304" pitchFamily="18" charset="0"/>
              </a:rPr>
              <a:t>qualitatif.</a:t>
            </a:r>
          </a:p>
          <a:p>
            <a:pPr marL="880110" lvl="1" indent="-514350" algn="just">
              <a:buSzPct val="105000"/>
              <a:buFont typeface="+mj-lt"/>
              <a:buAutoNum type="arabicPeriod"/>
            </a:pPr>
            <a:endParaRPr lang="fr-FR" sz="1100" dirty="0">
              <a:latin typeface="Lucida Bright" panose="02040602050505020304" pitchFamily="18" charset="0"/>
            </a:endParaRPr>
          </a:p>
          <a:p>
            <a:pPr marL="880110" lvl="1" indent="-514350" algn="just">
              <a:buSzPct val="105000"/>
              <a:buFont typeface="+mj-lt"/>
              <a:buAutoNum type="arabicPeriod"/>
            </a:pPr>
            <a:r>
              <a:rPr lang="fr-FR" sz="1100" b="1" dirty="0" smtClean="0">
                <a:latin typeface="Lucida Bright" panose="02040602050505020304" pitchFamily="18" charset="0"/>
              </a:rPr>
              <a:t>L'évaluation </a:t>
            </a:r>
            <a:r>
              <a:rPr lang="fr-FR" sz="1100" b="1" dirty="0">
                <a:latin typeface="Lucida Bright" panose="02040602050505020304" pitchFamily="18" charset="0"/>
              </a:rPr>
              <a:t>par référence aux valeurs antérieures</a:t>
            </a:r>
            <a:r>
              <a:rPr lang="fr-FR" sz="1100" dirty="0">
                <a:latin typeface="Lucida Bright" panose="02040602050505020304" pitchFamily="18" charset="0"/>
              </a:rPr>
              <a:t> consiste à appliquer aux valeurs antérieures de cession du fonds des coefficients de correction censés prendre en compte différents paramètres d'évolution tels que l'inflation, l'évolution commerciale du fonds de </a:t>
            </a:r>
            <a:r>
              <a:rPr lang="fr-FR" sz="1100" dirty="0" smtClean="0">
                <a:latin typeface="Lucida Bright" panose="02040602050505020304" pitchFamily="18" charset="0"/>
              </a:rPr>
              <a:t>commerce.</a:t>
            </a:r>
          </a:p>
          <a:p>
            <a:pPr marL="880110" lvl="1" indent="-514350" algn="just">
              <a:buSzPct val="105000"/>
              <a:buFont typeface="+mj-lt"/>
              <a:buAutoNum type="arabicPeriod"/>
            </a:pPr>
            <a:endParaRPr lang="fr-FR" sz="1100" dirty="0">
              <a:latin typeface="Lucida Bright" panose="02040602050505020304" pitchFamily="18" charset="0"/>
            </a:endParaRPr>
          </a:p>
          <a:p>
            <a:pPr marL="880110" lvl="1" indent="-514350" algn="just">
              <a:buSzPct val="105000"/>
              <a:buFont typeface="+mj-lt"/>
              <a:buAutoNum type="arabicPeriod"/>
            </a:pPr>
            <a:r>
              <a:rPr lang="fr-FR" sz="1100" b="1" dirty="0" smtClean="0">
                <a:latin typeface="Lucida Bright" panose="02040602050505020304" pitchFamily="18" charset="0"/>
              </a:rPr>
              <a:t>La </a:t>
            </a:r>
            <a:r>
              <a:rPr lang="fr-FR" sz="1100" b="1" dirty="0">
                <a:latin typeface="Lucida Bright" panose="02040602050505020304" pitchFamily="18" charset="0"/>
              </a:rPr>
              <a:t>méthode des barèmes fiscaux par secteur d'activit</a:t>
            </a:r>
            <a:r>
              <a:rPr lang="fr-FR" sz="1100" dirty="0">
                <a:latin typeface="Lucida Bright" panose="02040602050505020304" pitchFamily="18" charset="0"/>
              </a:rPr>
              <a:t>é se réfère soit aux bénéfices, soit au chiffre d'affaires et consiste à appliquer aux résultats </a:t>
            </a:r>
            <a:r>
              <a:rPr lang="fr-FR" sz="1200" dirty="0">
                <a:latin typeface="Lucida Bright" panose="02040602050505020304" pitchFamily="18" charset="0"/>
              </a:rPr>
              <a:t>moyens des trois dernières années d'exploitation des correctifs établis en barèmes. </a:t>
            </a:r>
            <a:endParaRPr lang="fr-FR" sz="1200" dirty="0" smtClean="0">
              <a:latin typeface="Lucida Bright" panose="02040602050505020304" pitchFamily="18" charset="0"/>
            </a:endParaRPr>
          </a:p>
          <a:p>
            <a:pPr marL="880110" lvl="1" indent="-514350" algn="just">
              <a:buSzPct val="105000"/>
              <a:buFont typeface="+mj-lt"/>
              <a:buAutoNum type="arabicPeriod"/>
            </a:pPr>
            <a:endParaRPr lang="fr-FR" sz="1100" dirty="0">
              <a:latin typeface="Lucida Bright" panose="02040602050505020304" pitchFamily="18" charset="0"/>
            </a:endParaRPr>
          </a:p>
          <a:p>
            <a:pPr marL="0" indent="0" algn="just">
              <a:buSzPct val="105000"/>
              <a:buNone/>
            </a:pPr>
            <a:r>
              <a:rPr lang="fr-FR" sz="1100" dirty="0" smtClean="0">
                <a:latin typeface="Lucida Bright" panose="02040602050505020304" pitchFamily="18" charset="0"/>
              </a:rPr>
              <a:t>L'évaluation </a:t>
            </a:r>
            <a:r>
              <a:rPr lang="fr-FR" sz="1100" dirty="0">
                <a:latin typeface="Lucida Bright" panose="02040602050505020304" pitchFamily="18" charset="0"/>
              </a:rPr>
              <a:t>par le chiffre d'affaires est celle qu'emploient le plus souvent les tribunaux. En effet pour l'évaluation du fonds, les tribunaux retiennent généralement un chiffre d'affaires moyen réalisé au cours des trois dernières années, souvent TTC, affecté d'un pourcentage variable selon la branche d'activité</a:t>
            </a:r>
          </a:p>
          <a:p>
            <a:pPr marL="0" indent="0" algn="just">
              <a:buNone/>
            </a:pPr>
            <a:r>
              <a:rPr lang="fr-FR" sz="1100" dirty="0">
                <a:latin typeface="Lucida Bright" panose="02040602050505020304" pitchFamily="18" charset="0"/>
              </a:rPr>
              <a:t>Il s'agit de considérer le bénéfice annuel moyen tel qu'il résulte des bénéfices comptabilisés dans les trois dernières années et à le multiplier par un coefficient déduit d'une observation objective du marché</a:t>
            </a:r>
            <a:r>
              <a:rPr lang="fr-FR" sz="1100" dirty="0" smtClean="0">
                <a:latin typeface="Lucida Bright" panose="02040602050505020304" pitchFamily="18" charset="0"/>
              </a:rPr>
              <a:t>.</a:t>
            </a:r>
          </a:p>
          <a:p>
            <a:pPr marL="0" indent="0" algn="just">
              <a:buNone/>
            </a:pPr>
            <a:r>
              <a:rPr lang="fr-FR" sz="1100" dirty="0" smtClean="0">
                <a:latin typeface="Lucida Bright" panose="02040602050505020304" pitchFamily="18" charset="0"/>
              </a:rPr>
              <a:t>Ce </a:t>
            </a:r>
            <a:r>
              <a:rPr lang="fr-FR" sz="1100" dirty="0">
                <a:latin typeface="Lucida Bright" panose="02040602050505020304" pitchFamily="18" charset="0"/>
              </a:rPr>
              <a:t>coefficient peut varier entre 1 et 8 selon la localisation et la nature du fonds de commerce à vendre. Néanmoins, il est quasiment toujours compris entre 3 et 5.</a:t>
            </a:r>
          </a:p>
          <a:p>
            <a:endParaRPr lang="fr-FR" sz="1100" dirty="0"/>
          </a:p>
        </p:txBody>
      </p:sp>
      <p:sp>
        <p:nvSpPr>
          <p:cNvPr id="12" name="Espace réservé du numéro de diapositive 11"/>
          <p:cNvSpPr>
            <a:spLocks noGrp="1"/>
          </p:cNvSpPr>
          <p:nvPr>
            <p:ph type="sldNum" sz="quarter" idx="15"/>
          </p:nvPr>
        </p:nvSpPr>
        <p:spPr/>
        <p:txBody>
          <a:bodyPr/>
          <a:lstStyle/>
          <a:p>
            <a:fld id="{A96A5DF5-EDC7-494C-8E93-01E4FB401C7E}" type="slidenum">
              <a:rPr lang="fr-FR" smtClean="0"/>
              <a:t>56</a:t>
            </a:fld>
            <a:endParaRPr lang="fr-FR" dirty="0"/>
          </a:p>
        </p:txBody>
      </p:sp>
    </p:spTree>
    <p:extLst>
      <p:ext uri="{BB962C8B-B14F-4D97-AF65-F5344CB8AC3E}">
        <p14:creationId xmlns:p14="http://schemas.microsoft.com/office/powerpoint/2010/main" val="30731008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4300" y="703103"/>
            <a:ext cx="7992888" cy="5355312"/>
          </a:xfrm>
          <a:prstGeom prst="rect">
            <a:avLst/>
          </a:prstGeom>
        </p:spPr>
        <p:txBody>
          <a:bodyPr wrap="square">
            <a:spAutoFit/>
          </a:bodyPr>
          <a:lstStyle/>
          <a:p>
            <a:pPr algn="just"/>
            <a:r>
              <a:rPr lang="fr-FR" sz="1200" b="1" u="sng" dirty="0" smtClean="0">
                <a:solidFill>
                  <a:schemeClr val="accent1"/>
                </a:solidFill>
                <a:effectLst>
                  <a:outerShdw blurRad="38100" dist="38100" dir="2700000" algn="tl">
                    <a:srgbClr val="000000">
                      <a:alpha val="43137"/>
                    </a:srgbClr>
                  </a:outerShdw>
                </a:effectLst>
                <a:latin typeface="Lucida Bright" panose="02040602050505020304" pitchFamily="18" charset="0"/>
              </a:rPr>
              <a:t>LE FORMALISME</a:t>
            </a:r>
          </a:p>
          <a:p>
            <a:pPr algn="just"/>
            <a:endParaRPr lang="fr-FR" sz="1200" b="1" dirty="0">
              <a:latin typeface="Lucida Bright" panose="02040602050505020304" pitchFamily="18" charset="0"/>
            </a:endParaRPr>
          </a:p>
          <a:p>
            <a:pPr algn="just"/>
            <a:r>
              <a:rPr lang="fr-FR" sz="1200" dirty="0">
                <a:latin typeface="Lucida Bright" panose="02040602050505020304" pitchFamily="18" charset="0"/>
              </a:rPr>
              <a:t>La vente d'un fonds de commerce est soumise à un certain formalisme. Ce formalisme a pour but de protéger le vendeur, l'acheteur du fonds mais aussi les créanciers du cédant</a:t>
            </a:r>
            <a:r>
              <a:rPr lang="fr-FR" sz="1200" dirty="0" smtClean="0">
                <a:latin typeface="Lucida Bright" panose="02040602050505020304" pitchFamily="18" charset="0"/>
              </a:rPr>
              <a:t>.</a:t>
            </a:r>
          </a:p>
          <a:p>
            <a:pPr algn="just"/>
            <a:endParaRPr lang="fr-FR" sz="1100" dirty="0" smtClean="0">
              <a:latin typeface="Lucida Bright" panose="02040602050505020304" pitchFamily="18" charset="0"/>
            </a:endParaRPr>
          </a:p>
          <a:p>
            <a:pPr algn="just"/>
            <a:endParaRPr lang="fr-FR" sz="1100" u="sng" dirty="0">
              <a:latin typeface="Lucida Bright" panose="02040602050505020304" pitchFamily="18" charset="0"/>
            </a:endParaRPr>
          </a:p>
          <a:p>
            <a:pPr algn="just"/>
            <a:r>
              <a:rPr lang="fr-FR" sz="1200" b="1" u="sng" dirty="0" smtClean="0">
                <a:solidFill>
                  <a:schemeClr val="accent1"/>
                </a:solidFill>
                <a:effectLst>
                  <a:outerShdw blurRad="38100" dist="38100" dir="2700000" algn="tl">
                    <a:srgbClr val="000000">
                      <a:alpha val="43137"/>
                    </a:srgbClr>
                  </a:outerShdw>
                </a:effectLst>
                <a:latin typeface="Lucida Bright" panose="02040602050505020304" pitchFamily="18" charset="0"/>
              </a:rPr>
              <a:t>L’ACTE DE CESSION</a:t>
            </a:r>
          </a:p>
          <a:p>
            <a:pPr algn="just"/>
            <a:endParaRPr lang="fr-FR" sz="1200" b="1" dirty="0">
              <a:latin typeface="Lucida Bright" panose="02040602050505020304" pitchFamily="18" charset="0"/>
            </a:endParaRPr>
          </a:p>
          <a:p>
            <a:pPr algn="just"/>
            <a:r>
              <a:rPr lang="fr-FR" sz="1200" dirty="0">
                <a:latin typeface="Lucida Bright" panose="02040602050505020304" pitchFamily="18" charset="0"/>
              </a:rPr>
              <a:t>L'article L 141-1 du code de commerce dispose que tout acte constatant une cession amiable de fonds de commerce, consentie même sous condition et sous la forme d'un autre contrat ou l'apport en société d'un fonds de commerce, le vendeur doit </a:t>
            </a:r>
            <a:r>
              <a:rPr lang="fr-FR" sz="1200" dirty="0" smtClean="0">
                <a:latin typeface="Lucida Bright" panose="02040602050505020304" pitchFamily="18" charset="0"/>
              </a:rPr>
              <a:t>énoncer :</a:t>
            </a:r>
          </a:p>
          <a:p>
            <a:pPr algn="just"/>
            <a:endParaRPr lang="fr-FR" sz="1200" dirty="0">
              <a:latin typeface="Lucida Bright" panose="02040602050505020304" pitchFamily="18" charset="0"/>
            </a:endParaRPr>
          </a:p>
          <a:p>
            <a:pPr marL="628650" lvl="1" indent="-171450" algn="just">
              <a:buFont typeface="Wingdings" panose="05000000000000000000" pitchFamily="2" charset="2"/>
              <a:buChar char="ü"/>
            </a:pPr>
            <a:r>
              <a:rPr lang="fr-FR" sz="1200" dirty="0" smtClean="0">
                <a:latin typeface="Lucida Bright" panose="02040602050505020304" pitchFamily="18" charset="0"/>
              </a:rPr>
              <a:t>Le </a:t>
            </a:r>
            <a:r>
              <a:rPr lang="fr-FR" sz="1200" dirty="0">
                <a:latin typeface="Lucida Bright" panose="02040602050505020304" pitchFamily="18" charset="0"/>
              </a:rPr>
              <a:t>nom du précédent vendeur, la date et la nature de son acte d'acquisition et le prix de cette acquisition pour les éléments incorporels, les marchandises et le matériel ;</a:t>
            </a:r>
          </a:p>
          <a:p>
            <a:pPr marL="628650" lvl="1" indent="-171450" algn="just">
              <a:buFont typeface="Wingdings" panose="05000000000000000000" pitchFamily="2" charset="2"/>
              <a:buChar char="ü"/>
            </a:pPr>
            <a:r>
              <a:rPr lang="fr-FR" sz="1200" dirty="0" smtClean="0">
                <a:latin typeface="Lucida Bright" panose="02040602050505020304" pitchFamily="18" charset="0"/>
              </a:rPr>
              <a:t>L'état </a:t>
            </a:r>
            <a:r>
              <a:rPr lang="fr-FR" sz="1200" dirty="0">
                <a:latin typeface="Lucida Bright" panose="02040602050505020304" pitchFamily="18" charset="0"/>
              </a:rPr>
              <a:t>des privilèges et nantissements grevant le fonds ;</a:t>
            </a:r>
          </a:p>
          <a:p>
            <a:pPr marL="628650" lvl="1" indent="-171450" algn="just">
              <a:buFont typeface="Wingdings" panose="05000000000000000000" pitchFamily="2" charset="2"/>
              <a:buChar char="ü"/>
            </a:pPr>
            <a:r>
              <a:rPr lang="fr-FR" sz="1200" dirty="0" smtClean="0">
                <a:latin typeface="Lucida Bright" panose="02040602050505020304" pitchFamily="18" charset="0"/>
              </a:rPr>
              <a:t>Le </a:t>
            </a:r>
            <a:r>
              <a:rPr lang="fr-FR" sz="1200" dirty="0">
                <a:latin typeface="Lucida Bright" panose="02040602050505020304" pitchFamily="18" charset="0"/>
              </a:rPr>
              <a:t>chiffre d'affaires qu'il a réalisé durant les trois exercices comptables précédant celui de la vente, ce nombre étant réduit à la durée de la possession du fonds si elle a été inférieure à trois ans ;</a:t>
            </a:r>
          </a:p>
          <a:p>
            <a:pPr marL="628650" lvl="1" indent="-171450" algn="just">
              <a:buFont typeface="Wingdings" panose="05000000000000000000" pitchFamily="2" charset="2"/>
              <a:buChar char="ü"/>
            </a:pPr>
            <a:r>
              <a:rPr lang="fr-FR" sz="1200" dirty="0" smtClean="0">
                <a:latin typeface="Lucida Bright" panose="02040602050505020304" pitchFamily="18" charset="0"/>
              </a:rPr>
              <a:t>Les </a:t>
            </a:r>
            <a:r>
              <a:rPr lang="fr-FR" sz="1200" dirty="0">
                <a:latin typeface="Lucida Bright" panose="02040602050505020304" pitchFamily="18" charset="0"/>
              </a:rPr>
              <a:t>résultats d'exploitation réalisés pendant le même temps ;</a:t>
            </a:r>
          </a:p>
          <a:p>
            <a:pPr marL="628650" lvl="1" indent="-171450" algn="just">
              <a:buFont typeface="Wingdings" panose="05000000000000000000" pitchFamily="2" charset="2"/>
              <a:buChar char="ü"/>
            </a:pPr>
            <a:r>
              <a:rPr lang="fr-FR" sz="1200" dirty="0" smtClean="0">
                <a:latin typeface="Lucida Bright" panose="02040602050505020304" pitchFamily="18" charset="0"/>
              </a:rPr>
              <a:t>Le </a:t>
            </a:r>
            <a:r>
              <a:rPr lang="fr-FR" sz="1200" dirty="0">
                <a:latin typeface="Lucida Bright" panose="02040602050505020304" pitchFamily="18" charset="0"/>
              </a:rPr>
              <a:t>bail, sa date, sa durée, le nom et l'adresse du bailleur et du cédant, s'il y a </a:t>
            </a:r>
            <a:r>
              <a:rPr lang="fr-FR" sz="1200" dirty="0" smtClean="0">
                <a:latin typeface="Lucida Bright" panose="02040602050505020304" pitchFamily="18" charset="0"/>
              </a:rPr>
              <a:t>lieu.</a:t>
            </a:r>
          </a:p>
          <a:p>
            <a:pPr marL="171450" indent="-171450" algn="just">
              <a:buFont typeface="Wingdings" panose="05000000000000000000" pitchFamily="2" charset="2"/>
              <a:buChar char="ü"/>
            </a:pPr>
            <a:endParaRPr lang="fr-FR" sz="1200" dirty="0">
              <a:latin typeface="Lucida Bright" panose="02040602050505020304" pitchFamily="18" charset="0"/>
            </a:endParaRPr>
          </a:p>
          <a:p>
            <a:pPr algn="just"/>
            <a:r>
              <a:rPr lang="fr-FR" sz="1200" dirty="0" smtClean="0">
                <a:latin typeface="Lucida Bright" panose="02040602050505020304" pitchFamily="18" charset="0"/>
              </a:rPr>
              <a:t>Le </a:t>
            </a:r>
            <a:r>
              <a:rPr lang="fr-FR" sz="1200" dirty="0">
                <a:latin typeface="Lucida Bright" panose="02040602050505020304" pitchFamily="18" charset="0"/>
              </a:rPr>
              <a:t>rédacteur de l'acte de cession de fonds de commerce est tenu d'indiquer ces énonciations puisque l'omission de ces énonciations peut, sur la demande de l'acquéreur formée dans l'année, entraîner la nullité de l'acte de vente. </a:t>
            </a:r>
            <a:endParaRPr lang="fr-FR" sz="1200" dirty="0" smtClean="0">
              <a:latin typeface="Lucida Bright" panose="02040602050505020304" pitchFamily="18" charset="0"/>
            </a:endParaRPr>
          </a:p>
          <a:p>
            <a:pPr algn="just"/>
            <a:endParaRPr lang="fr-FR" sz="1200" dirty="0">
              <a:latin typeface="Lucida Bright" panose="02040602050505020304" pitchFamily="18" charset="0"/>
            </a:endParaRPr>
          </a:p>
          <a:p>
            <a:pPr algn="just"/>
            <a:r>
              <a:rPr lang="fr-FR" sz="1200" dirty="0">
                <a:latin typeface="Lucida Bright" panose="02040602050505020304" pitchFamily="18" charset="0"/>
              </a:rPr>
              <a:t>A ces mentions obligatoires, les parties peuvent ajouter des clauses permettant s'assurer l'effectivité de la transmission de la clientèle telles que la clause de non-concurrence, la clause pénale ou les différentes de clause de règlement des différends (clause d'arbitrage, clause attributive de juridiction</a:t>
            </a:r>
            <a:r>
              <a:rPr lang="fr-FR" sz="1100" dirty="0" smtClean="0">
                <a:latin typeface="Lucida Bright" panose="02040602050505020304" pitchFamily="18" charset="0"/>
              </a:rPr>
              <a:t>).</a:t>
            </a:r>
          </a:p>
          <a:p>
            <a:pPr algn="just"/>
            <a:endParaRPr lang="fr-FR" sz="1100" dirty="0">
              <a:latin typeface="Lucida Bright" panose="02040602050505020304" pitchFamily="18" charset="0"/>
            </a:endParaRPr>
          </a:p>
        </p:txBody>
      </p:sp>
      <p:pic>
        <p:nvPicPr>
          <p:cNvPr id="5"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58415"/>
            <a:ext cx="936104" cy="797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Espace réservé du numéro de diapositive 12"/>
          <p:cNvSpPr>
            <a:spLocks noGrp="1"/>
          </p:cNvSpPr>
          <p:nvPr>
            <p:ph type="sldNum" sz="quarter" idx="15"/>
          </p:nvPr>
        </p:nvSpPr>
        <p:spPr/>
        <p:txBody>
          <a:bodyPr/>
          <a:lstStyle/>
          <a:p>
            <a:fld id="{A96A5DF5-EDC7-494C-8E93-01E4FB401C7E}" type="slidenum">
              <a:rPr lang="fr-FR" smtClean="0"/>
              <a:t>57</a:t>
            </a:fld>
            <a:endParaRPr lang="fr-FR" dirty="0"/>
          </a:p>
        </p:txBody>
      </p:sp>
    </p:spTree>
    <p:extLst>
      <p:ext uri="{BB962C8B-B14F-4D97-AF65-F5344CB8AC3E}">
        <p14:creationId xmlns:p14="http://schemas.microsoft.com/office/powerpoint/2010/main" val="84362040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692696"/>
            <a:ext cx="7920880" cy="5416868"/>
          </a:xfrm>
          <a:prstGeom prst="rect">
            <a:avLst/>
          </a:prstGeom>
        </p:spPr>
        <p:txBody>
          <a:bodyPr wrap="square">
            <a:spAutoFit/>
          </a:bodyPr>
          <a:lstStyle/>
          <a:p>
            <a:pPr algn="just" fontAlgn="base"/>
            <a:endParaRPr lang="fr-FR" sz="1400" b="1" dirty="0">
              <a:solidFill>
                <a:schemeClr val="accent1"/>
              </a:solidFill>
              <a:effectLst>
                <a:outerShdw blurRad="38100" dist="38100" dir="2700000" algn="tl">
                  <a:srgbClr val="000000">
                    <a:alpha val="43137"/>
                  </a:srgbClr>
                </a:outerShdw>
              </a:effectLst>
              <a:latin typeface="Lucida Bright" panose="02040602050505020304" pitchFamily="18" charset="0"/>
            </a:endParaRPr>
          </a:p>
          <a:p>
            <a:pPr algn="just" fontAlgn="base"/>
            <a:r>
              <a:rPr lang="fr-FR" sz="1400" b="1" u="sng" dirty="0" smtClean="0">
                <a:solidFill>
                  <a:schemeClr val="accent1"/>
                </a:solidFill>
                <a:effectLst>
                  <a:outerShdw blurRad="38100" dist="38100" dir="2700000" algn="tl">
                    <a:srgbClr val="000000">
                      <a:alpha val="43137"/>
                    </a:srgbClr>
                  </a:outerShdw>
                </a:effectLst>
                <a:latin typeface="Lucida Bright" panose="02040602050505020304" pitchFamily="18" charset="0"/>
              </a:rPr>
              <a:t>NOUVEAUTES CESSION DE FONDS DE COMMERCE 2017</a:t>
            </a:r>
            <a:endParaRPr lang="fr-FR" sz="1400" b="1" u="sng" dirty="0">
              <a:solidFill>
                <a:schemeClr val="accent1"/>
              </a:solidFill>
              <a:effectLst>
                <a:outerShdw blurRad="38100" dist="38100" dir="2700000" algn="tl">
                  <a:srgbClr val="000000">
                    <a:alpha val="43137"/>
                  </a:srgbClr>
                </a:outerShdw>
              </a:effectLst>
              <a:latin typeface="Lucida Bright" panose="02040602050505020304" pitchFamily="18" charset="0"/>
            </a:endParaRPr>
          </a:p>
          <a:p>
            <a:pPr algn="just" fontAlgn="base"/>
            <a:endParaRPr lang="fr-FR" b="1" dirty="0">
              <a:latin typeface="Lucida Bright" panose="02040602050505020304" pitchFamily="18" charset="0"/>
            </a:endParaRPr>
          </a:p>
          <a:p>
            <a:pPr algn="just" fontAlgn="base"/>
            <a:endParaRPr lang="fr-FR" sz="1200" b="1" dirty="0" smtClean="0">
              <a:latin typeface="Lucida Bright" panose="02040602050505020304" pitchFamily="18" charset="0"/>
            </a:endParaRPr>
          </a:p>
          <a:p>
            <a:pPr algn="just" fontAlgn="base"/>
            <a:endParaRPr lang="fr-FR" sz="1200" b="1" dirty="0">
              <a:latin typeface="Lucida Bright" panose="02040602050505020304" pitchFamily="18" charset="0"/>
            </a:endParaRPr>
          </a:p>
          <a:p>
            <a:pPr algn="just" fontAlgn="base"/>
            <a:r>
              <a:rPr lang="fr-FR" sz="1200" b="1" dirty="0" smtClean="0">
                <a:latin typeface="Lucida Bright" panose="02040602050505020304" pitchFamily="18" charset="0"/>
              </a:rPr>
              <a:t>Pour rappel, dans le cadre d’une cession de fonds de commerce (et comme il n y’a pas de garantie de passif), </a:t>
            </a:r>
            <a:r>
              <a:rPr lang="fr-FR" sz="1200" dirty="0" smtClean="0">
                <a:latin typeface="Lucida Bright" panose="02040602050505020304" pitchFamily="18" charset="0"/>
              </a:rPr>
              <a:t>l’acquéreur</a:t>
            </a:r>
            <a:r>
              <a:rPr lang="fr-FR" sz="1200" dirty="0">
                <a:latin typeface="Lucida Bright" panose="02040602050505020304" pitchFamily="18" charset="0"/>
              </a:rPr>
              <a:t> d’un fonds de commerce est solidairement responsable avec le vendeur, pendant 90 jours, du paiement de l’impôt sur le revenu afférent aux bénéfices réalisés par ce dernier pendant l’année ou l’exercice de la cession du fonds jusqu’au jour de celle-ci, ainsi qu’aux bénéfices de l’année ou de l’exercice précédent lorsque, la cession étant intervenue dans le délai normal de déclaration, ces bénéfices n’ont pas été déclarés par le cédant avant la date de la cession ; la même responsabilité solidaire s’applique à l’impôt sur les sociétés et à la taxe d’apprentissage (CGI art. 1684, 1</a:t>
            </a:r>
            <a:r>
              <a:rPr lang="fr-FR" sz="1200" dirty="0" smtClean="0">
                <a:latin typeface="Lucida Bright" panose="02040602050505020304" pitchFamily="18" charset="0"/>
              </a:rPr>
              <a:t>).</a:t>
            </a:r>
          </a:p>
          <a:p>
            <a:pPr algn="just" fontAlgn="base"/>
            <a:endParaRPr lang="fr-FR" sz="1200" dirty="0">
              <a:latin typeface="Lucida Bright" panose="02040602050505020304" pitchFamily="18" charset="0"/>
            </a:endParaRPr>
          </a:p>
          <a:p>
            <a:pPr algn="just" fontAlgn="base"/>
            <a:r>
              <a:rPr lang="fr-FR" sz="1200" dirty="0">
                <a:latin typeface="Lucida Bright" panose="02040602050505020304" pitchFamily="18" charset="0"/>
              </a:rPr>
              <a:t>Pour les cessions de fonds de commerce réalisées à compter du 1er janvier 2017, l’article 25 de la </a:t>
            </a:r>
            <a:r>
              <a:rPr lang="fr-FR" sz="1200" dirty="0" smtClean="0">
                <a:latin typeface="Lucida Bright" panose="02040602050505020304" pitchFamily="18" charset="0"/>
              </a:rPr>
              <a:t>Loi de Finances Rectificative :</a:t>
            </a:r>
          </a:p>
          <a:p>
            <a:pPr algn="just" fontAlgn="base"/>
            <a:endParaRPr lang="fr-FR" sz="1200" dirty="0">
              <a:latin typeface="Lucida Bright" panose="02040602050505020304" pitchFamily="18" charset="0"/>
            </a:endParaRPr>
          </a:p>
          <a:p>
            <a:pPr marL="628650" lvl="1" indent="-171450" algn="just" fontAlgn="base">
              <a:buFontTx/>
              <a:buChar char="-"/>
            </a:pPr>
            <a:r>
              <a:rPr lang="fr-FR" sz="1200" dirty="0" smtClean="0">
                <a:latin typeface="Lucida Bright" panose="02040602050505020304" pitchFamily="18" charset="0"/>
              </a:rPr>
              <a:t>reporte </a:t>
            </a:r>
            <a:r>
              <a:rPr lang="fr-FR" sz="1200" dirty="0">
                <a:latin typeface="Lucida Bright" panose="02040602050505020304" pitchFamily="18" charset="0"/>
              </a:rPr>
              <a:t>le point de départ du délai de solidarité du jour de la publication de la cession dans un journal d’annonces légales (JAL) au jour du dépôt de la déclaration de résultat que le cédant doit effectuer dans les 60 jours de la publication de la cession dans un JAL par application de l’article 201, 3 et 3 bis du </a:t>
            </a:r>
            <a:r>
              <a:rPr lang="fr-FR" sz="1200" dirty="0" smtClean="0">
                <a:latin typeface="Lucida Bright" panose="02040602050505020304" pitchFamily="18" charset="0"/>
              </a:rPr>
              <a:t>CGI;</a:t>
            </a:r>
          </a:p>
          <a:p>
            <a:pPr marL="628650" lvl="1" indent="-171450" algn="just" fontAlgn="base">
              <a:buFontTx/>
              <a:buChar char="-"/>
            </a:pPr>
            <a:endParaRPr lang="fr-FR" sz="1200" dirty="0">
              <a:latin typeface="Lucida Bright" panose="02040602050505020304" pitchFamily="18" charset="0"/>
            </a:endParaRPr>
          </a:p>
          <a:p>
            <a:pPr marL="628650" lvl="1" indent="-171450" algn="just" fontAlgn="base">
              <a:buFontTx/>
              <a:buChar char="-"/>
            </a:pPr>
            <a:r>
              <a:rPr lang="fr-FR" sz="1200" dirty="0" smtClean="0">
                <a:latin typeface="Lucida Bright" panose="02040602050505020304" pitchFamily="18" charset="0"/>
              </a:rPr>
              <a:t>réduit </a:t>
            </a:r>
            <a:r>
              <a:rPr lang="fr-FR" sz="1200" dirty="0">
                <a:latin typeface="Lucida Bright" panose="02040602050505020304" pitchFamily="18" charset="0"/>
              </a:rPr>
              <a:t>de 90 à 30 jours le délai de solidarité lorsque les conditions suivantes sont remplies : l’avis de cession du fonds a été adressé à l’administration dans les 45 jours de la publication de la cession dans un JAL ; la déclaration de résultat a été déposée en temps utile ; au dernier jour du mois qui précède la cession, le cédant respecte ses obligations déclaratives et de paiement en matière fiscale</a:t>
            </a:r>
            <a:r>
              <a:rPr lang="fr-FR" sz="1200" dirty="0" smtClean="0">
                <a:latin typeface="Lucida Bright" panose="02040602050505020304" pitchFamily="18" charset="0"/>
              </a:rPr>
              <a:t>.</a:t>
            </a:r>
          </a:p>
          <a:p>
            <a:pPr marL="171450" indent="-171450" algn="just" fontAlgn="base">
              <a:buFontTx/>
              <a:buChar char="-"/>
            </a:pPr>
            <a:endParaRPr lang="fr-FR" sz="1200" dirty="0">
              <a:latin typeface="Lucida Bright" panose="02040602050505020304" pitchFamily="18" charset="0"/>
            </a:endParaRPr>
          </a:p>
          <a:p>
            <a:pPr algn="just" fontAlgn="base"/>
            <a:r>
              <a:rPr lang="fr-FR" sz="1200" dirty="0" smtClean="0">
                <a:latin typeface="Lucida Bright" panose="02040602050505020304" pitchFamily="18" charset="0"/>
              </a:rPr>
              <a:t>.</a:t>
            </a:r>
            <a:endParaRPr lang="fr-FR" sz="1200" dirty="0">
              <a:latin typeface="Lucida Bright" panose="02040602050505020304" pitchFamily="18" charset="0"/>
            </a:endParaRPr>
          </a:p>
        </p:txBody>
      </p:sp>
      <p:pic>
        <p:nvPicPr>
          <p:cNvPr id="5"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 y="6060010"/>
            <a:ext cx="936104" cy="797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Espace réservé du numéro de diapositive 12"/>
          <p:cNvSpPr>
            <a:spLocks noGrp="1"/>
          </p:cNvSpPr>
          <p:nvPr>
            <p:ph type="sldNum" sz="quarter" idx="15"/>
          </p:nvPr>
        </p:nvSpPr>
        <p:spPr/>
        <p:txBody>
          <a:bodyPr/>
          <a:lstStyle/>
          <a:p>
            <a:fld id="{A96A5DF5-EDC7-494C-8E93-01E4FB401C7E}" type="slidenum">
              <a:rPr lang="fr-FR" smtClean="0"/>
              <a:t>58</a:t>
            </a:fld>
            <a:endParaRPr lang="fr-FR" dirty="0"/>
          </a:p>
        </p:txBody>
      </p:sp>
    </p:spTree>
    <p:extLst>
      <p:ext uri="{BB962C8B-B14F-4D97-AF65-F5344CB8AC3E}">
        <p14:creationId xmlns:p14="http://schemas.microsoft.com/office/powerpoint/2010/main" val="71770567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67744" y="1484784"/>
            <a:ext cx="6552728" cy="4022001"/>
          </a:xfrm>
          <a:prstGeom prst="rect">
            <a:avLst/>
          </a:prstGeom>
        </p:spPr>
        <p:txBody>
          <a:bodyPr wrap="square">
            <a:spAutoFit/>
          </a:bodyPr>
          <a:lstStyle/>
          <a:p>
            <a:r>
              <a:rPr lang="fr-FR" sz="2000" b="1" dirty="0" smtClean="0">
                <a:solidFill>
                  <a:schemeClr val="accent1"/>
                </a:solidFill>
                <a:effectLst>
                  <a:outerShdw blurRad="38100" dist="38100" dir="2700000" algn="tl">
                    <a:srgbClr val="000000">
                      <a:alpha val="43137"/>
                    </a:srgbClr>
                  </a:outerShdw>
                </a:effectLst>
              </a:rPr>
              <a:t>IV- RESTRUCTURATION DE SOCIETE</a:t>
            </a:r>
            <a:r>
              <a:rPr lang="fr-FR" sz="2000" b="1" dirty="0">
                <a:solidFill>
                  <a:schemeClr val="accent1"/>
                </a:solidFill>
                <a:effectLst>
                  <a:outerShdw blurRad="38100" dist="38100" dir="2700000" algn="tl">
                    <a:srgbClr val="000000">
                      <a:alpha val="43137"/>
                    </a:srgbClr>
                  </a:outerShdw>
                </a:effectLst>
              </a:rPr>
              <a:t> : </a:t>
            </a:r>
          </a:p>
          <a:p>
            <a:endParaRPr lang="fr-FR" sz="2000" dirty="0">
              <a:solidFill>
                <a:schemeClr val="accent1"/>
              </a:solidFill>
              <a:effectLst>
                <a:outerShdw blurRad="38100" dist="38100" dir="2700000" algn="tl">
                  <a:srgbClr val="000000">
                    <a:alpha val="43137"/>
                  </a:srgbClr>
                </a:outerShdw>
              </a:effectLst>
              <a:latin typeface="Lucida Bright" panose="02040602050505020304" pitchFamily="18" charset="0"/>
            </a:endParaRPr>
          </a:p>
          <a:p>
            <a:pPr algn="just"/>
            <a:r>
              <a:rPr lang="fr-FR" sz="1400" dirty="0">
                <a:latin typeface="Lucida Bright" panose="02040602050505020304" pitchFamily="18" charset="0"/>
              </a:rPr>
              <a:t> </a:t>
            </a:r>
          </a:p>
          <a:p>
            <a:pPr algn="just"/>
            <a:r>
              <a:rPr lang="fr-FR" sz="1200" dirty="0">
                <a:latin typeface="Lucida Bright" panose="02040602050505020304" pitchFamily="18" charset="0"/>
                <a:cs typeface="Times New Roman" panose="02020603050405020304" pitchFamily="18" charset="0"/>
              </a:rPr>
              <a:t>Les entreprises vivent et ont régulièrement besoin d'évoluer.</a:t>
            </a:r>
          </a:p>
          <a:p>
            <a:pPr algn="just"/>
            <a:endParaRPr lang="fr-FR" sz="1200" dirty="0" smtClean="0">
              <a:latin typeface="Lucida Bright" panose="02040602050505020304" pitchFamily="18" charset="0"/>
              <a:cs typeface="Times New Roman" panose="02020603050405020304" pitchFamily="18" charset="0"/>
            </a:endParaRPr>
          </a:p>
          <a:p>
            <a:pPr algn="just"/>
            <a:r>
              <a:rPr lang="fr-FR" sz="1200" dirty="0" smtClean="0">
                <a:latin typeface="Lucida Bright" panose="02040602050505020304" pitchFamily="18" charset="0"/>
                <a:cs typeface="Times New Roman" panose="02020603050405020304" pitchFamily="18" charset="0"/>
              </a:rPr>
              <a:t>Les </a:t>
            </a:r>
            <a:r>
              <a:rPr lang="fr-FR" sz="1200" dirty="0">
                <a:latin typeface="Lucida Bright" panose="02040602050505020304" pitchFamily="18" charset="0"/>
                <a:cs typeface="Times New Roman" panose="02020603050405020304" pitchFamily="18" charset="0"/>
              </a:rPr>
              <a:t>restructurations concernent aussi bien l'entreprise individuelle que les sociétés.</a:t>
            </a:r>
          </a:p>
          <a:p>
            <a:pPr algn="just"/>
            <a:endParaRPr lang="fr-FR" sz="1200" dirty="0" smtClean="0">
              <a:latin typeface="Lucida Bright" panose="02040602050505020304" pitchFamily="18" charset="0"/>
              <a:cs typeface="Times New Roman" panose="02020603050405020304" pitchFamily="18" charset="0"/>
            </a:endParaRPr>
          </a:p>
          <a:p>
            <a:pPr algn="just"/>
            <a:r>
              <a:rPr lang="fr-FR" sz="1200" dirty="0" smtClean="0">
                <a:latin typeface="Lucida Bright" panose="02040602050505020304" pitchFamily="18" charset="0"/>
                <a:cs typeface="Times New Roman" panose="02020603050405020304" pitchFamily="18" charset="0"/>
              </a:rPr>
              <a:t>Les </a:t>
            </a:r>
            <a:r>
              <a:rPr lang="fr-FR" sz="1200" dirty="0">
                <a:latin typeface="Lucida Bright" panose="02040602050505020304" pitchFamily="18" charset="0"/>
                <a:cs typeface="Times New Roman" panose="02020603050405020304" pitchFamily="18" charset="0"/>
              </a:rPr>
              <a:t>restructurations d’entreprises répondent à un besoin de croissance et de pérennité de l’entreprise tel que : </a:t>
            </a:r>
          </a:p>
          <a:p>
            <a:pPr marL="628650" lvl="1" indent="-171450" algn="just">
              <a:buFont typeface="Wingdings" panose="05000000000000000000" pitchFamily="2" charset="2"/>
              <a:buChar char="ü"/>
            </a:pPr>
            <a:r>
              <a:rPr lang="fr-FR" sz="1200" dirty="0" smtClean="0">
                <a:latin typeface="Lucida Bright" panose="02040602050505020304" pitchFamily="18" charset="0"/>
                <a:cs typeface="Times New Roman" panose="02020603050405020304" pitchFamily="18" charset="0"/>
              </a:rPr>
              <a:t>La </a:t>
            </a:r>
            <a:r>
              <a:rPr lang="fr-FR" sz="1200" dirty="0">
                <a:latin typeface="Lucida Bright" panose="02040602050505020304" pitchFamily="18" charset="0"/>
                <a:cs typeface="Times New Roman" panose="02020603050405020304" pitchFamily="18" charset="0"/>
              </a:rPr>
              <a:t>croissance externe par absorption de concurrents, </a:t>
            </a:r>
          </a:p>
          <a:p>
            <a:pPr marL="628650" lvl="1" indent="-171450" algn="just">
              <a:buFont typeface="Wingdings" panose="05000000000000000000" pitchFamily="2" charset="2"/>
              <a:buChar char="ü"/>
            </a:pPr>
            <a:r>
              <a:rPr lang="fr-FR" sz="1200" dirty="0" smtClean="0">
                <a:latin typeface="Lucida Bright" panose="02040602050505020304" pitchFamily="18" charset="0"/>
                <a:cs typeface="Times New Roman" panose="02020603050405020304" pitchFamily="18" charset="0"/>
              </a:rPr>
              <a:t>La </a:t>
            </a:r>
            <a:r>
              <a:rPr lang="fr-FR" sz="1200" dirty="0">
                <a:latin typeface="Lucida Bright" panose="02040602050505020304" pitchFamily="18" charset="0"/>
                <a:cs typeface="Times New Roman" panose="02020603050405020304" pitchFamily="18" charset="0"/>
              </a:rPr>
              <a:t>restructuration interne d’un groupe par regroupement d’activités dispersées ou, au contraire, filialisation de certaines branches d’activité, etc. </a:t>
            </a:r>
          </a:p>
          <a:p>
            <a:pPr algn="just"/>
            <a:endParaRPr lang="fr-FR" sz="1200" dirty="0" smtClean="0">
              <a:latin typeface="Lucida Bright" panose="02040602050505020304" pitchFamily="18" charset="0"/>
              <a:cs typeface="Times New Roman" panose="02020603050405020304" pitchFamily="18" charset="0"/>
            </a:endParaRPr>
          </a:p>
          <a:p>
            <a:pPr algn="just"/>
            <a:r>
              <a:rPr lang="fr-FR" sz="1200" dirty="0" smtClean="0">
                <a:latin typeface="Lucida Bright" panose="02040602050505020304" pitchFamily="18" charset="0"/>
                <a:cs typeface="Times New Roman" panose="02020603050405020304" pitchFamily="18" charset="0"/>
              </a:rPr>
              <a:t>Bien </a:t>
            </a:r>
            <a:r>
              <a:rPr lang="fr-FR" sz="1200" dirty="0">
                <a:latin typeface="Lucida Bright" panose="02040602050505020304" pitchFamily="18" charset="0"/>
                <a:cs typeface="Times New Roman" panose="02020603050405020304" pitchFamily="18" charset="0"/>
              </a:rPr>
              <a:t>que fréquentes, les fusions ou scissions de sociétés n’en restent pas moins des opérations délicates où les réglementations juridiques, fiscales, sociales et comptables s’entremêlent avec les considérations économiques et financières, pour lesquelles un accompagnement </a:t>
            </a:r>
            <a:r>
              <a:rPr lang="fr-FR" sz="1200" dirty="0" smtClean="0">
                <a:latin typeface="Lucida Bright" panose="02040602050505020304" pitchFamily="18" charset="0"/>
                <a:cs typeface="Times New Roman" panose="02020603050405020304" pitchFamily="18" charset="0"/>
              </a:rPr>
              <a:t>s’avèrent </a:t>
            </a:r>
            <a:r>
              <a:rPr lang="fr-FR" sz="1200" dirty="0">
                <a:latin typeface="Lucida Bright" panose="02040602050505020304" pitchFamily="18" charset="0"/>
                <a:cs typeface="Times New Roman" panose="02020603050405020304" pitchFamily="18" charset="0"/>
              </a:rPr>
              <a:t>nécessaire</a:t>
            </a:r>
            <a:r>
              <a:rPr lang="fr-FR" sz="1200" dirty="0" smtClean="0">
                <a:latin typeface="Lucida Bright" panose="02040602050505020304" pitchFamily="18" charset="0"/>
                <a:cs typeface="Times New Roman" panose="02020603050405020304" pitchFamily="18" charset="0"/>
              </a:rPr>
              <a:t>.</a:t>
            </a:r>
          </a:p>
          <a:p>
            <a:pPr algn="just"/>
            <a:r>
              <a:rPr lang="fr-FR" sz="1200" b="1" dirty="0">
                <a:latin typeface="Lucida Bright" panose="02040602050505020304" pitchFamily="18" charset="0"/>
                <a:cs typeface="Times New Roman" panose="02020603050405020304" pitchFamily="18" charset="0"/>
              </a:rPr>
              <a:t/>
            </a:r>
            <a:br>
              <a:rPr lang="fr-FR" sz="1200" b="1" dirty="0">
                <a:latin typeface="Lucida Bright" panose="02040602050505020304" pitchFamily="18" charset="0"/>
                <a:cs typeface="Times New Roman" panose="02020603050405020304" pitchFamily="18" charset="0"/>
              </a:rPr>
            </a:br>
            <a:endParaRPr lang="fr-FR" sz="1200" dirty="0">
              <a:latin typeface="Lucida Bright" panose="02040602050505020304" pitchFamily="18" charset="0"/>
              <a:cs typeface="Times New Roman" panose="02020603050405020304" pitchFamily="18" charset="0"/>
            </a:endParaRPr>
          </a:p>
        </p:txBody>
      </p:sp>
      <p:pic>
        <p:nvPicPr>
          <p:cNvPr id="3"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58415"/>
            <a:ext cx="936104" cy="797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A96A5DF5-EDC7-494C-8E93-01E4FB401C7E}" type="slidenum">
              <a:rPr lang="fr-FR" smtClean="0"/>
              <a:t>59</a:t>
            </a:fld>
            <a:endParaRPr lang="fr-FR" dirty="0"/>
          </a:p>
        </p:txBody>
      </p:sp>
    </p:spTree>
    <p:extLst>
      <p:ext uri="{BB962C8B-B14F-4D97-AF65-F5344CB8AC3E}">
        <p14:creationId xmlns:p14="http://schemas.microsoft.com/office/powerpoint/2010/main" val="99573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988839"/>
            <a:ext cx="7992888" cy="1846659"/>
          </a:xfrm>
          <a:prstGeom prst="rect">
            <a:avLst/>
          </a:prstGeom>
        </p:spPr>
        <p:txBody>
          <a:bodyPr wrap="square">
            <a:spAutoFit/>
          </a:bodyPr>
          <a:lstStyle/>
          <a:p>
            <a:r>
              <a:rPr lang="fr-FR" sz="1400" i="1" u="sng" dirty="0" smtClean="0">
                <a:solidFill>
                  <a:schemeClr val="accent1"/>
                </a:solidFill>
                <a:effectLst>
                  <a:outerShdw blurRad="38100" dist="38100" dir="2700000" algn="tl">
                    <a:srgbClr val="000000">
                      <a:alpha val="43137"/>
                    </a:srgbClr>
                  </a:outerShdw>
                </a:effectLst>
                <a:latin typeface="Lucida Bright" panose="02040602050505020304" pitchFamily="18" charset="0"/>
              </a:rPr>
              <a:t>NOUVEAUTES</a:t>
            </a:r>
          </a:p>
          <a:p>
            <a:endParaRPr lang="fr-FR" sz="1200" dirty="0"/>
          </a:p>
          <a:p>
            <a:pPr marL="171450" indent="-171450">
              <a:buFont typeface="Wingdings" panose="05000000000000000000" pitchFamily="2" charset="2"/>
              <a:buChar char="Ø"/>
            </a:pPr>
            <a:r>
              <a:rPr lang="fr-FR" sz="1200" dirty="0" smtClean="0">
                <a:latin typeface="Lucida Bright" panose="02040602050505020304" pitchFamily="18" charset="0"/>
              </a:rPr>
              <a:t>Depuis </a:t>
            </a:r>
            <a:r>
              <a:rPr lang="fr-FR" sz="1200" dirty="0">
                <a:latin typeface="Lucida Bright" panose="02040602050505020304" pitchFamily="18" charset="0"/>
              </a:rPr>
              <a:t>le 1</a:t>
            </a:r>
            <a:r>
              <a:rPr lang="fr-FR" sz="1200" baseline="30000" dirty="0">
                <a:latin typeface="Lucida Bright" panose="02040602050505020304" pitchFamily="18" charset="0"/>
              </a:rPr>
              <a:t>er</a:t>
            </a:r>
            <a:r>
              <a:rPr lang="fr-FR" sz="1200" dirty="0">
                <a:latin typeface="Lucida Bright" panose="02040602050505020304" pitchFamily="18" charset="0"/>
              </a:rPr>
              <a:t> janvier 2015, les micro-entrepreneurs (ex-auto-entrepreneurs) sont tenus d’avoir un compte bancaire dédié à leur activité professionnelle (</a:t>
            </a:r>
            <a:r>
              <a:rPr lang="fr-FR" sz="1200" dirty="0">
                <a:latin typeface="Lucida Bright" panose="02040602050505020304" pitchFamily="18" charset="0"/>
                <a:hlinkClick r:id="rId2"/>
              </a:rPr>
              <a:t>CSS art. L 133-6-8-4</a:t>
            </a:r>
            <a:r>
              <a:rPr lang="fr-FR" sz="1200" dirty="0" smtClean="0">
                <a:latin typeface="Lucida Bright" panose="02040602050505020304" pitchFamily="18" charset="0"/>
              </a:rPr>
              <a:t>).</a:t>
            </a:r>
          </a:p>
          <a:p>
            <a:endParaRPr lang="fr-FR" sz="1200" dirty="0">
              <a:latin typeface="Lucida Bright" panose="02040602050505020304" pitchFamily="18" charset="0"/>
            </a:endParaRPr>
          </a:p>
          <a:p>
            <a:r>
              <a:rPr lang="fr-FR" sz="1200" dirty="0">
                <a:latin typeface="Lucida Bright" panose="02040602050505020304" pitchFamily="18" charset="0"/>
              </a:rPr>
              <a:t>La loi Sapin 2 (art. 127) leur octroie un délai de douze mois à compter de la déclaration de la création de leur entreprise pour ouvrir ce compte (</a:t>
            </a:r>
            <a:r>
              <a:rPr lang="fr-FR" sz="1200" dirty="0">
                <a:latin typeface="Lucida Bright" panose="02040602050505020304" pitchFamily="18" charset="0"/>
                <a:hlinkClick r:id="rId2"/>
              </a:rPr>
              <a:t>CSS art. L 133-6-8-4</a:t>
            </a:r>
            <a:r>
              <a:rPr lang="fr-FR" sz="1200" dirty="0">
                <a:latin typeface="Lucida Bright" panose="02040602050505020304" pitchFamily="18" charset="0"/>
              </a:rPr>
              <a:t> modifié</a:t>
            </a:r>
            <a:r>
              <a:rPr lang="fr-FR" sz="1200" dirty="0" smtClean="0">
                <a:latin typeface="Lucida Bright" panose="02040602050505020304" pitchFamily="18" charset="0"/>
              </a:rPr>
              <a:t>).</a:t>
            </a:r>
          </a:p>
          <a:p>
            <a:endParaRPr lang="fr-FR" sz="1200" dirty="0">
              <a:latin typeface="Lucida Bright" panose="02040602050505020304" pitchFamily="18" charset="0"/>
            </a:endParaRPr>
          </a:p>
          <a:p>
            <a:r>
              <a:rPr lang="fr-FR" sz="1200" dirty="0" smtClean="0">
                <a:latin typeface="Lucida Bright" panose="02040602050505020304" pitchFamily="18" charset="0"/>
              </a:rPr>
              <a:t> </a:t>
            </a:r>
            <a:r>
              <a:rPr lang="fr-FR" sz="1200" dirty="0">
                <a:latin typeface="Lucida Bright" panose="02040602050505020304" pitchFamily="18" charset="0"/>
              </a:rPr>
              <a:t>Cette disposition s’applique aux nouveaux micro-entrepreneurs depuis le 11 décembre 2016.</a:t>
            </a:r>
          </a:p>
        </p:txBody>
      </p:sp>
      <p:pic>
        <p:nvPicPr>
          <p:cNvPr id="3" name="Picture 3" descr="logo_fm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21288"/>
            <a:ext cx="980982" cy="83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Espace réservé du numéro de diapositive 10"/>
          <p:cNvSpPr>
            <a:spLocks noGrp="1"/>
          </p:cNvSpPr>
          <p:nvPr>
            <p:ph type="sldNum" sz="quarter" idx="12"/>
          </p:nvPr>
        </p:nvSpPr>
        <p:spPr/>
        <p:txBody>
          <a:bodyPr/>
          <a:lstStyle/>
          <a:p>
            <a:fld id="{A96A5DF5-EDC7-494C-8E93-01E4FB401C7E}" type="slidenum">
              <a:rPr lang="fr-FR" smtClean="0"/>
              <a:t>6</a:t>
            </a:fld>
            <a:endParaRPr lang="fr-FR" dirty="0"/>
          </a:p>
        </p:txBody>
      </p:sp>
    </p:spTree>
    <p:extLst>
      <p:ext uri="{BB962C8B-B14F-4D97-AF65-F5344CB8AC3E}">
        <p14:creationId xmlns:p14="http://schemas.microsoft.com/office/powerpoint/2010/main" val="103487660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21274" y="908720"/>
            <a:ext cx="7632848" cy="5847755"/>
          </a:xfrm>
          <a:prstGeom prst="rect">
            <a:avLst/>
          </a:prstGeom>
        </p:spPr>
        <p:txBody>
          <a:bodyPr wrap="square">
            <a:spAutoFit/>
          </a:bodyPr>
          <a:lstStyle/>
          <a:p>
            <a:r>
              <a:rPr lang="fr-FR" sz="1400" b="1" dirty="0" smtClean="0">
                <a:solidFill>
                  <a:schemeClr val="bg2">
                    <a:lumMod val="50000"/>
                  </a:schemeClr>
                </a:solidFill>
                <a:effectLst>
                  <a:outerShdw blurRad="38100" dist="38100" dir="2700000" algn="tl">
                    <a:srgbClr val="000000">
                      <a:alpha val="43137"/>
                    </a:srgbClr>
                  </a:outerShdw>
                </a:effectLst>
                <a:latin typeface="Lucida Bright" panose="02040602050505020304" pitchFamily="18" charset="0"/>
                <a:cs typeface="Times New Roman" panose="02020603050405020304" pitchFamily="18" charset="0"/>
              </a:rPr>
              <a:t>RESTRUCTURATION DE L’ENTREPRISE INDIVIDUELLE</a:t>
            </a:r>
            <a:endParaRPr lang="fr-FR" sz="1400" b="1" dirty="0">
              <a:solidFill>
                <a:schemeClr val="bg2">
                  <a:lumMod val="50000"/>
                </a:schemeClr>
              </a:solidFill>
              <a:effectLst>
                <a:outerShdw blurRad="38100" dist="38100" dir="2700000" algn="tl">
                  <a:srgbClr val="000000">
                    <a:alpha val="43137"/>
                  </a:srgbClr>
                </a:outerShdw>
              </a:effectLst>
              <a:latin typeface="Lucida Bright" panose="02040602050505020304" pitchFamily="18" charset="0"/>
              <a:cs typeface="Times New Roman" panose="02020603050405020304" pitchFamily="18" charset="0"/>
            </a:endParaRPr>
          </a:p>
          <a:p>
            <a:pPr algn="just"/>
            <a:endParaRPr lang="fr-FR" sz="1400" dirty="0" smtClean="0">
              <a:latin typeface="Lucida Bright" panose="02040602050505020304" pitchFamily="18" charset="0"/>
              <a:cs typeface="Times New Roman" panose="02020603050405020304" pitchFamily="18" charset="0"/>
            </a:endParaRPr>
          </a:p>
          <a:p>
            <a:pPr algn="just"/>
            <a:endParaRPr lang="fr-FR" sz="1400" dirty="0" smtClean="0">
              <a:latin typeface="Lucida Bright" panose="02040602050505020304" pitchFamily="18" charset="0"/>
              <a:cs typeface="Times New Roman" panose="02020603050405020304" pitchFamily="18" charset="0"/>
            </a:endParaRPr>
          </a:p>
          <a:p>
            <a:pPr algn="just"/>
            <a:r>
              <a:rPr lang="fr-FR" sz="1400" dirty="0" smtClean="0">
                <a:latin typeface="Lucida Bright" panose="02040602050505020304" pitchFamily="18" charset="0"/>
                <a:cs typeface="Times New Roman" panose="02020603050405020304" pitchFamily="18" charset="0"/>
              </a:rPr>
              <a:t>Lorsque </a:t>
            </a:r>
            <a:r>
              <a:rPr lang="fr-FR" sz="1400" dirty="0">
                <a:latin typeface="Lucida Bright" panose="02040602050505020304" pitchFamily="18" charset="0"/>
                <a:cs typeface="Times New Roman" panose="02020603050405020304" pitchFamily="18" charset="0"/>
              </a:rPr>
              <a:t>l'entreprise individuelle atteint une certaine taille, il peut être nécessaire d'envisager sa "mise en société".</a:t>
            </a:r>
          </a:p>
          <a:p>
            <a:pPr algn="just"/>
            <a:endParaRPr lang="fr-FR" sz="1400" dirty="0" smtClean="0">
              <a:latin typeface="Lucida Bright" panose="02040602050505020304" pitchFamily="18" charset="0"/>
              <a:cs typeface="Times New Roman" panose="02020603050405020304" pitchFamily="18" charset="0"/>
            </a:endParaRPr>
          </a:p>
          <a:p>
            <a:pPr algn="just"/>
            <a:r>
              <a:rPr lang="fr-FR" sz="1400" dirty="0" smtClean="0">
                <a:latin typeface="Lucida Bright" panose="02040602050505020304" pitchFamily="18" charset="0"/>
                <a:cs typeface="Times New Roman" panose="02020603050405020304" pitchFamily="18" charset="0"/>
              </a:rPr>
              <a:t>Cela </a:t>
            </a:r>
            <a:r>
              <a:rPr lang="fr-FR" sz="1400" dirty="0">
                <a:latin typeface="Lucida Bright" panose="02040602050505020304" pitchFamily="18" charset="0"/>
                <a:cs typeface="Times New Roman" panose="02020603050405020304" pitchFamily="18" charset="0"/>
              </a:rPr>
              <a:t>consiste à apporter l'entreprise à une </a:t>
            </a:r>
            <a:r>
              <a:rPr lang="fr-FR" sz="1400" b="1" dirty="0">
                <a:latin typeface="Lucida Bright" panose="02040602050505020304" pitchFamily="18" charset="0"/>
                <a:cs typeface="Times New Roman" panose="02020603050405020304" pitchFamily="18" charset="0"/>
              </a:rPr>
              <a:t>société nouvelle, </a:t>
            </a:r>
          </a:p>
          <a:p>
            <a:pPr algn="just"/>
            <a:endParaRPr lang="fr-FR" sz="1400" b="1" dirty="0" smtClean="0">
              <a:latin typeface="Lucida Bright" panose="02040602050505020304" pitchFamily="18" charset="0"/>
              <a:cs typeface="Times New Roman" panose="02020603050405020304" pitchFamily="18" charset="0"/>
            </a:endParaRPr>
          </a:p>
          <a:p>
            <a:pPr algn="just"/>
            <a:r>
              <a:rPr lang="fr-FR" sz="1400" b="1" dirty="0" smtClean="0">
                <a:latin typeface="Lucida Bright" panose="02040602050505020304" pitchFamily="18" charset="0"/>
                <a:cs typeface="Times New Roman" panose="02020603050405020304" pitchFamily="18" charset="0"/>
              </a:rPr>
              <a:t>La </a:t>
            </a:r>
            <a:r>
              <a:rPr lang="fr-FR" sz="1400" b="1" dirty="0">
                <a:latin typeface="Lucida Bright" panose="02040602050505020304" pitchFamily="18" charset="0"/>
                <a:cs typeface="Times New Roman" panose="02020603050405020304" pitchFamily="18" charset="0"/>
              </a:rPr>
              <a:t>loi prévoit un régime fiscal favorable pour </a:t>
            </a:r>
            <a:r>
              <a:rPr lang="fr-FR" sz="1400" dirty="0">
                <a:latin typeface="Lucida Bright" panose="02040602050505020304" pitchFamily="18" charset="0"/>
                <a:cs typeface="Times New Roman" panose="02020603050405020304" pitchFamily="18" charset="0"/>
              </a:rPr>
              <a:t>la mise en société de l'entreprise individuelle sous réserve du respect de certaines conditions</a:t>
            </a:r>
            <a:r>
              <a:rPr lang="fr-FR" sz="1400" dirty="0" smtClean="0">
                <a:latin typeface="Lucida Bright" panose="02040602050505020304" pitchFamily="18" charset="0"/>
                <a:cs typeface="Times New Roman" panose="02020603050405020304" pitchFamily="18" charset="0"/>
              </a:rPr>
              <a:t>:</a:t>
            </a:r>
          </a:p>
          <a:p>
            <a:pPr marL="742950" lvl="1" indent="-285750" algn="just">
              <a:buFont typeface="Wingdings" panose="05000000000000000000" pitchFamily="2" charset="2"/>
              <a:buChar char="ü"/>
            </a:pPr>
            <a:endParaRPr lang="fr-FR" sz="1400" dirty="0">
              <a:latin typeface="Lucida Bright" panose="02040602050505020304" pitchFamily="18" charset="0"/>
              <a:cs typeface="Times New Roman" panose="02020603050405020304" pitchFamily="18" charset="0"/>
            </a:endParaRPr>
          </a:p>
          <a:p>
            <a:pPr marL="742950" lvl="1" indent="-285750" algn="just">
              <a:buFont typeface="Wingdings" panose="05000000000000000000" pitchFamily="2" charset="2"/>
              <a:buChar char="ü"/>
            </a:pPr>
            <a:r>
              <a:rPr lang="fr-FR" sz="1400" dirty="0" smtClean="0">
                <a:latin typeface="Lucida Bright" panose="02040602050505020304" pitchFamily="18" charset="0"/>
                <a:cs typeface="Times New Roman" panose="02020603050405020304" pitchFamily="18" charset="0"/>
              </a:rPr>
              <a:t>la </a:t>
            </a:r>
            <a:r>
              <a:rPr lang="fr-FR" sz="1400" dirty="0">
                <a:latin typeface="Lucida Bright" panose="02040602050505020304" pitchFamily="18" charset="0"/>
                <a:cs typeface="Times New Roman" panose="02020603050405020304" pitchFamily="18" charset="0"/>
              </a:rPr>
              <a:t>mise en société de l'entreprise individuelle est exonérée de droits d'enregistrement si l'apporteur s'engage à conserver pendant trois ans les titres de la société reçus en contrepartie de son apport</a:t>
            </a:r>
            <a:r>
              <a:rPr lang="fr-FR" sz="1400" dirty="0" smtClean="0">
                <a:latin typeface="Lucida Bright" panose="02040602050505020304" pitchFamily="18" charset="0"/>
                <a:cs typeface="Times New Roman" panose="02020603050405020304" pitchFamily="18" charset="0"/>
              </a:rPr>
              <a:t>;</a:t>
            </a:r>
          </a:p>
          <a:p>
            <a:pPr marL="742950" lvl="1" indent="-285750" algn="just">
              <a:buFont typeface="Wingdings" panose="05000000000000000000" pitchFamily="2" charset="2"/>
              <a:buChar char="ü"/>
            </a:pPr>
            <a:endParaRPr lang="fr-FR" sz="1400" dirty="0">
              <a:latin typeface="Lucida Bright" panose="02040602050505020304" pitchFamily="18" charset="0"/>
              <a:cs typeface="Times New Roman" panose="02020603050405020304" pitchFamily="18" charset="0"/>
            </a:endParaRPr>
          </a:p>
          <a:p>
            <a:pPr marL="742950" lvl="1" indent="-285750" algn="just">
              <a:buFont typeface="Wingdings" panose="05000000000000000000" pitchFamily="2" charset="2"/>
              <a:buChar char="ü"/>
            </a:pPr>
            <a:r>
              <a:rPr lang="fr-FR" sz="1400" dirty="0" smtClean="0">
                <a:latin typeface="Lucida Bright" panose="02040602050505020304" pitchFamily="18" charset="0"/>
                <a:cs typeface="Times New Roman" panose="02020603050405020304" pitchFamily="18" charset="0"/>
              </a:rPr>
              <a:t>sur </a:t>
            </a:r>
            <a:r>
              <a:rPr lang="fr-FR" sz="1400" dirty="0">
                <a:latin typeface="Lucida Bright" panose="02040602050505020304" pitchFamily="18" charset="0"/>
                <a:cs typeface="Times New Roman" panose="02020603050405020304" pitchFamily="18" charset="0"/>
              </a:rPr>
              <a:t>option, les plus-values constatées au moment de l'apport sur les éléments d'actif non amortissables (fonds de commerce, terrain, ...) sont provisoirement exonérées de toute imposition. Elles sont reportées jusqu'à la cession des titres de la société ou jusqu'à la cession par la société des biens concernés</a:t>
            </a:r>
            <a:r>
              <a:rPr lang="fr-FR" sz="1400" dirty="0" smtClean="0">
                <a:latin typeface="Lucida Bright" panose="02040602050505020304" pitchFamily="18" charset="0"/>
                <a:cs typeface="Times New Roman" panose="02020603050405020304" pitchFamily="18" charset="0"/>
              </a:rPr>
              <a:t>;</a:t>
            </a:r>
          </a:p>
          <a:p>
            <a:pPr marL="742950" lvl="1" indent="-285750" algn="just">
              <a:buFont typeface="Wingdings" panose="05000000000000000000" pitchFamily="2" charset="2"/>
              <a:buChar char="ü"/>
            </a:pPr>
            <a:endParaRPr lang="fr-FR" sz="1400" dirty="0">
              <a:latin typeface="Lucida Bright" panose="02040602050505020304" pitchFamily="18" charset="0"/>
              <a:cs typeface="Times New Roman" panose="02020603050405020304" pitchFamily="18" charset="0"/>
            </a:endParaRPr>
          </a:p>
          <a:p>
            <a:pPr marL="742950" lvl="1" indent="-285750" algn="just">
              <a:buFont typeface="Wingdings" panose="05000000000000000000" pitchFamily="2" charset="2"/>
              <a:buChar char="ü"/>
            </a:pPr>
            <a:r>
              <a:rPr lang="fr-FR" sz="1400" dirty="0" smtClean="0">
                <a:latin typeface="Lucida Bright" panose="02040602050505020304" pitchFamily="18" charset="0"/>
                <a:cs typeface="Times New Roman" panose="02020603050405020304" pitchFamily="18" charset="0"/>
              </a:rPr>
              <a:t>également </a:t>
            </a:r>
            <a:r>
              <a:rPr lang="fr-FR" sz="1400" dirty="0">
                <a:latin typeface="Lucida Bright" panose="02040602050505020304" pitchFamily="18" charset="0"/>
                <a:cs typeface="Times New Roman" panose="02020603050405020304" pitchFamily="18" charset="0"/>
              </a:rPr>
              <a:t>sur option, les plus-values constatées sur les éléments d'actif amortissables (machines, constructions, …) sont supportées par la société bénéficiaire de l'apport qui peut les intégrer à ses résultats en les étalant sur cinq ans.</a:t>
            </a:r>
          </a:p>
          <a:p>
            <a:r>
              <a:rPr lang="fr-FR" sz="1200" dirty="0">
                <a:latin typeface="Lucida Bright" panose="02040602050505020304" pitchFamily="18" charset="0"/>
              </a:rPr>
              <a:t/>
            </a:r>
            <a:br>
              <a:rPr lang="fr-FR" sz="1200" dirty="0">
                <a:latin typeface="Lucida Bright" panose="02040602050505020304" pitchFamily="18" charset="0"/>
              </a:rPr>
            </a:br>
            <a:r>
              <a:rPr lang="fr-FR" sz="1200" dirty="0">
                <a:latin typeface="Lucida Bright" panose="02040602050505020304" pitchFamily="18" charset="0"/>
              </a:rPr>
              <a:t> </a:t>
            </a:r>
          </a:p>
        </p:txBody>
      </p:sp>
      <p:pic>
        <p:nvPicPr>
          <p:cNvPr id="3"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58415"/>
            <a:ext cx="936104" cy="797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5"/>
          </p:nvPr>
        </p:nvSpPr>
        <p:spPr/>
        <p:txBody>
          <a:bodyPr/>
          <a:lstStyle/>
          <a:p>
            <a:fld id="{A96A5DF5-EDC7-494C-8E93-01E4FB401C7E}" type="slidenum">
              <a:rPr lang="fr-FR" smtClean="0"/>
              <a:t>60</a:t>
            </a:fld>
            <a:endParaRPr lang="fr-FR" dirty="0"/>
          </a:p>
        </p:txBody>
      </p:sp>
    </p:spTree>
    <p:extLst>
      <p:ext uri="{BB962C8B-B14F-4D97-AF65-F5344CB8AC3E}">
        <p14:creationId xmlns:p14="http://schemas.microsoft.com/office/powerpoint/2010/main" val="74313772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7578" y="1268760"/>
            <a:ext cx="7632848" cy="4247317"/>
          </a:xfrm>
          <a:prstGeom prst="rect">
            <a:avLst/>
          </a:prstGeom>
        </p:spPr>
        <p:txBody>
          <a:bodyPr wrap="square">
            <a:spAutoFit/>
          </a:bodyPr>
          <a:lstStyle/>
          <a:p>
            <a:r>
              <a:rPr lang="fr-FR" sz="1400" b="1" dirty="0" smtClean="0">
                <a:solidFill>
                  <a:schemeClr val="bg2">
                    <a:lumMod val="50000"/>
                  </a:schemeClr>
                </a:solidFill>
                <a:effectLst>
                  <a:outerShdw blurRad="38100" dist="38100" dir="2700000" algn="tl">
                    <a:srgbClr val="000000">
                      <a:alpha val="43137"/>
                    </a:srgbClr>
                  </a:outerShdw>
                </a:effectLst>
                <a:latin typeface="Lucida Bright" panose="02040602050505020304" pitchFamily="18" charset="0"/>
                <a:cs typeface="Times New Roman" panose="02020603050405020304" pitchFamily="18" charset="0"/>
              </a:rPr>
              <a:t>RESTRUCTURATION DE </a:t>
            </a:r>
            <a:r>
              <a:rPr lang="fr-FR" sz="1400" b="1" dirty="0" smtClean="0">
                <a:solidFill>
                  <a:schemeClr val="bg2">
                    <a:lumMod val="50000"/>
                  </a:schemeClr>
                </a:solidFill>
                <a:effectLst>
                  <a:outerShdw blurRad="38100" dist="38100" dir="2700000" algn="tl">
                    <a:srgbClr val="000000">
                      <a:alpha val="43137"/>
                    </a:srgbClr>
                  </a:outerShdw>
                </a:effectLst>
                <a:latin typeface="Lucida Bright" panose="02040602050505020304" pitchFamily="18" charset="0"/>
                <a:cs typeface="Times New Roman" panose="02020603050405020304" pitchFamily="18" charset="0"/>
              </a:rPr>
              <a:t>SOCIETES</a:t>
            </a:r>
          </a:p>
          <a:p>
            <a:pPr algn="ctr"/>
            <a:endParaRPr lang="fr-FR" dirty="0">
              <a:latin typeface="Lucida Bright" panose="02040602050505020304" pitchFamily="18" charset="0"/>
              <a:cs typeface="Times New Roman" panose="02020603050405020304" pitchFamily="18" charset="0"/>
            </a:endParaRPr>
          </a:p>
          <a:p>
            <a:r>
              <a:rPr lang="fr-FR" sz="1400" dirty="0">
                <a:latin typeface="Lucida Bright" panose="02040602050505020304" pitchFamily="18" charset="0"/>
                <a:cs typeface="Times New Roman" panose="02020603050405020304" pitchFamily="18" charset="0"/>
              </a:rPr>
              <a:t>Les principales formes de restructuration sont :</a:t>
            </a:r>
          </a:p>
          <a:p>
            <a:endParaRPr lang="fr-FR" sz="1400" b="1" dirty="0" smtClean="0">
              <a:latin typeface="Lucida Bright" panose="02040602050505020304" pitchFamily="18" charset="0"/>
              <a:cs typeface="Times New Roman" panose="02020603050405020304" pitchFamily="18" charset="0"/>
            </a:endParaRPr>
          </a:p>
          <a:p>
            <a:r>
              <a:rPr lang="fr-FR" sz="1400" b="1" dirty="0" smtClean="0">
                <a:solidFill>
                  <a:schemeClr val="accent1"/>
                </a:solidFill>
                <a:latin typeface="Lucida Bright" panose="02040602050505020304" pitchFamily="18" charset="0"/>
                <a:cs typeface="Times New Roman" panose="02020603050405020304" pitchFamily="18" charset="0"/>
              </a:rPr>
              <a:t>L’Augmentation </a:t>
            </a:r>
            <a:r>
              <a:rPr lang="fr-FR" sz="1400" b="1" dirty="0">
                <a:solidFill>
                  <a:schemeClr val="accent1"/>
                </a:solidFill>
                <a:latin typeface="Lucida Bright" panose="02040602050505020304" pitchFamily="18" charset="0"/>
                <a:cs typeface="Times New Roman" panose="02020603050405020304" pitchFamily="18" charset="0"/>
              </a:rPr>
              <a:t>de capital</a:t>
            </a:r>
            <a:endParaRPr lang="fr-FR" sz="1400" dirty="0">
              <a:solidFill>
                <a:schemeClr val="accent1"/>
              </a:solidFill>
              <a:latin typeface="Lucida Bright" panose="02040602050505020304" pitchFamily="18" charset="0"/>
              <a:cs typeface="Times New Roman" panose="02020603050405020304" pitchFamily="18" charset="0"/>
            </a:endParaRPr>
          </a:p>
          <a:p>
            <a:endParaRPr lang="fr-FR" sz="1400" dirty="0" smtClean="0">
              <a:latin typeface="Lucida Bright" panose="02040602050505020304" pitchFamily="18" charset="0"/>
              <a:cs typeface="Times New Roman" panose="02020603050405020304" pitchFamily="18" charset="0"/>
            </a:endParaRPr>
          </a:p>
          <a:p>
            <a:pPr algn="just"/>
            <a:r>
              <a:rPr lang="fr-FR" sz="1400" dirty="0" smtClean="0">
                <a:latin typeface="Lucida Bright" panose="02040602050505020304" pitchFamily="18" charset="0"/>
                <a:cs typeface="Times New Roman" panose="02020603050405020304" pitchFamily="18" charset="0"/>
              </a:rPr>
              <a:t>Qui </a:t>
            </a:r>
            <a:r>
              <a:rPr lang="fr-FR" sz="1400" dirty="0">
                <a:latin typeface="Lucida Bright" panose="02040602050505020304" pitchFamily="18" charset="0"/>
                <a:cs typeface="Times New Roman" panose="02020603050405020304" pitchFamily="18" charset="0"/>
              </a:rPr>
              <a:t>permet soit d'augmenter les fonds propres avec les associés existants, soit de faire entrer de nouveaux associés qui vont apporter de l'argent frais ou de nouveaux actifs. Elle peut se faire par apport en numéraire ou par apport en nature.</a:t>
            </a:r>
          </a:p>
          <a:p>
            <a:pPr algn="just"/>
            <a:endParaRPr lang="fr-FR" sz="1400" b="1" dirty="0" smtClean="0">
              <a:latin typeface="Lucida Bright" panose="02040602050505020304" pitchFamily="18" charset="0"/>
              <a:cs typeface="Times New Roman" panose="02020603050405020304" pitchFamily="18" charset="0"/>
            </a:endParaRPr>
          </a:p>
          <a:p>
            <a:pPr algn="just"/>
            <a:r>
              <a:rPr lang="fr-FR" sz="1400" b="1" dirty="0" smtClean="0">
                <a:solidFill>
                  <a:schemeClr val="accent1"/>
                </a:solidFill>
                <a:latin typeface="Lucida Bright" panose="02040602050505020304" pitchFamily="18" charset="0"/>
                <a:cs typeface="Times New Roman" panose="02020603050405020304" pitchFamily="18" charset="0"/>
              </a:rPr>
              <a:t>La </a:t>
            </a:r>
            <a:r>
              <a:rPr lang="fr-FR" sz="1400" b="1" dirty="0">
                <a:solidFill>
                  <a:schemeClr val="accent1"/>
                </a:solidFill>
                <a:latin typeface="Lucida Bright" panose="02040602050505020304" pitchFamily="18" charset="0"/>
                <a:cs typeface="Times New Roman" panose="02020603050405020304" pitchFamily="18" charset="0"/>
              </a:rPr>
              <a:t>Réduction de </a:t>
            </a:r>
            <a:r>
              <a:rPr lang="fr-FR" sz="1400" b="1" dirty="0" smtClean="0">
                <a:solidFill>
                  <a:schemeClr val="accent1"/>
                </a:solidFill>
                <a:latin typeface="Lucida Bright" panose="02040602050505020304" pitchFamily="18" charset="0"/>
                <a:cs typeface="Times New Roman" panose="02020603050405020304" pitchFamily="18" charset="0"/>
              </a:rPr>
              <a:t>capital</a:t>
            </a:r>
          </a:p>
          <a:p>
            <a:pPr algn="just"/>
            <a:endParaRPr lang="fr-FR" sz="1400" dirty="0">
              <a:solidFill>
                <a:schemeClr val="accent1"/>
              </a:solidFill>
              <a:latin typeface="Lucida Bright" panose="02040602050505020304" pitchFamily="18" charset="0"/>
              <a:cs typeface="Times New Roman" panose="02020603050405020304" pitchFamily="18" charset="0"/>
            </a:endParaRPr>
          </a:p>
          <a:p>
            <a:pPr algn="just"/>
            <a:r>
              <a:rPr lang="fr-FR" sz="1400" dirty="0">
                <a:latin typeface="Lucida Bright" panose="02040602050505020304" pitchFamily="18" charset="0"/>
                <a:cs typeface="Times New Roman" panose="02020603050405020304" pitchFamily="18" charset="0"/>
              </a:rPr>
              <a:t>C'est l'inverse de l'augmentation de capital qui peut servir notamment à faire sortir un associé de la société ou à absorber des pertes comptables pour améliorer la présentation du bilan.</a:t>
            </a:r>
          </a:p>
          <a:p>
            <a:pPr algn="just"/>
            <a:endParaRPr lang="fr-FR" sz="1400" b="1" dirty="0" smtClean="0">
              <a:solidFill>
                <a:schemeClr val="accent1"/>
              </a:solidFill>
              <a:latin typeface="Lucida Bright" panose="02040602050505020304" pitchFamily="18" charset="0"/>
              <a:cs typeface="Times New Roman" panose="02020603050405020304" pitchFamily="18" charset="0"/>
            </a:endParaRPr>
          </a:p>
          <a:p>
            <a:pPr algn="just"/>
            <a:r>
              <a:rPr lang="fr-FR" sz="1400" b="1" dirty="0" smtClean="0">
                <a:solidFill>
                  <a:schemeClr val="accent1"/>
                </a:solidFill>
                <a:latin typeface="Lucida Bright" panose="02040602050505020304" pitchFamily="18" charset="0"/>
                <a:cs typeface="Times New Roman" panose="02020603050405020304" pitchFamily="18" charset="0"/>
              </a:rPr>
              <a:t>Le </a:t>
            </a:r>
            <a:r>
              <a:rPr lang="fr-FR" sz="1400" b="1" dirty="0">
                <a:solidFill>
                  <a:schemeClr val="accent1"/>
                </a:solidFill>
                <a:latin typeface="Lucida Bright" panose="02040602050505020304" pitchFamily="18" charset="0"/>
                <a:cs typeface="Times New Roman" panose="02020603050405020304" pitchFamily="18" charset="0"/>
              </a:rPr>
              <a:t>Cout </a:t>
            </a:r>
            <a:r>
              <a:rPr lang="fr-FR" sz="1400" b="1" dirty="0" smtClean="0">
                <a:solidFill>
                  <a:schemeClr val="accent1"/>
                </a:solidFill>
                <a:latin typeface="Lucida Bright" panose="02040602050505020304" pitchFamily="18" charset="0"/>
                <a:cs typeface="Times New Roman" panose="02020603050405020304" pitchFamily="18" charset="0"/>
              </a:rPr>
              <a:t>d’Accordéon</a:t>
            </a:r>
          </a:p>
          <a:p>
            <a:pPr algn="just"/>
            <a:endParaRPr lang="fr-FR" sz="1400" dirty="0">
              <a:latin typeface="Lucida Bright" panose="02040602050505020304" pitchFamily="18" charset="0"/>
              <a:cs typeface="Times New Roman" panose="02020603050405020304" pitchFamily="18" charset="0"/>
            </a:endParaRPr>
          </a:p>
          <a:p>
            <a:pPr algn="just"/>
            <a:r>
              <a:rPr lang="fr-FR" sz="1400" dirty="0">
                <a:latin typeface="Lucida Bright" panose="02040602050505020304" pitchFamily="18" charset="0"/>
                <a:cs typeface="Times New Roman" panose="02020603050405020304" pitchFamily="18" charset="0"/>
              </a:rPr>
              <a:t>Réduction du capital suivit d’une augmentation permettant d’assainir le bilan.</a:t>
            </a:r>
          </a:p>
        </p:txBody>
      </p:sp>
      <p:pic>
        <p:nvPicPr>
          <p:cNvPr id="3"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58415"/>
            <a:ext cx="936104" cy="797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5"/>
          </p:nvPr>
        </p:nvSpPr>
        <p:spPr/>
        <p:txBody>
          <a:bodyPr/>
          <a:lstStyle/>
          <a:p>
            <a:fld id="{A96A5DF5-EDC7-494C-8E93-01E4FB401C7E}" type="slidenum">
              <a:rPr lang="fr-FR" smtClean="0"/>
              <a:t>61</a:t>
            </a:fld>
            <a:endParaRPr lang="fr-FR" dirty="0"/>
          </a:p>
        </p:txBody>
      </p:sp>
    </p:spTree>
    <p:extLst>
      <p:ext uri="{BB962C8B-B14F-4D97-AF65-F5344CB8AC3E}">
        <p14:creationId xmlns:p14="http://schemas.microsoft.com/office/powerpoint/2010/main" val="236886258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1052736"/>
            <a:ext cx="7920880" cy="4062651"/>
          </a:xfrm>
          <a:prstGeom prst="rect">
            <a:avLst/>
          </a:prstGeom>
        </p:spPr>
        <p:txBody>
          <a:bodyPr wrap="square">
            <a:spAutoFit/>
          </a:bodyPr>
          <a:lstStyle/>
          <a:p>
            <a:r>
              <a:rPr lang="fr-FR" sz="1400" b="1" dirty="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 </a:t>
            </a:r>
            <a:r>
              <a:rPr lang="fr-FR" sz="1400" b="1" dirty="0" smtClean="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Fusion</a:t>
            </a:r>
          </a:p>
          <a:p>
            <a:pPr algn="just"/>
            <a:r>
              <a:rPr lang="fr-FR" sz="1400" dirty="0" smtClean="0">
                <a:latin typeface="Times New Roman" panose="02020603050405020304" pitchFamily="18" charset="0"/>
                <a:cs typeface="Times New Roman" panose="02020603050405020304" pitchFamily="18" charset="0"/>
              </a:rPr>
              <a:t>Une </a:t>
            </a:r>
            <a:r>
              <a:rPr lang="fr-FR" sz="1400" dirty="0">
                <a:latin typeface="Times New Roman" panose="02020603050405020304" pitchFamily="18" charset="0"/>
                <a:cs typeface="Times New Roman" panose="02020603050405020304" pitchFamily="18" charset="0"/>
              </a:rPr>
              <a:t>société existante peut décider de faire disparaître une autre société (souvent dépendant du même groupe) en reprenant l’ensemble de son patrimoine (fusion-absorption</a:t>
            </a:r>
            <a:r>
              <a:rPr lang="fr-FR" sz="1400" dirty="0" smtClean="0">
                <a:latin typeface="Times New Roman" panose="02020603050405020304" pitchFamily="18" charset="0"/>
                <a:cs typeface="Times New Roman" panose="02020603050405020304" pitchFamily="18" charset="0"/>
              </a:rPr>
              <a:t>).</a:t>
            </a:r>
          </a:p>
          <a:p>
            <a:pPr algn="just"/>
            <a:endParaRPr lang="fr-FR" sz="1400" dirty="0">
              <a:latin typeface="Times New Roman" panose="02020603050405020304" pitchFamily="18" charset="0"/>
              <a:cs typeface="Times New Roman" panose="02020603050405020304" pitchFamily="18" charset="0"/>
            </a:endParaRPr>
          </a:p>
          <a:p>
            <a:pPr algn="just"/>
            <a:r>
              <a:rPr lang="fr-FR" sz="1400" dirty="0">
                <a:latin typeface="Times New Roman" panose="02020603050405020304" pitchFamily="18" charset="0"/>
                <a:cs typeface="Times New Roman" panose="02020603050405020304" pitchFamily="18" charset="0"/>
              </a:rPr>
              <a:t>Deux ou plusieurs sociétés peuvent décider d’en créer une nouvelle qui réunira l’ensemble des patrimoines de ces sociétés qui n’auront plus d’existence (fusion-création). </a:t>
            </a:r>
            <a:endParaRPr lang="fr-FR" sz="1400" dirty="0" smtClean="0">
              <a:latin typeface="Times New Roman" panose="02020603050405020304" pitchFamily="18" charset="0"/>
              <a:cs typeface="Times New Roman" panose="02020603050405020304" pitchFamily="18" charset="0"/>
            </a:endParaRPr>
          </a:p>
          <a:p>
            <a:pPr algn="just"/>
            <a:endParaRPr lang="fr-FR" sz="1400" dirty="0">
              <a:solidFill>
                <a:schemeClr val="accent1"/>
              </a:solidFill>
              <a:latin typeface="Times New Roman" panose="02020603050405020304" pitchFamily="18" charset="0"/>
              <a:cs typeface="Times New Roman" panose="02020603050405020304" pitchFamily="18" charset="0"/>
            </a:endParaRPr>
          </a:p>
          <a:p>
            <a:r>
              <a:rPr lang="fr-FR" sz="1400" b="1" dirty="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 TUP ou Transmission Universelle de </a:t>
            </a:r>
            <a:r>
              <a:rPr lang="fr-FR" sz="1400" b="1" dirty="0" smtClean="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Patrimoine</a:t>
            </a:r>
            <a:endParaRPr lang="fr-FR" sz="1400" b="1" dirty="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r>
              <a:rPr lang="fr-FR" sz="1400" dirty="0" smtClean="0">
                <a:latin typeface="Times New Roman" panose="02020603050405020304" pitchFamily="18" charset="0"/>
                <a:cs typeface="Times New Roman" panose="02020603050405020304" pitchFamily="18" charset="0"/>
              </a:rPr>
              <a:t>Une </a:t>
            </a:r>
            <a:r>
              <a:rPr lang="fr-FR" sz="1400" dirty="0">
                <a:latin typeface="Times New Roman" panose="02020603050405020304" pitchFamily="18" charset="0"/>
                <a:cs typeface="Times New Roman" panose="02020603050405020304" pitchFamily="18" charset="0"/>
              </a:rPr>
              <a:t>société seule associée d’une autre société peut dissoudre cette dernière par simple déclaration et recevoir sans liquidation tout son patrimoine (transmission universelle du patrimoine). </a:t>
            </a:r>
          </a:p>
          <a:p>
            <a:pPr algn="just"/>
            <a:endParaRPr lang="fr-FR" sz="1400" b="1" dirty="0" smtClean="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fr-FR" sz="1400" b="1" dirty="0" smtClean="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 </a:t>
            </a:r>
            <a:r>
              <a:rPr lang="fr-FR" sz="1400" b="1" dirty="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Scission</a:t>
            </a:r>
          </a:p>
          <a:p>
            <a:pPr algn="just"/>
            <a:r>
              <a:rPr lang="fr-FR" sz="1400" dirty="0">
                <a:latin typeface="Times New Roman" panose="02020603050405020304" pitchFamily="18" charset="0"/>
                <a:cs typeface="Times New Roman" panose="02020603050405020304" pitchFamily="18" charset="0"/>
              </a:rPr>
              <a:t>Une société peut également voir son patrimoine scinder au profit d’au moins deux sociétés bénéficiaires (scission</a:t>
            </a:r>
            <a:r>
              <a:rPr lang="fr-FR" sz="1400" dirty="0" smtClean="0">
                <a:latin typeface="Times New Roman" panose="02020603050405020304" pitchFamily="18" charset="0"/>
                <a:cs typeface="Times New Roman" panose="02020603050405020304" pitchFamily="18" charset="0"/>
              </a:rPr>
              <a:t>).</a:t>
            </a:r>
          </a:p>
          <a:p>
            <a:endParaRPr lang="fr-FR" sz="1400" b="1" dirty="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fr-FR" sz="1400" b="1" dirty="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L’Apport partiel d'actifs</a:t>
            </a:r>
          </a:p>
          <a:p>
            <a:pPr algn="just"/>
            <a:r>
              <a:rPr lang="fr-FR" sz="1400" dirty="0">
                <a:latin typeface="Times New Roman" panose="02020603050405020304" pitchFamily="18" charset="0"/>
                <a:cs typeface="Times New Roman" panose="02020603050405020304" pitchFamily="18" charset="0"/>
              </a:rPr>
              <a:t>Une branche d’activité d’une société peut être transférée à une autre société, les deux sociétés subsistant à cette opération (apport partiel d’actif</a:t>
            </a:r>
            <a:r>
              <a:rPr lang="fr-FR" sz="2000" dirty="0">
                <a:latin typeface="Times New Roman" panose="02020603050405020304" pitchFamily="18" charset="0"/>
                <a:cs typeface="Times New Roman" panose="02020603050405020304" pitchFamily="18" charset="0"/>
              </a:rPr>
              <a:t>).</a:t>
            </a:r>
          </a:p>
        </p:txBody>
      </p:sp>
      <p:pic>
        <p:nvPicPr>
          <p:cNvPr id="3"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58415"/>
            <a:ext cx="936104" cy="797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5"/>
          </p:nvPr>
        </p:nvSpPr>
        <p:spPr/>
        <p:txBody>
          <a:bodyPr/>
          <a:lstStyle/>
          <a:p>
            <a:fld id="{A96A5DF5-EDC7-494C-8E93-01E4FB401C7E}" type="slidenum">
              <a:rPr lang="fr-FR" smtClean="0"/>
              <a:t>62</a:t>
            </a:fld>
            <a:endParaRPr lang="fr-FR" dirty="0"/>
          </a:p>
        </p:txBody>
      </p:sp>
    </p:spTree>
    <p:extLst>
      <p:ext uri="{BB962C8B-B14F-4D97-AF65-F5344CB8AC3E}">
        <p14:creationId xmlns:p14="http://schemas.microsoft.com/office/powerpoint/2010/main" val="319008182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71600" y="836712"/>
            <a:ext cx="7467600" cy="1143000"/>
          </a:xfrm>
        </p:spPr>
        <p:txBody>
          <a:bodyPr>
            <a:normAutofit/>
          </a:bodyPr>
          <a:lstStyle/>
          <a:p>
            <a:r>
              <a:rPr lang="fr-FR" sz="1600" b="1" u="sng" dirty="0" smtClean="0">
                <a:solidFill>
                  <a:schemeClr val="bg2">
                    <a:lumMod val="50000"/>
                  </a:schemeClr>
                </a:solidFill>
                <a:effectLst>
                  <a:outerShdw blurRad="38100" dist="38100" dir="2700000" algn="tl">
                    <a:srgbClr val="000000">
                      <a:alpha val="43137"/>
                    </a:srgbClr>
                  </a:outerShdw>
                </a:effectLst>
              </a:rPr>
              <a:t>FORMALISME</a:t>
            </a:r>
            <a:r>
              <a:rPr lang="fr-FR" dirty="0" smtClean="0"/>
              <a:t/>
            </a:r>
            <a:br>
              <a:rPr lang="fr-FR" dirty="0" smtClean="0"/>
            </a:br>
            <a:endParaRPr lang="fr-FR" dirty="0"/>
          </a:p>
        </p:txBody>
      </p:sp>
      <p:sp>
        <p:nvSpPr>
          <p:cNvPr id="4" name="Rectangle 3"/>
          <p:cNvSpPr/>
          <p:nvPr/>
        </p:nvSpPr>
        <p:spPr>
          <a:xfrm>
            <a:off x="899592" y="2348880"/>
            <a:ext cx="7344816" cy="2462213"/>
          </a:xfrm>
          <a:prstGeom prst="rect">
            <a:avLst/>
          </a:prstGeom>
        </p:spPr>
        <p:txBody>
          <a:bodyPr wrap="square">
            <a:spAutoFit/>
          </a:bodyPr>
          <a:lstStyle/>
          <a:p>
            <a:r>
              <a:rPr lang="fr-FR" sz="1400" dirty="0" smtClean="0">
                <a:latin typeface="Lucida Bright" panose="02040602050505020304" pitchFamily="18" charset="0"/>
                <a:cs typeface="Times New Roman" panose="02020603050405020304" pitchFamily="18" charset="0"/>
              </a:rPr>
              <a:t>Un </a:t>
            </a:r>
            <a:r>
              <a:rPr lang="fr-FR" sz="1400" dirty="0">
                <a:latin typeface="Lucida Bright" panose="02040602050505020304" pitchFamily="18" charset="0"/>
                <a:cs typeface="Times New Roman" panose="02020603050405020304" pitchFamily="18" charset="0"/>
              </a:rPr>
              <a:t>traité de fusion (ou de scission, ou d'apport partiel d'actif) devra recueillir l'approbation des associés de toutes les sociétés concernées par l'opération de restructuration</a:t>
            </a:r>
            <a:r>
              <a:rPr lang="fr-FR" sz="1400" dirty="0" smtClean="0">
                <a:latin typeface="Lucida Bright" panose="02040602050505020304" pitchFamily="18" charset="0"/>
                <a:cs typeface="Times New Roman" panose="02020603050405020304" pitchFamily="18" charset="0"/>
              </a:rPr>
              <a:t>.</a:t>
            </a:r>
          </a:p>
          <a:p>
            <a:endParaRPr lang="fr-FR" sz="1400" dirty="0">
              <a:latin typeface="Lucida Bright" panose="02040602050505020304" pitchFamily="18" charset="0"/>
              <a:cs typeface="Times New Roman" panose="02020603050405020304" pitchFamily="18" charset="0"/>
            </a:endParaRPr>
          </a:p>
          <a:p>
            <a:r>
              <a:rPr lang="fr-FR" sz="1400" dirty="0">
                <a:latin typeface="Lucida Bright" panose="02040602050505020304" pitchFamily="18" charset="0"/>
                <a:cs typeface="Times New Roman" panose="02020603050405020304" pitchFamily="18" charset="0"/>
              </a:rPr>
              <a:t>Intervention d’un commissaire à la fusion, scission ou aux apports</a:t>
            </a:r>
            <a:r>
              <a:rPr lang="fr-FR" sz="1400" dirty="0" smtClean="0">
                <a:latin typeface="Lucida Bright" panose="02040602050505020304" pitchFamily="18" charset="0"/>
                <a:cs typeface="Times New Roman" panose="02020603050405020304" pitchFamily="18" charset="0"/>
              </a:rPr>
              <a:t>.</a:t>
            </a:r>
          </a:p>
          <a:p>
            <a:endParaRPr lang="fr-FR" sz="1400" dirty="0">
              <a:latin typeface="Lucida Bright" panose="02040602050505020304" pitchFamily="18" charset="0"/>
              <a:cs typeface="Times New Roman" panose="02020603050405020304" pitchFamily="18" charset="0"/>
            </a:endParaRPr>
          </a:p>
          <a:p>
            <a:r>
              <a:rPr lang="fr-FR" sz="1400" dirty="0">
                <a:latin typeface="Lucida Bright" panose="02040602050505020304" pitchFamily="18" charset="0"/>
                <a:cs typeface="Times New Roman" panose="02020603050405020304" pitchFamily="18" charset="0"/>
              </a:rPr>
              <a:t>Une assemblée générale des associés qui devra approuvera les principaux éléments du traité</a:t>
            </a:r>
            <a:r>
              <a:rPr lang="fr-FR" sz="1400" dirty="0" smtClean="0">
                <a:latin typeface="Lucida Bright" panose="02040602050505020304" pitchFamily="18" charset="0"/>
                <a:cs typeface="Times New Roman" panose="02020603050405020304" pitchFamily="18" charset="0"/>
              </a:rPr>
              <a:t>.</a:t>
            </a:r>
          </a:p>
          <a:p>
            <a:endParaRPr lang="fr-FR" sz="1400" dirty="0">
              <a:latin typeface="Lucida Bright" panose="02040602050505020304" pitchFamily="18" charset="0"/>
              <a:cs typeface="Times New Roman" panose="02020603050405020304" pitchFamily="18" charset="0"/>
            </a:endParaRPr>
          </a:p>
          <a:p>
            <a:r>
              <a:rPr lang="fr-FR" sz="1400" dirty="0" smtClean="0">
                <a:latin typeface="Lucida Bright" panose="02040602050505020304" pitchFamily="18" charset="0"/>
              </a:rPr>
              <a:t>La procédure de </a:t>
            </a:r>
            <a:r>
              <a:rPr lang="fr-FR" sz="1400" b="1" dirty="0" smtClean="0">
                <a:latin typeface="Lucida Bright" panose="02040602050505020304" pitchFamily="18" charset="0"/>
              </a:rPr>
              <a:t>fusion-absorption et d’apport partiel d’actif</a:t>
            </a:r>
            <a:r>
              <a:rPr lang="fr-FR" sz="1400" dirty="0" smtClean="0">
                <a:latin typeface="Lucida Bright" panose="02040602050505020304" pitchFamily="18" charset="0"/>
              </a:rPr>
              <a:t> est assez longue, notamment en raison des délais légaux à respecter</a:t>
            </a:r>
            <a:endParaRPr lang="fr-FR" sz="1400" dirty="0">
              <a:latin typeface="Lucida Bright" panose="02040602050505020304" pitchFamily="18" charset="0"/>
              <a:cs typeface="Times New Roman" panose="02020603050405020304" pitchFamily="18" charset="0"/>
            </a:endParaRPr>
          </a:p>
        </p:txBody>
      </p:sp>
      <p:pic>
        <p:nvPicPr>
          <p:cNvPr id="5"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58415"/>
            <a:ext cx="936104" cy="797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Espace réservé du numéro de diapositive 2"/>
          <p:cNvSpPr>
            <a:spLocks noGrp="1"/>
          </p:cNvSpPr>
          <p:nvPr>
            <p:ph type="sldNum" sz="quarter" idx="15"/>
          </p:nvPr>
        </p:nvSpPr>
        <p:spPr/>
        <p:txBody>
          <a:bodyPr/>
          <a:lstStyle/>
          <a:p>
            <a:fld id="{A96A5DF5-EDC7-494C-8E93-01E4FB401C7E}" type="slidenum">
              <a:rPr lang="fr-FR" smtClean="0"/>
              <a:t>63</a:t>
            </a:fld>
            <a:endParaRPr lang="fr-FR" dirty="0"/>
          </a:p>
        </p:txBody>
      </p:sp>
    </p:spTree>
    <p:extLst>
      <p:ext uri="{BB962C8B-B14F-4D97-AF65-F5344CB8AC3E}">
        <p14:creationId xmlns:p14="http://schemas.microsoft.com/office/powerpoint/2010/main" val="302079419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693368"/>
            <a:ext cx="7467600" cy="1143000"/>
          </a:xfrm>
        </p:spPr>
        <p:txBody>
          <a:bodyPr>
            <a:noAutofit/>
          </a:bodyPr>
          <a:lstStyle/>
          <a:p>
            <a:r>
              <a:rPr lang="fr-FR" sz="1800" dirty="0" smtClean="0">
                <a:solidFill>
                  <a:schemeClr val="bg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fr-FR" sz="1800" dirty="0" smtClean="0">
                <a:solidFill>
                  <a:schemeClr val="bg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fr-FR" sz="1800" dirty="0" smtClean="0">
                <a:solidFill>
                  <a:schemeClr val="bg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Créer une holding : les avantages</a:t>
            </a:r>
            <a:br>
              <a:rPr lang="fr-FR" sz="1800" dirty="0" smtClean="0">
                <a:solidFill>
                  <a:schemeClr val="bg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fr-FR" sz="1800" dirty="0" smtClean="0">
                <a:solidFill>
                  <a:schemeClr val="bg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 </a:t>
            </a:r>
            <a:r>
              <a:rPr lang="fr-FR" sz="1800" dirty="0" smtClean="0">
                <a:solidFill>
                  <a:schemeClr val="bg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 holding sur le plan opérationnel et stratégique</a:t>
            </a:r>
            <a:r>
              <a:rPr lang="fr-FR" sz="2400" dirty="0" smtClean="0">
                <a:solidFill>
                  <a:schemeClr val="bg2">
                    <a:lumMod val="50000"/>
                  </a:schemeClr>
                </a:solidFill>
                <a:effectLst>
                  <a:outerShdw blurRad="38100" dist="38100" dir="2700000" algn="tl">
                    <a:srgbClr val="000000">
                      <a:alpha val="43137"/>
                    </a:srgbClr>
                  </a:outerShdw>
                </a:effectLst>
              </a:rPr>
              <a:t/>
            </a:r>
            <a:br>
              <a:rPr lang="fr-FR" sz="2400" dirty="0" smtClean="0">
                <a:solidFill>
                  <a:schemeClr val="bg2">
                    <a:lumMod val="50000"/>
                  </a:schemeClr>
                </a:solidFill>
                <a:effectLst>
                  <a:outerShdw blurRad="38100" dist="38100" dir="2700000" algn="tl">
                    <a:srgbClr val="000000">
                      <a:alpha val="43137"/>
                    </a:srgbClr>
                  </a:outerShdw>
                </a:effectLst>
              </a:rPr>
            </a:br>
            <a:endParaRPr lang="fr-FR" sz="2400" dirty="0">
              <a:solidFill>
                <a:schemeClr val="bg2">
                  <a:lumMod val="50000"/>
                </a:schemeClr>
              </a:solidFill>
              <a:effectLst>
                <a:outerShdw blurRad="38100" dist="38100" dir="2700000" algn="tl">
                  <a:srgbClr val="000000">
                    <a:alpha val="43137"/>
                  </a:srgbClr>
                </a:outerShdw>
              </a:effectLst>
            </a:endParaRPr>
          </a:p>
        </p:txBody>
      </p:sp>
      <p:sp>
        <p:nvSpPr>
          <p:cNvPr id="4" name="Rectangle 3"/>
          <p:cNvSpPr/>
          <p:nvPr/>
        </p:nvSpPr>
        <p:spPr>
          <a:xfrm>
            <a:off x="683568" y="2060848"/>
            <a:ext cx="7200800" cy="2985433"/>
          </a:xfrm>
          <a:prstGeom prst="rect">
            <a:avLst/>
          </a:prstGeom>
        </p:spPr>
        <p:txBody>
          <a:bodyPr wrap="square">
            <a:spAutoFit/>
          </a:bodyPr>
          <a:lstStyle/>
          <a:p>
            <a:pPr algn="just"/>
            <a:r>
              <a:rPr lang="fr-FR" sz="1400" dirty="0" smtClean="0">
                <a:latin typeface="Lucida Bright" panose="02040602050505020304" pitchFamily="18" charset="0"/>
                <a:cs typeface="Times New Roman" panose="02020603050405020304" pitchFamily="18" charset="0"/>
              </a:rPr>
              <a:t>Tel </a:t>
            </a:r>
            <a:r>
              <a:rPr lang="fr-FR" sz="1400" dirty="0">
                <a:latin typeface="Lucida Bright" panose="02040602050505020304" pitchFamily="18" charset="0"/>
                <a:cs typeface="Times New Roman" panose="02020603050405020304" pitchFamily="18" charset="0"/>
              </a:rPr>
              <a:t>est le cas si vous avez créé plusieurs sociétés opérationnelles, avec ou sans lien avec entre elles.</a:t>
            </a:r>
          </a:p>
          <a:p>
            <a:pPr algn="just"/>
            <a:endParaRPr lang="fr-FR" sz="1400" dirty="0" smtClean="0">
              <a:latin typeface="Lucida Bright" panose="02040602050505020304" pitchFamily="18" charset="0"/>
              <a:cs typeface="Times New Roman" panose="02020603050405020304" pitchFamily="18" charset="0"/>
            </a:endParaRPr>
          </a:p>
          <a:p>
            <a:pPr algn="just"/>
            <a:r>
              <a:rPr lang="fr-FR" sz="1400" dirty="0" smtClean="0">
                <a:latin typeface="Lucida Bright" panose="02040602050505020304" pitchFamily="18" charset="0"/>
                <a:cs typeface="Times New Roman" panose="02020603050405020304" pitchFamily="18" charset="0"/>
              </a:rPr>
              <a:t>Stratégiquement</a:t>
            </a:r>
            <a:r>
              <a:rPr lang="fr-FR" sz="1400" dirty="0">
                <a:latin typeface="Lucida Bright" panose="02040602050505020304" pitchFamily="18" charset="0"/>
                <a:cs typeface="Times New Roman" panose="02020603050405020304" pitchFamily="18" charset="0"/>
              </a:rPr>
              <a:t>, la holding facilite </a:t>
            </a:r>
            <a:r>
              <a:rPr lang="fr-FR" sz="1400" dirty="0" smtClean="0">
                <a:latin typeface="Lucida Bright" panose="02040602050505020304" pitchFamily="18" charset="0"/>
                <a:cs typeface="Times New Roman" panose="02020603050405020304" pitchFamily="18" charset="0"/>
              </a:rPr>
              <a:t>la politique de groupe, </a:t>
            </a:r>
            <a:r>
              <a:rPr lang="fr-FR" sz="1400" dirty="0">
                <a:latin typeface="Lucida Bright" panose="02040602050505020304" pitchFamily="18" charset="0"/>
                <a:cs typeface="Times New Roman" panose="02020603050405020304" pitchFamily="18" charset="0"/>
              </a:rPr>
              <a:t>puisque celles-ci </a:t>
            </a:r>
            <a:r>
              <a:rPr lang="fr-FR" sz="1400" dirty="0" smtClean="0">
                <a:latin typeface="Lucida Bright" panose="02040602050505020304" pitchFamily="18" charset="0"/>
                <a:cs typeface="Times New Roman" panose="02020603050405020304" pitchFamily="18" charset="0"/>
              </a:rPr>
              <a:t>est centralisée au </a:t>
            </a:r>
            <a:r>
              <a:rPr lang="fr-FR" sz="1400" dirty="0">
                <a:latin typeface="Lucida Bright" panose="02040602050505020304" pitchFamily="18" charset="0"/>
                <a:cs typeface="Times New Roman" panose="02020603050405020304" pitchFamily="18" charset="0"/>
              </a:rPr>
              <a:t>sein d’une seule et même personne (et non dispersées sur plusieurs sociétés</a:t>
            </a:r>
            <a:r>
              <a:rPr lang="fr-FR" sz="1400" dirty="0" smtClean="0">
                <a:latin typeface="Lucida Bright" panose="02040602050505020304" pitchFamily="18" charset="0"/>
                <a:cs typeface="Times New Roman" panose="02020603050405020304" pitchFamily="18" charset="0"/>
              </a:rPr>
              <a:t>)</a:t>
            </a:r>
          </a:p>
          <a:p>
            <a:pPr algn="just"/>
            <a:endParaRPr lang="fr-FR" sz="1400" dirty="0">
              <a:latin typeface="Lucida Bright" panose="02040602050505020304" pitchFamily="18" charset="0"/>
              <a:cs typeface="Times New Roman" panose="02020603050405020304" pitchFamily="18" charset="0"/>
            </a:endParaRPr>
          </a:p>
          <a:p>
            <a:pPr algn="just"/>
            <a:r>
              <a:rPr lang="fr-FR" sz="1400" dirty="0">
                <a:latin typeface="Lucida Bright" panose="02040602050505020304" pitchFamily="18" charset="0"/>
                <a:cs typeface="Times New Roman" panose="02020603050405020304" pitchFamily="18" charset="0"/>
              </a:rPr>
              <a:t>Créer une holding donc facilite </a:t>
            </a:r>
            <a:r>
              <a:rPr lang="fr-FR" sz="1400" dirty="0" smtClean="0">
                <a:latin typeface="Lucida Bright" panose="02040602050505020304" pitchFamily="18" charset="0"/>
                <a:cs typeface="Times New Roman" panose="02020603050405020304" pitchFamily="18" charset="0"/>
              </a:rPr>
              <a:t>la détermination du </a:t>
            </a:r>
            <a:r>
              <a:rPr lang="fr-FR" sz="1400" dirty="0">
                <a:latin typeface="Lucida Bright" panose="02040602050505020304" pitchFamily="18" charset="0"/>
                <a:cs typeface="Times New Roman" panose="02020603050405020304" pitchFamily="18" charset="0"/>
              </a:rPr>
              <a:t>rôle de chaque société au sein du groupe et la rationalisation des fonctions support. </a:t>
            </a:r>
            <a:endParaRPr lang="fr-FR" sz="1400" dirty="0" smtClean="0">
              <a:latin typeface="Lucida Bright" panose="02040602050505020304" pitchFamily="18" charset="0"/>
              <a:cs typeface="Times New Roman" panose="02020603050405020304" pitchFamily="18" charset="0"/>
            </a:endParaRPr>
          </a:p>
          <a:p>
            <a:pPr algn="just"/>
            <a:endParaRPr lang="fr-FR" sz="1400" dirty="0">
              <a:latin typeface="Lucida Bright" panose="02040602050505020304" pitchFamily="18" charset="0"/>
              <a:cs typeface="Times New Roman" panose="02020603050405020304" pitchFamily="18" charset="0"/>
            </a:endParaRPr>
          </a:p>
          <a:p>
            <a:pPr algn="just"/>
            <a:r>
              <a:rPr lang="fr-FR" sz="1400" dirty="0" smtClean="0">
                <a:latin typeface="Lucida Bright" panose="02040602050505020304" pitchFamily="18" charset="0"/>
                <a:cs typeface="Times New Roman" panose="02020603050405020304" pitchFamily="18" charset="0"/>
              </a:rPr>
              <a:t>Ainsi </a:t>
            </a:r>
            <a:r>
              <a:rPr lang="fr-FR" sz="1400" dirty="0">
                <a:latin typeface="Lucida Bright" panose="02040602050505020304" pitchFamily="18" charset="0"/>
                <a:cs typeface="Times New Roman" panose="02020603050405020304" pitchFamily="18" charset="0"/>
              </a:rPr>
              <a:t>ces dernières (ressources humaines, informatique, marketing), lorsqu’elles existent au niveau de chaque société, peuvent être transférées et mutualisées au sein de la holding</a:t>
            </a:r>
            <a:r>
              <a:rPr lang="fr-FR" sz="2000" dirty="0">
                <a:latin typeface="Times New Roman" panose="02020603050405020304" pitchFamily="18" charset="0"/>
                <a:cs typeface="Times New Roman" panose="02020603050405020304" pitchFamily="18" charset="0"/>
              </a:rPr>
              <a:t>.</a:t>
            </a:r>
          </a:p>
        </p:txBody>
      </p:sp>
      <p:pic>
        <p:nvPicPr>
          <p:cNvPr id="5"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58415"/>
            <a:ext cx="936104" cy="797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Espace réservé du numéro de diapositive 2"/>
          <p:cNvSpPr>
            <a:spLocks noGrp="1"/>
          </p:cNvSpPr>
          <p:nvPr>
            <p:ph type="sldNum" sz="quarter" idx="15"/>
          </p:nvPr>
        </p:nvSpPr>
        <p:spPr/>
        <p:txBody>
          <a:bodyPr/>
          <a:lstStyle/>
          <a:p>
            <a:fld id="{A96A5DF5-EDC7-494C-8E93-01E4FB401C7E}" type="slidenum">
              <a:rPr lang="fr-FR" smtClean="0"/>
              <a:t>64</a:t>
            </a:fld>
            <a:endParaRPr lang="fr-FR" dirty="0"/>
          </a:p>
        </p:txBody>
      </p:sp>
    </p:spTree>
    <p:extLst>
      <p:ext uri="{BB962C8B-B14F-4D97-AF65-F5344CB8AC3E}">
        <p14:creationId xmlns:p14="http://schemas.microsoft.com/office/powerpoint/2010/main" val="378204704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02530" y="692696"/>
            <a:ext cx="7035552" cy="1224136"/>
          </a:xfrm>
        </p:spPr>
        <p:txBody>
          <a:bodyPr>
            <a:normAutofit/>
          </a:bodyPr>
          <a:lstStyle/>
          <a:p>
            <a:r>
              <a:rPr lang="fr-FR" sz="1600" b="1" dirty="0" smtClean="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Avantages de la holding sur le plan financier et juridique</a:t>
            </a:r>
            <a:r>
              <a:rPr lang="fr-FR" dirty="0" smtClean="0">
                <a:solidFill>
                  <a:schemeClr val="accent1"/>
                </a:solidFill>
              </a:rPr>
              <a:t/>
            </a:r>
            <a:br>
              <a:rPr lang="fr-FR" dirty="0" smtClean="0">
                <a:solidFill>
                  <a:schemeClr val="accent1"/>
                </a:solidFill>
              </a:rPr>
            </a:br>
            <a:endParaRPr lang="fr-FR" dirty="0">
              <a:solidFill>
                <a:schemeClr val="accent1"/>
              </a:solidFill>
            </a:endParaRPr>
          </a:p>
        </p:txBody>
      </p:sp>
      <p:sp>
        <p:nvSpPr>
          <p:cNvPr id="5" name="Rectangle 4"/>
          <p:cNvSpPr/>
          <p:nvPr/>
        </p:nvSpPr>
        <p:spPr>
          <a:xfrm>
            <a:off x="755576" y="2060848"/>
            <a:ext cx="6984776" cy="3108543"/>
          </a:xfrm>
          <a:prstGeom prst="rect">
            <a:avLst/>
          </a:prstGeom>
        </p:spPr>
        <p:txBody>
          <a:bodyPr wrap="square">
            <a:spAutoFit/>
          </a:bodyPr>
          <a:lstStyle/>
          <a:p>
            <a:pPr marL="285750" indent="-285750" algn="just">
              <a:buFont typeface="Wingdings" panose="05000000000000000000" pitchFamily="2" charset="2"/>
              <a:buChar char="Ø"/>
            </a:pPr>
            <a:r>
              <a:rPr lang="fr-FR" sz="1400" dirty="0" smtClean="0">
                <a:latin typeface="Times New Roman" panose="02020603050405020304" pitchFamily="18" charset="0"/>
                <a:cs typeface="Times New Roman" panose="02020603050405020304" pitchFamily="18" charset="0"/>
              </a:rPr>
              <a:t>disposer </a:t>
            </a:r>
            <a:r>
              <a:rPr lang="fr-FR" sz="1400" dirty="0">
                <a:latin typeface="Times New Roman" panose="02020603050405020304" pitchFamily="18" charset="0"/>
                <a:cs typeface="Times New Roman" panose="02020603050405020304" pitchFamily="18" charset="0"/>
              </a:rPr>
              <a:t>d’un pouvoir de négociation accru vis-à-vis des banques. C’est cette dernière qui se charge de cette négociation au profit des sociétés opérationnelles (ou filiales</a:t>
            </a:r>
            <a:r>
              <a:rPr lang="fr-FR" sz="1400" dirty="0" smtClean="0">
                <a:latin typeface="Times New Roman" panose="02020603050405020304" pitchFamily="18" charset="0"/>
                <a:cs typeface="Times New Roman" panose="02020603050405020304" pitchFamily="18" charset="0"/>
              </a:rPr>
              <a:t>).</a:t>
            </a:r>
          </a:p>
          <a:p>
            <a:pPr algn="just"/>
            <a:endParaRPr lang="fr-FR" sz="14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fr-FR" sz="1400" dirty="0" smtClean="0">
                <a:latin typeface="Times New Roman" panose="02020603050405020304" pitchFamily="18" charset="0"/>
                <a:cs typeface="Times New Roman" panose="02020603050405020304" pitchFamily="18" charset="0"/>
              </a:rPr>
              <a:t>consentir </a:t>
            </a:r>
            <a:r>
              <a:rPr lang="fr-FR" sz="1400" dirty="0">
                <a:latin typeface="Times New Roman" panose="02020603050405020304" pitchFamily="18" charset="0"/>
                <a:cs typeface="Times New Roman" panose="02020603050405020304" pitchFamily="18" charset="0"/>
              </a:rPr>
              <a:t>à ses filiales des avals et cautions d’un montant supérieur à celui qu’un actionnaire personne physique, même majoritaire</a:t>
            </a:r>
            <a:r>
              <a:rPr lang="fr-FR" sz="1400" dirty="0" smtClean="0">
                <a:latin typeface="Times New Roman" panose="02020603050405020304" pitchFamily="18" charset="0"/>
                <a:cs typeface="Times New Roman" panose="02020603050405020304" pitchFamily="18" charset="0"/>
              </a:rPr>
              <a:t>.</a:t>
            </a:r>
          </a:p>
          <a:p>
            <a:pPr algn="just"/>
            <a:endParaRPr lang="fr-FR" sz="14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fr-FR" sz="1400" dirty="0" smtClean="0">
                <a:latin typeface="Times New Roman" panose="02020603050405020304" pitchFamily="18" charset="0"/>
                <a:cs typeface="Times New Roman" panose="02020603050405020304" pitchFamily="18" charset="0"/>
              </a:rPr>
              <a:t> </a:t>
            </a:r>
            <a:r>
              <a:rPr lang="fr-FR" sz="1400" dirty="0" smtClean="0">
                <a:latin typeface="Times New Roman" panose="02020603050405020304" pitchFamily="18" charset="0"/>
                <a:cs typeface="Times New Roman" panose="02020603050405020304" pitchFamily="18" charset="0"/>
              </a:rPr>
              <a:t>contrôle de la société </a:t>
            </a:r>
            <a:r>
              <a:rPr lang="fr-FR" sz="1400" dirty="0">
                <a:latin typeface="Times New Roman" panose="02020603050405020304" pitchFamily="18" charset="0"/>
                <a:cs typeface="Times New Roman" panose="02020603050405020304" pitchFamily="18" charset="0"/>
              </a:rPr>
              <a:t>holding (et l’ensemble de ses filiales</a:t>
            </a:r>
            <a:r>
              <a:rPr lang="fr-FR" sz="1400" dirty="0" smtClean="0">
                <a:latin typeface="Times New Roman" panose="02020603050405020304" pitchFamily="18" charset="0"/>
                <a:cs typeface="Times New Roman" panose="02020603050405020304" pitchFamily="18" charset="0"/>
              </a:rPr>
              <a:t>) par une seule personne </a:t>
            </a:r>
            <a:r>
              <a:rPr lang="fr-FR" sz="1400" dirty="0">
                <a:latin typeface="Times New Roman" panose="02020603050405020304" pitchFamily="18" charset="0"/>
                <a:cs typeface="Times New Roman" panose="02020603050405020304" pitchFamily="18" charset="0"/>
              </a:rPr>
              <a:t>tout en détenant une participation dans son capital bien inférieure à 50</a:t>
            </a:r>
            <a:r>
              <a:rPr lang="fr-FR" sz="1400" dirty="0" smtClean="0">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Ø"/>
            </a:pPr>
            <a:endParaRPr lang="fr-F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fr-FR" sz="1400" dirty="0" smtClean="0">
                <a:latin typeface="Times New Roman" panose="02020603050405020304" pitchFamily="18" charset="0"/>
                <a:cs typeface="Times New Roman" panose="02020603050405020304" pitchFamily="18" charset="0"/>
              </a:rPr>
              <a:t>la </a:t>
            </a:r>
            <a:r>
              <a:rPr lang="fr-FR" sz="1400" dirty="0">
                <a:latin typeface="Times New Roman" panose="02020603050405020304" pitchFamily="18" charset="0"/>
                <a:cs typeface="Times New Roman" panose="02020603050405020304" pitchFamily="18" charset="0"/>
              </a:rPr>
              <a:t>holding peut opter pour l’intégration fiscale, c’est-à-dire pour la compensation des bénéfices et des pertes fiscales enregistrées par la holding (maison-mère) et des filiales contrôlées à plus de 95% par cette </a:t>
            </a:r>
            <a:r>
              <a:rPr lang="fr-FR" sz="1400" dirty="0" smtClean="0">
                <a:latin typeface="Times New Roman" panose="02020603050405020304" pitchFamily="18" charset="0"/>
                <a:cs typeface="Times New Roman" panose="02020603050405020304" pitchFamily="18" charset="0"/>
              </a:rPr>
              <a:t>dernière.</a:t>
            </a:r>
          </a:p>
          <a:p>
            <a:pPr marL="285750" indent="-285750" algn="just">
              <a:buFont typeface="Wingdings" panose="05000000000000000000" pitchFamily="2" charset="2"/>
              <a:buChar char="Ø"/>
            </a:pPr>
            <a:endParaRPr lang="fr-F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fr-FR" sz="1400" dirty="0" smtClean="0">
                <a:latin typeface="Times New Roman" panose="02020603050405020304" pitchFamily="18" charset="0"/>
                <a:cs typeface="Times New Roman" panose="02020603050405020304" pitchFamily="18" charset="0"/>
              </a:rPr>
              <a:t>financer </a:t>
            </a:r>
            <a:r>
              <a:rPr lang="fr-FR" sz="1400" dirty="0">
                <a:latin typeface="Times New Roman" panose="02020603050405020304" pitchFamily="18" charset="0"/>
                <a:cs typeface="Times New Roman" panose="02020603050405020304" pitchFamily="18" charset="0"/>
              </a:rPr>
              <a:t>l’acquisition d’une société </a:t>
            </a:r>
            <a:r>
              <a:rPr lang="fr-FR" sz="1400">
                <a:latin typeface="Times New Roman" panose="02020603050405020304" pitchFamily="18" charset="0"/>
                <a:cs typeface="Times New Roman" panose="02020603050405020304" pitchFamily="18" charset="0"/>
              </a:rPr>
              <a:t>par </a:t>
            </a:r>
            <a:r>
              <a:rPr lang="fr-FR" sz="1400" smtClean="0">
                <a:latin typeface="Times New Roman" panose="02020603050405020304" pitchFamily="18" charset="0"/>
                <a:cs typeface="Times New Roman" panose="02020603050405020304" pitchFamily="18" charset="0"/>
              </a:rPr>
              <a:t>l’emprunt</a:t>
            </a:r>
            <a:endParaRPr lang="fr-FR" sz="1400" dirty="0">
              <a:latin typeface="Times New Roman" panose="02020603050405020304" pitchFamily="18" charset="0"/>
              <a:cs typeface="Times New Roman" panose="02020603050405020304" pitchFamily="18" charset="0"/>
            </a:endParaRPr>
          </a:p>
        </p:txBody>
      </p:sp>
      <p:pic>
        <p:nvPicPr>
          <p:cNvPr id="4"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58415"/>
            <a:ext cx="936104" cy="797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Espace réservé du numéro de diapositive 2"/>
          <p:cNvSpPr>
            <a:spLocks noGrp="1"/>
          </p:cNvSpPr>
          <p:nvPr>
            <p:ph type="sldNum" sz="quarter" idx="15"/>
          </p:nvPr>
        </p:nvSpPr>
        <p:spPr/>
        <p:txBody>
          <a:bodyPr/>
          <a:lstStyle/>
          <a:p>
            <a:fld id="{A96A5DF5-EDC7-494C-8E93-01E4FB401C7E}" type="slidenum">
              <a:rPr lang="fr-FR" smtClean="0"/>
              <a:t>65</a:t>
            </a:fld>
            <a:endParaRPr lang="fr-FR" dirty="0"/>
          </a:p>
        </p:txBody>
      </p:sp>
    </p:spTree>
    <p:extLst>
      <p:ext uri="{BB962C8B-B14F-4D97-AF65-F5344CB8AC3E}">
        <p14:creationId xmlns:p14="http://schemas.microsoft.com/office/powerpoint/2010/main" val="2246159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logo_f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87564"/>
            <a:ext cx="755576" cy="770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331640" y="1556790"/>
            <a:ext cx="6768752" cy="1785104"/>
          </a:xfrm>
          <a:prstGeom prst="rect">
            <a:avLst/>
          </a:prstGeom>
        </p:spPr>
        <p:txBody>
          <a:bodyPr wrap="square">
            <a:spAutoFit/>
          </a:bodyPr>
          <a:lstStyle/>
          <a:p>
            <a:pPr lvl="0" algn="just" eaLnBrk="0" fontAlgn="base" hangingPunct="0">
              <a:spcBef>
                <a:spcPct val="0"/>
              </a:spcBef>
              <a:spcAft>
                <a:spcPct val="0"/>
              </a:spcAft>
            </a:pPr>
            <a:r>
              <a:rPr lang="fr-FR" altLang="fr-FR" sz="1400" b="1" i="1" u="sng" dirty="0" smtClean="0">
                <a:solidFill>
                  <a:schemeClr val="accent1"/>
                </a:solidFill>
                <a:effectLst>
                  <a:outerShdw blurRad="38100" dist="38100" dir="2700000" algn="tl">
                    <a:srgbClr val="000000">
                      <a:alpha val="43137"/>
                    </a:srgbClr>
                  </a:outerShdw>
                </a:effectLst>
                <a:latin typeface="Lucida Bright" panose="02040602050505020304" pitchFamily="18" charset="0"/>
              </a:rPr>
              <a:t>EN SYNTHESE</a:t>
            </a:r>
            <a:r>
              <a:rPr kumimoji="0" lang="fr-FR" altLang="fr-FR" sz="1400" b="0" i="1" u="sng" strike="noStrike" cap="none" normalizeH="0" baseline="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rPr>
              <a:t> :</a:t>
            </a:r>
          </a:p>
          <a:p>
            <a:pPr lvl="0" algn="just" eaLnBrk="0" fontAlgn="base" hangingPunct="0">
              <a:spcBef>
                <a:spcPct val="0"/>
              </a:spcBef>
              <a:spcAft>
                <a:spcPct val="0"/>
              </a:spcAft>
            </a:pPr>
            <a:endParaRPr kumimoji="0" lang="fr-FR" altLang="fr-FR" sz="1200" b="0" i="0" u="none" strike="noStrike" cap="none" normalizeH="0" baseline="0" dirty="0" smtClean="0">
              <a:ln>
                <a:noFill/>
              </a:ln>
              <a:solidFill>
                <a:srgbClr val="000000"/>
              </a:solidFill>
              <a:effectLst/>
              <a:latin typeface="Lucida Bright" panose="02040602050505020304" pitchFamily="18" charset="0"/>
            </a:endParaRPr>
          </a:p>
          <a:p>
            <a:pPr lvl="0" algn="just" eaLnBrk="0" fontAlgn="base" hangingPunct="0">
              <a:spcBef>
                <a:spcPct val="0"/>
              </a:spcBef>
              <a:spcAft>
                <a:spcPct val="0"/>
              </a:spcAft>
            </a:pPr>
            <a:r>
              <a:rPr kumimoji="0" lang="fr-FR" altLang="fr-FR" sz="1200" b="0" i="0" u="none" strike="noStrike" cap="none" normalizeH="0" baseline="0" dirty="0" smtClean="0">
                <a:ln>
                  <a:noFill/>
                </a:ln>
                <a:solidFill>
                  <a:srgbClr val="000000"/>
                </a:solidFill>
                <a:effectLst/>
                <a:latin typeface="Lucida Bright" panose="02040602050505020304" pitchFamily="18" charset="0"/>
              </a:rPr>
              <a:t>Si l’auto-entrepreneur est le statut idéal pour tester/démarrer/développer son projet, il faudra par la suite anticiper le dépassement des seuils, issue inéluctable en cas de succès du projet !</a:t>
            </a:r>
          </a:p>
          <a:p>
            <a:pPr lvl="0" algn="just" eaLnBrk="0" fontAlgn="base" hangingPunct="0">
              <a:spcBef>
                <a:spcPct val="0"/>
              </a:spcBef>
              <a:spcAft>
                <a:spcPct val="0"/>
              </a:spcAft>
            </a:pPr>
            <a:endParaRPr kumimoji="0" lang="fr-FR" altLang="fr-FR" sz="1200" b="0" i="0" u="none" strike="noStrike" cap="none" normalizeH="0" baseline="0" dirty="0" smtClean="0">
              <a:ln>
                <a:noFill/>
              </a:ln>
              <a:solidFill>
                <a:srgbClr val="000000"/>
              </a:solidFill>
              <a:effectLst/>
              <a:latin typeface="Lucida Bright" panose="02040602050505020304" pitchFamily="18" charset="0"/>
            </a:endParaRPr>
          </a:p>
          <a:p>
            <a:pPr lvl="0" algn="just" eaLnBrk="0" fontAlgn="base" hangingPunct="0">
              <a:spcBef>
                <a:spcPct val="0"/>
              </a:spcBef>
              <a:spcAft>
                <a:spcPct val="0"/>
              </a:spcAft>
            </a:pPr>
            <a:r>
              <a:rPr kumimoji="0" lang="fr-FR" altLang="fr-FR" sz="1200" b="0" i="0" u="none" strike="noStrike" cap="none" normalizeH="0" baseline="0" dirty="0" smtClean="0">
                <a:ln>
                  <a:noFill/>
                </a:ln>
                <a:solidFill>
                  <a:srgbClr val="000000"/>
                </a:solidFill>
                <a:effectLst/>
                <a:latin typeface="Lucida Bright" panose="02040602050505020304" pitchFamily="18" charset="0"/>
              </a:rPr>
              <a:t>Il faudra surtout anticiper</a:t>
            </a:r>
            <a:r>
              <a:rPr kumimoji="0" lang="fr-FR" altLang="fr-FR" sz="1200" b="0" i="0" u="none" strike="noStrike" cap="none" normalizeH="0" dirty="0" smtClean="0">
                <a:ln>
                  <a:noFill/>
                </a:ln>
                <a:solidFill>
                  <a:srgbClr val="000000"/>
                </a:solidFill>
                <a:effectLst/>
                <a:latin typeface="Lucida Bright" panose="02040602050505020304" pitchFamily="18" charset="0"/>
              </a:rPr>
              <a:t> le passage à la TVA (</a:t>
            </a:r>
            <a:r>
              <a:rPr kumimoji="0" lang="fr-FR" altLang="fr-FR" sz="1200" b="0" i="0" u="none" strike="noStrike" cap="none" normalizeH="0" baseline="0" dirty="0" smtClean="0">
                <a:ln>
                  <a:noFill/>
                </a:ln>
                <a:solidFill>
                  <a:srgbClr val="000000"/>
                </a:solidFill>
                <a:effectLst/>
                <a:latin typeface="Lucida Bright" panose="02040602050505020304" pitchFamily="18" charset="0"/>
              </a:rPr>
              <a:t>car perte du régime de franchise) ainsi que le passage au régime réel d’imposition (car perte des régimes sociaux et fiscaux dérogatoires).</a:t>
            </a:r>
            <a:endParaRPr kumimoji="0" lang="fr-FR" altLang="fr-FR" sz="1200" b="0" i="0" u="none" strike="noStrike" cap="none" normalizeH="0" baseline="0" dirty="0" smtClean="0">
              <a:ln>
                <a:noFill/>
              </a:ln>
              <a:solidFill>
                <a:srgbClr val="444444"/>
              </a:solidFill>
              <a:effectLst/>
              <a:latin typeface="Lucida Bright" panose="02040602050505020304" pitchFamily="18" charset="0"/>
            </a:endParaRPr>
          </a:p>
        </p:txBody>
      </p:sp>
      <p:sp>
        <p:nvSpPr>
          <p:cNvPr id="11" name="Espace réservé du numéro de diapositive 10"/>
          <p:cNvSpPr>
            <a:spLocks noGrp="1"/>
          </p:cNvSpPr>
          <p:nvPr>
            <p:ph type="sldNum" sz="quarter" idx="12"/>
          </p:nvPr>
        </p:nvSpPr>
        <p:spPr/>
        <p:txBody>
          <a:bodyPr/>
          <a:lstStyle/>
          <a:p>
            <a:fld id="{A96A5DF5-EDC7-494C-8E93-01E4FB401C7E}" type="slidenum">
              <a:rPr lang="fr-FR" smtClean="0"/>
              <a:t>7</a:t>
            </a:fld>
            <a:endParaRPr lang="fr-FR" dirty="0"/>
          </a:p>
        </p:txBody>
      </p:sp>
    </p:spTree>
    <p:extLst>
      <p:ext uri="{BB962C8B-B14F-4D97-AF65-F5344CB8AC3E}">
        <p14:creationId xmlns:p14="http://schemas.microsoft.com/office/powerpoint/2010/main" val="2482347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3" descr="logo_fm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15" y="6088954"/>
            <a:ext cx="902150" cy="769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1"/>
          <p:cNvSpPr>
            <a:spLocks noChangeArrowheads="1"/>
          </p:cNvSpPr>
          <p:nvPr/>
        </p:nvSpPr>
        <p:spPr bwMode="auto">
          <a:xfrm>
            <a:off x="395536" y="706772"/>
            <a:ext cx="8136904" cy="4388361"/>
          </a:xfrm>
          <a:prstGeom prst="rect">
            <a:avLst/>
          </a:prstGeom>
          <a:noFill/>
          <a:ln>
            <a:noFill/>
          </a:ln>
          <a:effectLst/>
        </p:spPr>
        <p:txBody>
          <a:bodyPr vert="horz" wrap="square" lIns="0" tIns="0" rIns="0" bIns="6348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altLang="fr-FR" sz="2200" b="1" i="1" strike="noStrike" cap="none" normalizeH="0" baseline="0" dirty="0" smtClean="0">
              <a:ln>
                <a:noFill/>
              </a:ln>
              <a:solidFill>
                <a:srgbClr val="000000"/>
              </a:solidFill>
              <a:effectLst>
                <a:outerShdw blurRad="38100" dist="38100" dir="2700000" algn="tl">
                  <a:srgbClr val="000000">
                    <a:alpha val="43137"/>
                  </a:srgbClr>
                </a:outerShdw>
              </a:effectLst>
              <a:latin typeface="roboto slab"/>
            </a:endParaRPr>
          </a:p>
          <a:p>
            <a:pPr marL="0" marR="0" lvl="0" indent="0" algn="ctr" defTabSz="914400" rtl="0" eaLnBrk="1" fontAlgn="base" latinLnBrk="0" hangingPunct="1">
              <a:lnSpc>
                <a:spcPct val="100000"/>
              </a:lnSpc>
              <a:spcBef>
                <a:spcPct val="0"/>
              </a:spcBef>
              <a:spcAft>
                <a:spcPct val="0"/>
              </a:spcAft>
              <a:buClrTx/>
              <a:buSzTx/>
              <a:buFontTx/>
              <a:buNone/>
              <a:tabLst/>
            </a:pPr>
            <a:endParaRPr lang="fr-FR" altLang="fr-FR" sz="1600" b="1" dirty="0">
              <a:solidFill>
                <a:schemeClr val="accent1"/>
              </a:solidFill>
              <a:effectLst>
                <a:outerShdw blurRad="38100" dist="38100" dir="2700000" algn="tl">
                  <a:srgbClr val="000000">
                    <a:alpha val="43137"/>
                  </a:srgbClr>
                </a:outerShdw>
              </a:effectLst>
              <a:latin typeface="Lucida Bright" panose="02040602050505020304" pitchFamily="18" charset="0"/>
            </a:endParaRPr>
          </a:p>
          <a:p>
            <a:pPr lvl="1" algn="ctr"/>
            <a:r>
              <a:rPr kumimoji="0" lang="fr-FR" altLang="fr-FR" sz="1600" b="1" strike="noStrike" cap="none" normalizeH="0" baseline="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rPr>
              <a:t>II. </a:t>
            </a:r>
            <a:r>
              <a:rPr kumimoji="0" lang="fr-FR" altLang="fr-FR" sz="1600" b="1" u="sng" strike="noStrike" cap="none" normalizeH="0" baseline="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rPr>
              <a:t>L’ENTREPRISE INDIVIDUELLE: </a:t>
            </a:r>
          </a:p>
          <a:p>
            <a:pPr lvl="1" algn="ctr"/>
            <a:endParaRPr lang="fr-FR" altLang="fr-FR" sz="1600" b="1" i="1" dirty="0">
              <a:solidFill>
                <a:schemeClr val="accent1"/>
              </a:solidFill>
              <a:effectLst>
                <a:outerShdw blurRad="38100" dist="38100" dir="2700000" algn="tl">
                  <a:srgbClr val="000000">
                    <a:alpha val="43137"/>
                  </a:srgbClr>
                </a:outerShdw>
              </a:effectLst>
              <a:latin typeface="Lucida Bright" panose="02040602050505020304" pitchFamily="18" charset="0"/>
            </a:endParaRPr>
          </a:p>
          <a:p>
            <a:pPr lvl="1" algn="ctr"/>
            <a:r>
              <a:rPr kumimoji="0" lang="fr-FR" altLang="fr-FR" sz="1600" b="1" i="1" strike="noStrike" cap="none" normalizeH="0" baseline="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rPr>
              <a:t>POUR LANCER UN PROJET SIMPLE ET NON RISQUE</a:t>
            </a:r>
          </a:p>
          <a:p>
            <a:pPr lvl="1" algn="ctr"/>
            <a:endParaRPr kumimoji="0" lang="fr-FR" altLang="fr-FR" sz="1600" b="1" i="1" strike="noStrike" cap="none" normalizeH="0" baseline="0" dirty="0" smtClean="0">
              <a:ln>
                <a:noFill/>
              </a:ln>
              <a:solidFill>
                <a:schemeClr val="accent1">
                  <a:lumMod val="75000"/>
                </a:schemeClr>
              </a:solidFill>
              <a:effectLst>
                <a:outerShdw blurRad="38100" dist="38100" dir="2700000" algn="tl">
                  <a:srgbClr val="000000">
                    <a:alpha val="43137"/>
                  </a:srgbClr>
                </a:outerShdw>
              </a:effectLst>
              <a:latin typeface="Lucida Bright" panose="02040602050505020304" pitchFamily="18" charset="0"/>
            </a:endParaRPr>
          </a:p>
          <a:p>
            <a:pPr lvl="1" algn="ctr"/>
            <a:endParaRPr kumimoji="0" lang="fr-FR" altLang="fr-FR" sz="1200" i="1" strike="noStrike" cap="none" normalizeH="0" baseline="0" dirty="0" smtClean="0">
              <a:ln>
                <a:noFill/>
              </a:ln>
              <a:solidFill>
                <a:schemeClr val="accent1">
                  <a:lumMod val="75000"/>
                </a:schemeClr>
              </a:solidFill>
              <a:effectLst>
                <a:outerShdw blurRad="38100" dist="38100" dir="2700000" algn="tl">
                  <a:srgbClr val="000000">
                    <a:alpha val="43137"/>
                  </a:srgbClr>
                </a:outerShdw>
              </a:effectLst>
              <a:latin typeface="Lucida Bright" panose="020406020505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1200" i="0" u="none" strike="noStrike" cap="none" normalizeH="0" baseline="0" dirty="0" smtClean="0">
                <a:ln>
                  <a:noFill/>
                </a:ln>
                <a:effectLst/>
                <a:latin typeface="Lucida Bright" panose="02040602050505020304" pitchFamily="18" charset="0"/>
              </a:rPr>
              <a:t>Hormis</a:t>
            </a:r>
            <a:r>
              <a:rPr kumimoji="0" lang="fr-FR" altLang="fr-FR" sz="1200" i="0" u="none" strike="noStrike" cap="none" normalizeH="0" dirty="0" smtClean="0">
                <a:ln>
                  <a:noFill/>
                </a:ln>
                <a:effectLst/>
                <a:latin typeface="Lucida Bright" panose="02040602050505020304" pitchFamily="18" charset="0"/>
              </a:rPr>
              <a:t> l’auto-entreprise,</a:t>
            </a:r>
            <a:r>
              <a:rPr kumimoji="0" lang="fr-FR" altLang="fr-FR" sz="1200" i="0" u="none" strike="noStrike" cap="none" normalizeH="0" baseline="0" dirty="0" smtClean="0">
                <a:ln>
                  <a:noFill/>
                </a:ln>
                <a:effectLst/>
                <a:latin typeface="Lucida Bright" panose="02040602050505020304" pitchFamily="18" charset="0"/>
              </a:rPr>
              <a:t> l’entreprise individuelle (EI) est la structure juridique la plus simple pour ceux qui entreprennent seuls.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i="0" u="none" strike="noStrike" cap="none" normalizeH="0" baseline="0" dirty="0" smtClean="0">
                <a:ln>
                  <a:noFill/>
                </a:ln>
                <a:effectLst/>
                <a:latin typeface="Lucida Bright" panose="02040602050505020304" pitchFamily="18" charset="0"/>
              </a:rPr>
              <a:t>  </a:t>
            </a:r>
            <a:endParaRPr lang="fr-FR" altLang="fr-FR" sz="1200" dirty="0">
              <a:latin typeface="Lucida Bright" panose="020406020505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i="0" u="none" strike="noStrike" cap="none" normalizeH="0" baseline="0" dirty="0" smtClean="0">
                <a:ln>
                  <a:noFill/>
                </a:ln>
                <a:effectLst/>
                <a:latin typeface="Lucida Bright" panose="02040602050505020304" pitchFamily="18" charset="0"/>
              </a:rPr>
              <a:t>Cependant, avant de s’engager sur cette voie, il faut être conscient  que l’entrepreneur est responsable des dettes de l’entreprise, sur l’ensemble de ses biens personnels, y compris ceux de son conjoint s’ils ne sont pas protégés par un contrat de mariage adapté.</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1200" i="0" u="none" strike="noStrike" cap="none" normalizeH="0" baseline="0" dirty="0" smtClean="0">
              <a:ln>
                <a:noFill/>
              </a:ln>
              <a:effectLst/>
              <a:latin typeface="Lucida Bright" panose="020406020505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i="0" u="none" strike="noStrike" cap="none" normalizeH="0" baseline="0" dirty="0" smtClean="0">
                <a:ln>
                  <a:noFill/>
                </a:ln>
                <a:effectLst/>
                <a:latin typeface="Lucida Bright" panose="02040602050505020304" pitchFamily="18" charset="0"/>
              </a:rPr>
              <a:t>L’entreprise individuelle (EI) se caractérise par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1200" i="0" u="none" strike="noStrike" cap="none" normalizeH="0" baseline="0" dirty="0" smtClean="0">
              <a:ln>
                <a:noFill/>
              </a:ln>
              <a:effectLst/>
              <a:latin typeface="Lucida Bright" panose="02040602050505020304" pitchFamily="18" charset="0"/>
            </a:endParaRPr>
          </a:p>
          <a:p>
            <a:pPr marL="628650" lvl="1" indent="-171450" algn="just" eaLnBrk="0" hangingPunct="0">
              <a:buFont typeface="Wingdings" panose="05000000000000000000" pitchFamily="2" charset="2"/>
              <a:buChar char="ü"/>
            </a:pPr>
            <a:r>
              <a:rPr kumimoji="0" lang="fr-FR" altLang="fr-FR" sz="1200" i="0" u="none" strike="noStrike" cap="none" normalizeH="0" baseline="0" dirty="0" smtClean="0">
                <a:ln>
                  <a:noFill/>
                </a:ln>
                <a:effectLst/>
                <a:latin typeface="Lucida Bright" panose="02040602050505020304" pitchFamily="18" charset="0"/>
              </a:rPr>
              <a:t>Un faible coût, que ce soit à la création (absence de capital social) ou en cours d’exercice (absence de secrétariat juridique)</a:t>
            </a:r>
          </a:p>
          <a:p>
            <a:pPr marL="628650" lvl="1" indent="-171450" algn="just" eaLnBrk="0" hangingPunct="0">
              <a:buFont typeface="Wingdings" panose="05000000000000000000" pitchFamily="2" charset="2"/>
              <a:buChar char="ü"/>
            </a:pPr>
            <a:r>
              <a:rPr kumimoji="0" lang="fr-FR" altLang="fr-FR" sz="1200" i="0" u="none" strike="noStrike" cap="none" normalizeH="0" baseline="0" dirty="0" smtClean="0">
                <a:ln>
                  <a:noFill/>
                </a:ln>
                <a:effectLst/>
                <a:latin typeface="Lucida Bright" panose="02040602050505020304" pitchFamily="18" charset="0"/>
              </a:rPr>
              <a:t>Une facilité de gestion car simple déclaration annuelle de chiffre d’affaires</a:t>
            </a:r>
          </a:p>
          <a:p>
            <a:pPr marL="628650" lvl="1" indent="-171450" algn="just" eaLnBrk="0" hangingPunct="0">
              <a:buFont typeface="Wingdings" panose="05000000000000000000" pitchFamily="2" charset="2"/>
              <a:buChar char="ü"/>
            </a:pPr>
            <a:r>
              <a:rPr kumimoji="0" lang="fr-FR" altLang="fr-FR" sz="1200" i="0" u="none" strike="noStrike" cap="none" normalizeH="0" baseline="0" dirty="0" smtClean="0">
                <a:ln>
                  <a:noFill/>
                </a:ln>
                <a:effectLst/>
                <a:latin typeface="Lucida Bright" panose="02040602050505020304" pitchFamily="18" charset="0"/>
              </a:rPr>
              <a:t>Une imposition obligatoirement à l’impôt sur le revenu (IR)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1100" b="0" i="0" u="none" strike="noStrike" cap="none" normalizeH="0" baseline="0" dirty="0" smtClean="0">
              <a:ln>
                <a:noFill/>
              </a:ln>
              <a:effectLst/>
              <a:latin typeface="Lucida Bright" panose="02040602050505020304" pitchFamily="18" charset="0"/>
            </a:endParaRPr>
          </a:p>
        </p:txBody>
      </p:sp>
      <p:sp>
        <p:nvSpPr>
          <p:cNvPr id="11" name="Espace réservé du numéro de diapositive 10"/>
          <p:cNvSpPr>
            <a:spLocks noGrp="1"/>
          </p:cNvSpPr>
          <p:nvPr>
            <p:ph type="sldNum" sz="quarter" idx="12"/>
          </p:nvPr>
        </p:nvSpPr>
        <p:spPr/>
        <p:txBody>
          <a:bodyPr/>
          <a:lstStyle/>
          <a:p>
            <a:fld id="{A96A5DF5-EDC7-494C-8E93-01E4FB401C7E}" type="slidenum">
              <a:rPr lang="fr-FR" smtClean="0"/>
              <a:t>8</a:t>
            </a:fld>
            <a:endParaRPr lang="fr-FR" dirty="0"/>
          </a:p>
        </p:txBody>
      </p:sp>
    </p:spTree>
    <p:extLst>
      <p:ext uri="{BB962C8B-B14F-4D97-AF65-F5344CB8AC3E}">
        <p14:creationId xmlns:p14="http://schemas.microsoft.com/office/powerpoint/2010/main" val="331358265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logo_fm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299" y="6237312"/>
            <a:ext cx="687122" cy="585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1"/>
          <p:cNvSpPr>
            <a:spLocks noChangeArrowheads="1"/>
          </p:cNvSpPr>
          <p:nvPr/>
        </p:nvSpPr>
        <p:spPr bwMode="auto">
          <a:xfrm>
            <a:off x="673100" y="506431"/>
            <a:ext cx="7859340" cy="5832366"/>
          </a:xfrm>
          <a:prstGeom prst="rect">
            <a:avLst/>
          </a:prstGeom>
          <a:noFill/>
          <a:ln>
            <a:noFill/>
          </a:ln>
          <a:effectLst/>
          <a:extLst/>
        </p:spPr>
        <p:txBody>
          <a:bodyPr vert="horz" wrap="square" lIns="0" tIns="0" rIns="0" bIns="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1300" b="1" i="1" u="none" strike="noStrike" cap="none" normalizeH="0" baseline="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rPr>
              <a:t>QUI A LE DROIT</a:t>
            </a:r>
            <a:r>
              <a:rPr kumimoji="0" lang="fr-FR" altLang="fr-FR" sz="1300" b="1" i="1" u="none" strike="noStrike" cap="none" normalizeH="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rPr>
              <a:t> DE CONSTITUER UNE ENTREPRISE INDIVIDUELLE A RESPONSABILITE LIMITEE?</a:t>
            </a:r>
            <a:endParaRPr kumimoji="0" lang="fr-FR" altLang="fr-FR" sz="1200" i="1" u="none" strike="noStrike" cap="none" normalizeH="0" baseline="0" dirty="0" smtClean="0">
              <a:ln>
                <a:noFill/>
              </a:ln>
              <a:solidFill>
                <a:schemeClr val="accent1"/>
              </a:solidFill>
              <a:effectLst>
                <a:outerShdw blurRad="38100" dist="38100" dir="2700000" algn="tl">
                  <a:srgbClr val="000000">
                    <a:alpha val="43137"/>
                  </a:srgbClr>
                </a:outerShdw>
              </a:effectLst>
              <a:latin typeface="Lucida Bright" panose="020406020505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altLang="fr-FR" sz="1200" i="1" u="none" strike="noStrike" cap="none" normalizeH="0" baseline="0" dirty="0" smtClean="0">
              <a:ln>
                <a:noFill/>
              </a:ln>
              <a:solidFill>
                <a:schemeClr val="accent1">
                  <a:lumMod val="75000"/>
                </a:schemeClr>
              </a:solidFill>
              <a:effectLst>
                <a:outerShdw blurRad="38100" dist="38100" dir="2700000" algn="tl">
                  <a:srgbClr val="000000">
                    <a:alpha val="43137"/>
                  </a:srgbClr>
                </a:outerShdw>
              </a:effectLst>
              <a:latin typeface="Lucida Bright" panose="02040602050505020304" pitchFamily="18" charset="0"/>
            </a:endParaRP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fr-FR" altLang="fr-FR" sz="1100" i="0" u="none" strike="noStrike" cap="none" normalizeH="0" baseline="0" dirty="0" smtClean="0">
                <a:ln>
                  <a:noFill/>
                </a:ln>
                <a:solidFill>
                  <a:srgbClr val="000000"/>
                </a:solidFill>
                <a:effectLst/>
                <a:latin typeface="Lucida Bright" panose="02040602050505020304" pitchFamily="18" charset="0"/>
              </a:rPr>
              <a:t>Toute personne physique majeure exerçant (ou envisageant d'exercer) une activité professionnelle peut affecter un patrimoine séparé de son patrimoine personnel, sans création d'une personne morale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1100" i="0" u="none" strike="noStrike" cap="none" normalizeH="0" baseline="0" dirty="0" smtClean="0">
              <a:ln>
                <a:noFill/>
              </a:ln>
              <a:solidFill>
                <a:srgbClr val="000000"/>
              </a:solidFill>
              <a:effectLst/>
              <a:latin typeface="Lucida Bright" panose="02040602050505020304" pitchFamily="18" charset="0"/>
            </a:endParaRP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fr-FR" altLang="fr-FR" sz="1100" i="0" u="none" strike="noStrike" cap="none" normalizeH="0" baseline="0" dirty="0" smtClean="0">
                <a:ln>
                  <a:noFill/>
                </a:ln>
                <a:solidFill>
                  <a:srgbClr val="000000"/>
                </a:solidFill>
                <a:effectLst/>
                <a:latin typeface="Lucida Bright" panose="02040602050505020304" pitchFamily="18" charset="0"/>
              </a:rPr>
              <a:t>Un mineur peut être autorisé par son ou ses administrateurs légaux à accomplir seul les actes d'administration nécessaires pour les besoins de la création et de la gestion d'une entreprise individuelle à responsabilité limitée;</a:t>
            </a: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endParaRPr lang="fr-FR" altLang="fr-FR" sz="1100" dirty="0">
              <a:solidFill>
                <a:srgbClr val="000000"/>
              </a:solidFill>
              <a:latin typeface="Lucida Bright" panose="02040602050505020304" pitchFamily="18" charset="0"/>
            </a:endParaRPr>
          </a:p>
          <a:p>
            <a:pPr marR="0" lvl="0" algn="just" defTabSz="914400" rtl="0" eaLnBrk="0" fontAlgn="base" latinLnBrk="0" hangingPunct="0">
              <a:lnSpc>
                <a:spcPct val="100000"/>
              </a:lnSpc>
              <a:spcBef>
                <a:spcPct val="0"/>
              </a:spcBef>
              <a:spcAft>
                <a:spcPct val="0"/>
              </a:spcAft>
              <a:buClrTx/>
              <a:buSzTx/>
              <a:tabLst/>
            </a:pPr>
            <a:r>
              <a:rPr kumimoji="0" lang="fr-FR" altLang="fr-FR" sz="1100" i="0" u="none" strike="noStrike" cap="none" normalizeH="0" baseline="0" dirty="0" smtClean="0">
                <a:ln>
                  <a:noFill/>
                </a:ln>
                <a:solidFill>
                  <a:srgbClr val="000000"/>
                </a:solidFill>
                <a:effectLst/>
                <a:latin typeface="Lucida Bright" panose="02040602050505020304" pitchFamily="18" charset="0"/>
              </a:rPr>
              <a:t>En revanche les actes de disposition ne peuvent être effectués que par son ou ses administrateurs légaux ; l'autorisation revêt la forme d'un acte sous signature privée ou d'un acte notarié et comporte la liste des actes d'administration pouvant être accomplis par le mineur.</a:t>
            </a:r>
          </a:p>
          <a:p>
            <a:pPr marL="0" marR="0" lvl="0" indent="0" algn="just" defTabSz="914400" rtl="0" eaLnBrk="0" fontAlgn="base" latinLnBrk="0" hangingPunct="0">
              <a:lnSpc>
                <a:spcPct val="100000"/>
              </a:lnSpc>
              <a:spcBef>
                <a:spcPct val="0"/>
              </a:spcBef>
              <a:spcAft>
                <a:spcPct val="0"/>
              </a:spcAft>
              <a:buClrTx/>
              <a:buSzTx/>
              <a:buFontTx/>
              <a:buNone/>
              <a:tabLst/>
            </a:pPr>
            <a:endParaRPr lang="fr-FR" altLang="fr-FR" sz="1100" dirty="0">
              <a:solidFill>
                <a:srgbClr val="000000"/>
              </a:solidFill>
              <a:latin typeface="Lucida Bright" panose="02040602050505020304" pitchFamily="18" charset="0"/>
            </a:endParaRPr>
          </a:p>
          <a:p>
            <a:pPr algn="just"/>
            <a:r>
              <a:rPr lang="fr-FR" sz="1100" dirty="0" smtClean="0">
                <a:latin typeface="Lucida Bright" panose="02040602050505020304" pitchFamily="18" charset="0"/>
              </a:rPr>
              <a:t>Ainsi les </a:t>
            </a:r>
            <a:r>
              <a:rPr lang="fr-FR" sz="1100" dirty="0">
                <a:latin typeface="Lucida Bright" panose="02040602050505020304" pitchFamily="18" charset="0"/>
              </a:rPr>
              <a:t>parts sociales </a:t>
            </a:r>
            <a:r>
              <a:rPr lang="fr-FR" sz="1100" dirty="0" smtClean="0">
                <a:latin typeface="Lucida Bright" panose="02040602050505020304" pitchFamily="18" charset="0"/>
              </a:rPr>
              <a:t>sont </a:t>
            </a:r>
            <a:r>
              <a:rPr lang="fr-FR" sz="1100" dirty="0">
                <a:latin typeface="Lucida Bright" panose="02040602050505020304" pitchFamily="18" charset="0"/>
              </a:rPr>
              <a:t>souscrites en son nom par son représentant </a:t>
            </a:r>
            <a:r>
              <a:rPr lang="fr-FR" sz="1100" dirty="0" smtClean="0">
                <a:latin typeface="Lucida Bright" panose="02040602050505020304" pitchFamily="18" charset="0"/>
              </a:rPr>
              <a:t>légal.</a:t>
            </a:r>
          </a:p>
          <a:p>
            <a:pPr algn="just"/>
            <a:endParaRPr lang="fr-FR" sz="1100" dirty="0">
              <a:latin typeface="Lucida Bright" panose="02040602050505020304" pitchFamily="18" charset="0"/>
            </a:endParaRPr>
          </a:p>
          <a:p>
            <a:pPr algn="just"/>
            <a:endParaRPr lang="fr-FR" sz="1100" dirty="0" smtClean="0">
              <a:latin typeface="Lucida Bright" panose="02040602050505020304" pitchFamily="18" charset="0"/>
            </a:endParaRPr>
          </a:p>
          <a:p>
            <a:pPr algn="just"/>
            <a:r>
              <a:rPr lang="fr-FR" sz="1100" b="1" i="1" dirty="0" smtClean="0">
                <a:solidFill>
                  <a:schemeClr val="accent1">
                    <a:lumMod val="75000"/>
                  </a:schemeClr>
                </a:solidFill>
                <a:effectLst>
                  <a:outerShdw blurRad="38100" dist="38100" dir="2700000" algn="tl">
                    <a:srgbClr val="000000">
                      <a:alpha val="43137"/>
                    </a:srgbClr>
                  </a:outerShdw>
                </a:effectLst>
                <a:latin typeface="Lucida Bright" panose="02040602050505020304" pitchFamily="18" charset="0"/>
              </a:rPr>
              <a:t>NOUVEAUTE 2016:  </a:t>
            </a:r>
            <a:r>
              <a:rPr lang="fr-FR" sz="1100" dirty="0" smtClean="0">
                <a:latin typeface="Lucida Bright" panose="02040602050505020304" pitchFamily="18" charset="0"/>
              </a:rPr>
              <a:t>Avant </a:t>
            </a:r>
            <a:r>
              <a:rPr lang="fr-FR" sz="1100" dirty="0">
                <a:latin typeface="Lucida Bright" panose="02040602050505020304" pitchFamily="18" charset="0"/>
              </a:rPr>
              <a:t>le 1</a:t>
            </a:r>
            <a:r>
              <a:rPr lang="fr-FR" sz="1100" baseline="30000" dirty="0">
                <a:latin typeface="Lucida Bright" panose="02040602050505020304" pitchFamily="18" charset="0"/>
              </a:rPr>
              <a:t>er</a:t>
            </a:r>
            <a:r>
              <a:rPr lang="fr-FR" sz="1100" dirty="0">
                <a:latin typeface="Lucida Bright" panose="02040602050505020304" pitchFamily="18" charset="0"/>
              </a:rPr>
              <a:t> janvier 2016, l'administration légale était dite pure et simple lorsque les deux parents exerçaient en commun l'autorité parentale. </a:t>
            </a:r>
            <a:endParaRPr lang="fr-FR" sz="1100" dirty="0" smtClean="0">
              <a:latin typeface="Lucida Bright" panose="02040602050505020304" pitchFamily="18" charset="0"/>
            </a:endParaRPr>
          </a:p>
          <a:p>
            <a:pPr algn="just"/>
            <a:r>
              <a:rPr lang="fr-FR" sz="1100" dirty="0" smtClean="0">
                <a:latin typeface="Lucida Bright" panose="02040602050505020304" pitchFamily="18" charset="0"/>
              </a:rPr>
              <a:t>Elle </a:t>
            </a:r>
            <a:r>
              <a:rPr lang="fr-FR" sz="1100" dirty="0">
                <a:latin typeface="Lucida Bright" panose="02040602050505020304" pitchFamily="18" charset="0"/>
              </a:rPr>
              <a:t>était en revanche soumise au contrôle du juge en cas de décès de l'un des parents ou si l'un d'eux se trouvait privé de l'autorité parentale ; elle l'était également en cas d'exercice unilatéral de l'autorité parentale</a:t>
            </a:r>
            <a:r>
              <a:rPr lang="fr-FR" sz="1100" dirty="0" smtClean="0">
                <a:latin typeface="Lucida Bright" panose="02040602050505020304" pitchFamily="18" charset="0"/>
              </a:rPr>
              <a:t>.</a:t>
            </a:r>
          </a:p>
          <a:p>
            <a:pPr algn="just"/>
            <a:r>
              <a:rPr lang="fr-FR" sz="1100" dirty="0">
                <a:latin typeface="Lucida Bright" panose="02040602050505020304" pitchFamily="18" charset="0"/>
              </a:rPr>
              <a:t/>
            </a:r>
            <a:br>
              <a:rPr lang="fr-FR" sz="1100" dirty="0">
                <a:latin typeface="Lucida Bright" panose="02040602050505020304" pitchFamily="18" charset="0"/>
              </a:rPr>
            </a:br>
            <a:r>
              <a:rPr lang="fr-FR" sz="1100" dirty="0">
                <a:latin typeface="Lucida Bright" panose="02040602050505020304" pitchFamily="18" charset="0"/>
              </a:rPr>
              <a:t>Depuis le 1</a:t>
            </a:r>
            <a:r>
              <a:rPr lang="fr-FR" sz="1100" baseline="30000" dirty="0">
                <a:latin typeface="Lucida Bright" panose="02040602050505020304" pitchFamily="18" charset="0"/>
              </a:rPr>
              <a:t>er</a:t>
            </a:r>
            <a:r>
              <a:rPr lang="fr-FR" sz="1100" dirty="0">
                <a:latin typeface="Lucida Bright" panose="02040602050505020304" pitchFamily="18" charset="0"/>
              </a:rPr>
              <a:t> janvier 2016, il n'existe plus qu'un seul régime : celui de l'administration légale. Si l'autorité parentale est exercée en commun par les deux parents, chacun d'eux est administrateur légal. </a:t>
            </a:r>
            <a:endParaRPr lang="fr-FR" sz="1100" dirty="0" smtClean="0">
              <a:latin typeface="Lucida Bright" panose="02040602050505020304" pitchFamily="18" charset="0"/>
            </a:endParaRPr>
          </a:p>
          <a:p>
            <a:pPr algn="just"/>
            <a:r>
              <a:rPr lang="fr-FR" sz="1100" dirty="0" smtClean="0">
                <a:latin typeface="Lucida Bright" panose="02040602050505020304" pitchFamily="18" charset="0"/>
              </a:rPr>
              <a:t>Dans </a:t>
            </a:r>
            <a:r>
              <a:rPr lang="fr-FR" sz="1100" dirty="0">
                <a:latin typeface="Lucida Bright" panose="02040602050505020304" pitchFamily="18" charset="0"/>
              </a:rPr>
              <a:t>les autres cas, l'administration légale appartient à celui des parents qui exerce l'autorité </a:t>
            </a:r>
            <a:endParaRPr lang="fr-FR" sz="1100" dirty="0" smtClean="0">
              <a:latin typeface="Lucida Bright" panose="02040602050505020304" pitchFamily="18" charset="0"/>
            </a:endParaRPr>
          </a:p>
          <a:p>
            <a:pPr algn="just"/>
            <a:endParaRPr lang="fr-FR" sz="1100" dirty="0">
              <a:latin typeface="Lucida Bright" panose="02040602050505020304" pitchFamily="18" charset="0"/>
            </a:endParaRPr>
          </a:p>
          <a:p>
            <a:pPr algn="just"/>
            <a:r>
              <a:rPr lang="fr-FR" sz="1100" dirty="0" smtClean="0">
                <a:latin typeface="Lucida Bright" panose="02040602050505020304" pitchFamily="18" charset="0"/>
              </a:rPr>
              <a:t>Lorsque </a:t>
            </a:r>
            <a:r>
              <a:rPr lang="fr-FR" sz="1100" dirty="0">
                <a:latin typeface="Lucida Bright" panose="02040602050505020304" pitchFamily="18" charset="0"/>
              </a:rPr>
              <a:t>les deux parents exercent l'administration légale, chacun d'eux est réputé, à l'égard des tiers, avoir reçu de l'autre le pouvoir de faire seul les actes d'administration portant sur les biens du </a:t>
            </a:r>
            <a:r>
              <a:rPr lang="fr-FR" sz="1100" dirty="0" smtClean="0">
                <a:latin typeface="Lucida Bright" panose="02040602050505020304" pitchFamily="18" charset="0"/>
              </a:rPr>
              <a:t>mineur</a:t>
            </a:r>
          </a:p>
          <a:p>
            <a:pPr algn="just"/>
            <a:endParaRPr lang="fr-FR" sz="1100" dirty="0" smtClean="0">
              <a:latin typeface="Lucida Bright" panose="02040602050505020304" pitchFamily="18" charset="0"/>
            </a:endParaRPr>
          </a:p>
          <a:p>
            <a:pPr algn="just"/>
            <a:r>
              <a:rPr lang="fr-FR" sz="1100" dirty="0" smtClean="0">
                <a:latin typeface="Lucida Bright" panose="02040602050505020304" pitchFamily="18" charset="0"/>
              </a:rPr>
              <a:t>Bien </a:t>
            </a:r>
            <a:r>
              <a:rPr lang="fr-FR" sz="1100" dirty="0">
                <a:latin typeface="Lucida Bright" panose="02040602050505020304" pitchFamily="18" charset="0"/>
              </a:rPr>
              <a:t>que plus aucun texte ne le précise expressément, le parent exerçant seul l'administration légale peut accomplir seul les actes </a:t>
            </a:r>
            <a:r>
              <a:rPr lang="fr-FR" sz="1100" dirty="0" smtClean="0">
                <a:latin typeface="Lucida Bright" panose="02040602050505020304" pitchFamily="18" charset="0"/>
              </a:rPr>
              <a:t>d'administration</a:t>
            </a:r>
            <a:r>
              <a:rPr lang="fr-FR" sz="1100" dirty="0">
                <a:latin typeface="Lucida Bright" panose="02040602050505020304" pitchFamily="18" charset="0"/>
              </a:rPr>
              <a:t> .</a:t>
            </a:r>
            <a:endParaRPr lang="fr-FR" sz="1100" dirty="0" smtClean="0">
              <a:latin typeface="Lucida Bright" panose="02040602050505020304" pitchFamily="18" charset="0"/>
            </a:endParaRPr>
          </a:p>
          <a:p>
            <a:pPr algn="just"/>
            <a:r>
              <a:rPr lang="fr-FR" sz="1100" dirty="0">
                <a:latin typeface="Lucida Bright" panose="02040602050505020304" pitchFamily="18" charset="0"/>
              </a:rPr>
              <a:t/>
            </a:r>
            <a:br>
              <a:rPr lang="fr-FR" sz="1100" dirty="0">
                <a:latin typeface="Lucida Bright" panose="02040602050505020304" pitchFamily="18" charset="0"/>
              </a:rPr>
            </a:br>
            <a:r>
              <a:rPr lang="fr-FR" sz="1100" dirty="0">
                <a:latin typeface="Lucida Bright" panose="02040602050505020304" pitchFamily="18" charset="0"/>
              </a:rPr>
              <a:t>Le mineur est placé sous tutelle lorsque ses parents sont tous deux décédés ou se trouvent privés de l'autorité parentale ou lorsque sa filiation n'est pas légalement </a:t>
            </a:r>
            <a:r>
              <a:rPr lang="fr-FR" sz="1100" dirty="0" smtClean="0">
                <a:latin typeface="Lucida Bright" panose="02040602050505020304" pitchFamily="18" charset="0"/>
              </a:rPr>
              <a:t>établie</a:t>
            </a:r>
            <a:endParaRPr lang="fr-FR" sz="1100" dirty="0">
              <a:latin typeface="Lucida Bright" panose="02040602050505020304" pitchFamily="18" charset="0"/>
            </a:endParaRPr>
          </a:p>
        </p:txBody>
      </p:sp>
      <p:sp>
        <p:nvSpPr>
          <p:cNvPr id="4" name="AutoShape 2" descr="https://abonnes-efl-fr.biblio-dist.ut-capitole.fr/EFLPORTAL/data/img/miseajour.gif">
            <a:hlinkClick r:id="rId3"/>
          </p:cNvPr>
          <p:cNvSpPr>
            <a:spLocks noChangeAspect="1" noChangeArrowheads="1"/>
          </p:cNvSpPr>
          <p:nvPr/>
        </p:nvSpPr>
        <p:spPr bwMode="auto">
          <a:xfrm>
            <a:off x="520700" y="92075"/>
            <a:ext cx="152400" cy="190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dirty="0"/>
          </a:p>
        </p:txBody>
      </p:sp>
      <p:sp>
        <p:nvSpPr>
          <p:cNvPr id="5" name="AutoShape 3" descr="https://abonnes-efl-fr.biblio-dist.ut-capitole.fr/EFLPORTAL/data/img/miseajour.gif">
            <a:hlinkClick r:id="rId4"/>
          </p:cNvPr>
          <p:cNvSpPr>
            <a:spLocks noChangeAspect="1" noChangeArrowheads="1"/>
          </p:cNvSpPr>
          <p:nvPr/>
        </p:nvSpPr>
        <p:spPr bwMode="auto">
          <a:xfrm>
            <a:off x="520700" y="7159625"/>
            <a:ext cx="152400" cy="190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dirty="0"/>
          </a:p>
        </p:txBody>
      </p:sp>
      <p:sp>
        <p:nvSpPr>
          <p:cNvPr id="14" name="Espace réservé du numéro de diapositive 13"/>
          <p:cNvSpPr>
            <a:spLocks noGrp="1"/>
          </p:cNvSpPr>
          <p:nvPr>
            <p:ph type="sldNum" sz="quarter" idx="12"/>
          </p:nvPr>
        </p:nvSpPr>
        <p:spPr/>
        <p:txBody>
          <a:bodyPr/>
          <a:lstStyle/>
          <a:p>
            <a:fld id="{A96A5DF5-EDC7-494C-8E93-01E4FB401C7E}" type="slidenum">
              <a:rPr lang="fr-FR" smtClean="0"/>
              <a:t>9</a:t>
            </a:fld>
            <a:endParaRPr lang="fr-FR" dirty="0"/>
          </a:p>
        </p:txBody>
      </p:sp>
    </p:spTree>
    <p:extLst>
      <p:ext uri="{BB962C8B-B14F-4D97-AF65-F5344CB8AC3E}">
        <p14:creationId xmlns:p14="http://schemas.microsoft.com/office/powerpoint/2010/main" val="1752105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themeOverride>
</file>

<file path=ppt/theme/themeOverride2.xml><?xml version="1.0" encoding="utf-8"?>
<a:themeOverride xmlns:a="http://schemas.openxmlformats.org/drawingml/2006/main">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themeOverride>
</file>

<file path=ppt/theme/themeOverride3.xml><?xml version="1.0" encoding="utf-8"?>
<a:themeOverride xmlns:a="http://schemas.openxmlformats.org/drawingml/2006/main">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themeOverride>
</file>

<file path=ppt/theme/themeOverride4.xml><?xml version="1.0" encoding="utf-8"?>
<a:themeOverride xmlns:a="http://schemas.openxmlformats.org/drawingml/2006/main">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themeOverride>
</file>

<file path=ppt/theme/themeOverride5.xml><?xml version="1.0" encoding="utf-8"?>
<a:themeOverride xmlns:a="http://schemas.openxmlformats.org/drawingml/2006/main">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themeOverride>
</file>

<file path=docProps/app.xml><?xml version="1.0" encoding="utf-8"?>
<Properties xmlns="http://schemas.openxmlformats.org/officeDocument/2006/extended-properties" xmlns:vt="http://schemas.openxmlformats.org/officeDocument/2006/docPropsVTypes">
  <Template/>
  <TotalTime>6440</TotalTime>
  <Words>3979</Words>
  <Application>Microsoft Office PowerPoint</Application>
  <PresentationFormat>Affichage à l'écran (4:3)</PresentationFormat>
  <Paragraphs>1138</Paragraphs>
  <Slides>65</Slides>
  <Notes>1</Notes>
  <HiddenSlides>0</HiddenSlides>
  <MMClips>0</MMClips>
  <ScaleCrop>false</ScaleCrop>
  <HeadingPairs>
    <vt:vector size="4" baseType="variant">
      <vt:variant>
        <vt:lpstr>Thème</vt:lpstr>
      </vt:variant>
      <vt:variant>
        <vt:i4>1</vt:i4>
      </vt:variant>
      <vt:variant>
        <vt:lpstr>Titres des diapositives</vt:lpstr>
      </vt:variant>
      <vt:variant>
        <vt:i4>65</vt:i4>
      </vt:variant>
    </vt:vector>
  </HeadingPairs>
  <TitlesOfParts>
    <vt:vector size="66" baseType="lpstr">
      <vt:lpstr>Oriel</vt:lpstr>
      <vt:lpstr>                   TITRE I-  CHOISIR LES STATUTS JURIDIQUES ET LA FORME SOCIETALE DE SON ACTIVITE EN ADEQUATION AVEC LES BESOINS ECONOMIQUES, LES RESSOURCES ET LES OBJECTIFS DES FUTURS ASSOCIES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NOUVEAUTES 2017 POUR LES SA</vt:lpstr>
      <vt:lpstr>Présentation PowerPoint</vt:lpstr>
      <vt:lpstr>TITRE II-  EVOLUTION DES STATUTS JURIDIQUES DE L’ENTREPRISE</vt:lpstr>
      <vt:lpstr>Présentation PowerPoint</vt:lpstr>
      <vt:lpstr>Présentation PowerPoint</vt:lpstr>
      <vt:lpstr>POUR QUELLES RAISONS TRANSFORMER SA SOCIETE ? </vt:lpstr>
      <vt:lpstr>Présentation PowerPoint</vt:lpstr>
      <vt:lpstr>Effets de la transformation</vt:lpstr>
      <vt:lpstr>Fiscalité AU 31/12/2016</vt:lpstr>
      <vt:lpstr>Présentation PowerPoint</vt:lpstr>
      <vt:lpstr>Présentation PowerPoint</vt:lpstr>
      <vt:lpstr>Présentation PowerPoint</vt:lpstr>
      <vt:lpstr>Le repreneur a-t-il véritablement le choix ? </vt:lpstr>
      <vt:lpstr>Présentation PowerPoint</vt:lpstr>
      <vt:lpstr>Présentation PowerPoint</vt:lpstr>
      <vt:lpstr>Présentation PowerPoint</vt:lpstr>
      <vt:lpstr>QU'EST-CE QUI DISTINGUE LES ACTIONS ET LES PARTS DE SOCIETE ? </vt:lpstr>
      <vt:lpstr>QU'EST-CE QUE LES CESSIONS DE PARTS OU D'ACTIONS DE SOCIETES EMPORTANT LE CHANGEMENT DE CONTROLE DE LA SOCIETE ? </vt:lpstr>
      <vt:lpstr>PRECAUTIONS A PRENDRE</vt:lpstr>
      <vt:lpstr>Présentation PowerPoint</vt:lpstr>
      <vt:lpstr>Présentation PowerPoint</vt:lpstr>
      <vt:lpstr>Ordonnance n° 2016-131 du 10 février 2016 portant réforme du droit des contrats, du régime général et de la preuve des obligations et cession de droits sociaux</vt:lpstr>
      <vt:lpstr>Présentation PowerPoint</vt:lpstr>
      <vt:lpstr>Les précautions préalables à la cession </vt:lpstr>
      <vt:lpstr>Les méthodes de calcul du prix de cession du fonds de commerce </vt:lpstr>
      <vt:lpstr>Présentation PowerPoint</vt:lpstr>
      <vt:lpstr>Présentation PowerPoint</vt:lpstr>
      <vt:lpstr>Présentation PowerPoint</vt:lpstr>
      <vt:lpstr>Présentation PowerPoint</vt:lpstr>
      <vt:lpstr>Présentation PowerPoint</vt:lpstr>
      <vt:lpstr>Présentation PowerPoint</vt:lpstr>
      <vt:lpstr>FORMALISME </vt:lpstr>
      <vt:lpstr> Créer une holding : les avantages de la holding sur le plan opérationnel et stratégique </vt:lpstr>
      <vt:lpstr>Avantages de la holding sur le plan financier et juridique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Priscilla</dc:creator>
  <cp:lastModifiedBy>Priscilla</cp:lastModifiedBy>
  <cp:revision>88</cp:revision>
  <cp:lastPrinted>2017-02-28T11:53:31Z</cp:lastPrinted>
  <dcterms:created xsi:type="dcterms:W3CDTF">2017-02-17T15:27:23Z</dcterms:created>
  <dcterms:modified xsi:type="dcterms:W3CDTF">2017-03-01T10:04:43Z</dcterms:modified>
</cp:coreProperties>
</file>