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9"/>
  </p:notesMasterIdLst>
  <p:handoutMasterIdLst>
    <p:handoutMasterId r:id="rId10"/>
  </p:handoutMasterIdLst>
  <p:sldIdLst>
    <p:sldId id="541" r:id="rId2"/>
    <p:sldId id="460" r:id="rId3"/>
    <p:sldId id="556" r:id="rId4"/>
    <p:sldId id="550" r:id="rId5"/>
    <p:sldId id="553" r:id="rId6"/>
    <p:sldId id="551" r:id="rId7"/>
    <p:sldId id="557" r:id="rId8"/>
  </p:sldIdLst>
  <p:sldSz cx="9144000" cy="5143500" type="screen16x9"/>
  <p:notesSz cx="6797675" cy="992822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1C2A"/>
    <a:srgbClr val="00519E"/>
    <a:srgbClr val="003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18" autoAdjust="0"/>
    <p:restoredTop sz="87101" autoAdjust="0"/>
  </p:normalViewPr>
  <p:slideViewPr>
    <p:cSldViewPr>
      <p:cViewPr>
        <p:scale>
          <a:sx n="100" d="100"/>
          <a:sy n="100" d="100"/>
        </p:scale>
        <p:origin x="-348" y="3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3624"/>
    </p:cViewPr>
  </p:sorterViewPr>
  <p:notesViewPr>
    <p:cSldViewPr showGuides="1">
      <p:cViewPr varScale="1">
        <p:scale>
          <a:sx n="82" d="100"/>
          <a:sy n="82" d="100"/>
        </p:scale>
        <p:origin x="-31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Classeur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9"/>
    </mc:Choice>
    <mc:Fallback>
      <c:style val="19"/>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spPr>
            <a:solidFill>
              <a:srgbClr val="003A8D"/>
            </a:solidFill>
          </c:spPr>
          <c:dPt>
            <c:idx val="0"/>
            <c:bubble3D val="0"/>
            <c:spPr>
              <a:solidFill>
                <a:srgbClr val="002060">
                  <a:lumMod val="90000"/>
                  <a:lumOff val="10000"/>
                </a:srgbClr>
              </a:solidFill>
            </c:spPr>
          </c:dPt>
          <c:dPt>
            <c:idx val="1"/>
            <c:bubble3D val="0"/>
            <c:spPr>
              <a:solidFill>
                <a:srgbClr val="002060">
                  <a:lumMod val="50000"/>
                  <a:lumOff val="50000"/>
                </a:srgbClr>
              </a:solidFill>
            </c:spPr>
          </c:dPt>
          <c:dPt>
            <c:idx val="2"/>
            <c:bubble3D val="0"/>
          </c:dPt>
          <c:val>
            <c:numRef>
              <c:f>Feuil2!$B$6:$B$8</c:f>
              <c:numCache>
                <c:formatCode>General</c:formatCode>
                <c:ptCount val="3"/>
                <c:pt idx="0">
                  <c:v>495</c:v>
                </c:pt>
                <c:pt idx="1">
                  <c:v>339</c:v>
                </c:pt>
                <c:pt idx="2">
                  <c:v>342</c:v>
                </c:pt>
              </c:numCache>
            </c:numRef>
          </c:val>
        </c:ser>
        <c:dLbls>
          <c:showLegendKey val="0"/>
          <c:showVal val="0"/>
          <c:showCatName val="0"/>
          <c:showSerName val="0"/>
          <c:showPercent val="0"/>
          <c:showBubbleSize val="0"/>
          <c:showLeaderLines val="1"/>
        </c:dLbls>
        <c:firstSliceAng val="270"/>
      </c:pieChart>
    </c:plotArea>
    <c:plotVisOnly val="1"/>
    <c:dispBlanksAs val="gap"/>
    <c:showDLblsOverMax val="0"/>
  </c:chart>
  <c:txPr>
    <a:bodyPr/>
    <a:lstStyle/>
    <a:p>
      <a:pPr>
        <a:defRPr sz="1800"/>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9"/>
    </mc:Choice>
    <mc:Fallback>
      <c:style val="19"/>
    </mc:Fallback>
  </mc:AlternateContent>
  <c:clrMapOvr bg1="lt1" tx1="dk1" bg2="lt2" tx2="dk2" accent1="accent1" accent2="accent2" accent3="accent3" accent4="accent4" accent5="accent5" accent6="accent6" hlink="hlink" folHlink="folHlink"/>
  <c:chart>
    <c:autoTitleDeleted val="0"/>
    <c:view3D>
      <c:rotX val="60"/>
      <c:rotY val="0"/>
      <c:rAngAx val="0"/>
      <c:perspective val="30"/>
    </c:view3D>
    <c:floor>
      <c:thickness val="0"/>
    </c:floor>
    <c:sideWall>
      <c:thickness val="0"/>
    </c:sideWall>
    <c:backWall>
      <c:thickness val="0"/>
    </c:backWall>
    <c:plotArea>
      <c:layout/>
      <c:pie3DChart>
        <c:varyColors val="1"/>
        <c:ser>
          <c:idx val="0"/>
          <c:order val="0"/>
          <c:spPr>
            <a:ln>
              <a:noFill/>
            </a:ln>
            <a:effectLst/>
          </c:spPr>
          <c:dPt>
            <c:idx val="0"/>
            <c:bubble3D val="0"/>
            <c:spPr>
              <a:solidFill>
                <a:srgbClr val="002060">
                  <a:lumMod val="50000"/>
                  <a:lumOff val="50000"/>
                </a:srgbClr>
              </a:solidFill>
              <a:ln>
                <a:noFill/>
              </a:ln>
              <a:effectLst/>
            </c:spPr>
          </c:dPt>
          <c:dPt>
            <c:idx val="1"/>
            <c:bubble3D val="0"/>
            <c:spPr>
              <a:solidFill>
                <a:srgbClr val="002060">
                  <a:lumMod val="75000"/>
                  <a:lumOff val="25000"/>
                </a:srgbClr>
              </a:solidFill>
              <a:ln>
                <a:noFill/>
              </a:ln>
              <a:effectLst/>
            </c:spPr>
          </c:dPt>
          <c:dPt>
            <c:idx val="2"/>
            <c:bubble3D val="0"/>
            <c:spPr>
              <a:solidFill>
                <a:srgbClr val="003A8D"/>
              </a:solidFill>
              <a:ln>
                <a:noFill/>
              </a:ln>
              <a:effectLst/>
            </c:spPr>
          </c:dPt>
          <c:cat>
            <c:strRef>
              <c:f>Feuil1!$D$1:$F$1</c:f>
              <c:strCache>
                <c:ptCount val="3"/>
                <c:pt idx="0">
                  <c:v>faf</c:v>
                </c:pt>
                <c:pt idx="1">
                  <c:v>tel</c:v>
                </c:pt>
                <c:pt idx="2">
                  <c:v>mail</c:v>
                </c:pt>
              </c:strCache>
            </c:strRef>
          </c:cat>
          <c:val>
            <c:numRef>
              <c:f>Feuil1!$D$2:$F$2</c:f>
              <c:numCache>
                <c:formatCode>General</c:formatCode>
                <c:ptCount val="3"/>
                <c:pt idx="0">
                  <c:v>17.7</c:v>
                </c:pt>
                <c:pt idx="1">
                  <c:v>17</c:v>
                </c:pt>
                <c:pt idx="2">
                  <c:v>19.899999999999999</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fr-FR"/>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5DAD741-4E12-4902-8420-F034292C9D41}" type="datetimeFigureOut">
              <a:rPr lang="fr-FR" smtClean="0"/>
              <a:t>23/11/2016</a:t>
            </a:fld>
            <a:endParaRPr lang="fr-FR"/>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637CCB8B-170F-48A8-8702-16A6E96A8FAA}" type="slidenum">
              <a:rPr lang="fr-FR" smtClean="0"/>
              <a:t>‹N°›</a:t>
            </a:fld>
            <a:endParaRPr lang="fr-FR"/>
          </a:p>
        </p:txBody>
      </p:sp>
    </p:spTree>
    <p:extLst>
      <p:ext uri="{BB962C8B-B14F-4D97-AF65-F5344CB8AC3E}">
        <p14:creationId xmlns:p14="http://schemas.microsoft.com/office/powerpoint/2010/main" val="1922256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6BDEFAF-6369-4242-A6D7-A7141B34C4E6}" type="datetimeFigureOut">
              <a:rPr lang="fr-FR" smtClean="0"/>
              <a:t>23/11/2016</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2BA11F4-53C6-4938-AE24-88EF75F08DEA}" type="slidenum">
              <a:rPr lang="fr-FR" smtClean="0"/>
              <a:t>‹N°›</a:t>
            </a:fld>
            <a:endParaRPr lang="fr-FR"/>
          </a:p>
        </p:txBody>
      </p:sp>
    </p:spTree>
    <p:extLst>
      <p:ext uri="{BB962C8B-B14F-4D97-AF65-F5344CB8AC3E}">
        <p14:creationId xmlns:p14="http://schemas.microsoft.com/office/powerpoint/2010/main" val="327674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2BA11F4-53C6-4938-AE24-88EF75F08DEA}" type="slidenum">
              <a:rPr lang="fr-FR" smtClean="0"/>
              <a:t>2</a:t>
            </a:fld>
            <a:endParaRPr lang="fr-FR"/>
          </a:p>
        </p:txBody>
      </p:sp>
    </p:spTree>
    <p:extLst>
      <p:ext uri="{BB962C8B-B14F-4D97-AF65-F5344CB8AC3E}">
        <p14:creationId xmlns:p14="http://schemas.microsoft.com/office/powerpoint/2010/main" val="1773796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2BA11F4-53C6-4938-AE24-88EF75F08DEA}" type="slidenum">
              <a:rPr lang="fr-FR" smtClean="0"/>
              <a:t>4</a:t>
            </a:fld>
            <a:endParaRPr lang="fr-FR"/>
          </a:p>
        </p:txBody>
      </p:sp>
    </p:spTree>
    <p:extLst>
      <p:ext uri="{BB962C8B-B14F-4D97-AF65-F5344CB8AC3E}">
        <p14:creationId xmlns:p14="http://schemas.microsoft.com/office/powerpoint/2010/main" val="1773796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2BA11F4-53C6-4938-AE24-88EF75F08DEA}" type="slidenum">
              <a:rPr lang="fr-FR" smtClean="0"/>
              <a:t>6</a:t>
            </a:fld>
            <a:endParaRPr lang="fr-FR"/>
          </a:p>
        </p:txBody>
      </p:sp>
    </p:spTree>
    <p:extLst>
      <p:ext uri="{BB962C8B-B14F-4D97-AF65-F5344CB8AC3E}">
        <p14:creationId xmlns:p14="http://schemas.microsoft.com/office/powerpoint/2010/main" val="42552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F391B0-A701-4702-B414-4489D55117CA}" type="slidenum">
              <a:rPr lang="fr-FR" smtClean="0"/>
              <a:pPr/>
              <a:t>‹N°›</a:t>
            </a:fld>
            <a:endParaRPr lang="fr-FR"/>
          </a:p>
        </p:txBody>
      </p:sp>
    </p:spTree>
    <p:extLst>
      <p:ext uri="{BB962C8B-B14F-4D97-AF65-F5344CB8AC3E}">
        <p14:creationId xmlns:p14="http://schemas.microsoft.com/office/powerpoint/2010/main" val="972425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3E480F-6A9C-4777-A792-A31D46BC6DBA}" type="slidenum">
              <a:rPr lang="fr-FR" smtClean="0"/>
              <a:pPr/>
              <a:t>‹N°›</a:t>
            </a:fld>
            <a:endParaRPr lang="fr-FR"/>
          </a:p>
        </p:txBody>
      </p:sp>
    </p:spTree>
    <p:extLst>
      <p:ext uri="{BB962C8B-B14F-4D97-AF65-F5344CB8AC3E}">
        <p14:creationId xmlns:p14="http://schemas.microsoft.com/office/powerpoint/2010/main" val="2565356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1DD772-E491-4242-A7E7-B4B70226E663}" type="slidenum">
              <a:rPr lang="fr-FR" smtClean="0"/>
              <a:pPr/>
              <a:t>‹N°›</a:t>
            </a:fld>
            <a:endParaRPr lang="fr-FR"/>
          </a:p>
        </p:txBody>
      </p:sp>
    </p:spTree>
    <p:extLst>
      <p:ext uri="{BB962C8B-B14F-4D97-AF65-F5344CB8AC3E}">
        <p14:creationId xmlns:p14="http://schemas.microsoft.com/office/powerpoint/2010/main" val="410786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D94ADB-241E-4579-B02A-C390439B9B38}" type="slidenum">
              <a:rPr lang="fr-FR" smtClean="0"/>
              <a:pPr/>
              <a:t>‹N°›</a:t>
            </a:fld>
            <a:endParaRPr lang="fr-FR"/>
          </a:p>
        </p:txBody>
      </p:sp>
    </p:spTree>
    <p:extLst>
      <p:ext uri="{BB962C8B-B14F-4D97-AF65-F5344CB8AC3E}">
        <p14:creationId xmlns:p14="http://schemas.microsoft.com/office/powerpoint/2010/main" val="172897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CEC4F6-0755-4A51-A607-C71F7F8C20F5}" type="slidenum">
              <a:rPr lang="fr-FR" smtClean="0"/>
              <a:pPr/>
              <a:t>‹N°›</a:t>
            </a:fld>
            <a:endParaRPr lang="fr-FR"/>
          </a:p>
        </p:txBody>
      </p:sp>
    </p:spTree>
    <p:extLst>
      <p:ext uri="{BB962C8B-B14F-4D97-AF65-F5344CB8AC3E}">
        <p14:creationId xmlns:p14="http://schemas.microsoft.com/office/powerpoint/2010/main" val="160807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31FF72-6F56-49FA-82D8-F29EB1E0A51C}" type="slidenum">
              <a:rPr lang="fr-FR" smtClean="0"/>
              <a:pPr/>
              <a:t>‹N°›</a:t>
            </a:fld>
            <a:endParaRPr lang="fr-FR"/>
          </a:p>
        </p:txBody>
      </p:sp>
    </p:spTree>
    <p:extLst>
      <p:ext uri="{BB962C8B-B14F-4D97-AF65-F5344CB8AC3E}">
        <p14:creationId xmlns:p14="http://schemas.microsoft.com/office/powerpoint/2010/main" val="2618346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CABD28D-DC95-4CA6-9C39-49E61CFD0228}" type="slidenum">
              <a:rPr lang="fr-FR" smtClean="0"/>
              <a:pPr/>
              <a:t>‹N°›</a:t>
            </a:fld>
            <a:endParaRPr lang="fr-FR"/>
          </a:p>
        </p:txBody>
      </p:sp>
    </p:spTree>
    <p:extLst>
      <p:ext uri="{BB962C8B-B14F-4D97-AF65-F5344CB8AC3E}">
        <p14:creationId xmlns:p14="http://schemas.microsoft.com/office/powerpoint/2010/main" val="291068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96054A3-A11B-4F90-8A9B-8E7ACBBCCC20}" type="slidenum">
              <a:rPr lang="fr-FR" smtClean="0"/>
              <a:pPr/>
              <a:t>‹N°›</a:t>
            </a:fld>
            <a:endParaRPr lang="fr-FR"/>
          </a:p>
        </p:txBody>
      </p:sp>
    </p:spTree>
    <p:extLst>
      <p:ext uri="{BB962C8B-B14F-4D97-AF65-F5344CB8AC3E}">
        <p14:creationId xmlns:p14="http://schemas.microsoft.com/office/powerpoint/2010/main" val="492491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E68014C-D17F-4B5A-8AEE-47E2F11544F1}" type="slidenum">
              <a:rPr lang="fr-FR" smtClean="0"/>
              <a:pPr/>
              <a:t>‹N°›</a:t>
            </a:fld>
            <a:endParaRPr lang="fr-FR"/>
          </a:p>
        </p:txBody>
      </p:sp>
    </p:spTree>
    <p:extLst>
      <p:ext uri="{BB962C8B-B14F-4D97-AF65-F5344CB8AC3E}">
        <p14:creationId xmlns:p14="http://schemas.microsoft.com/office/powerpoint/2010/main" val="370958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8A669E-E0A7-4985-9AF6-21F689B04E36}" type="slidenum">
              <a:rPr lang="fr-FR" smtClean="0"/>
              <a:pPr/>
              <a:t>‹N°›</a:t>
            </a:fld>
            <a:endParaRPr lang="fr-FR"/>
          </a:p>
        </p:txBody>
      </p:sp>
    </p:spTree>
    <p:extLst>
      <p:ext uri="{BB962C8B-B14F-4D97-AF65-F5344CB8AC3E}">
        <p14:creationId xmlns:p14="http://schemas.microsoft.com/office/powerpoint/2010/main" val="281358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107226-07A2-47F9-A546-0A82DF7A944F}" type="slidenum">
              <a:rPr lang="fr-FR" smtClean="0"/>
              <a:pPr/>
              <a:t>‹N°›</a:t>
            </a:fld>
            <a:endParaRPr lang="fr-FR"/>
          </a:p>
        </p:txBody>
      </p:sp>
    </p:spTree>
    <p:extLst>
      <p:ext uri="{BB962C8B-B14F-4D97-AF65-F5344CB8AC3E}">
        <p14:creationId xmlns:p14="http://schemas.microsoft.com/office/powerpoint/2010/main" val="313470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2CEC4F6-0755-4A51-A607-C71F7F8C20F5}" type="slidenum">
              <a:rPr lang="fr-FR" smtClean="0"/>
              <a:pPr/>
              <a:t>‹N°›</a:t>
            </a:fld>
            <a:endParaRPr lang="fr-FR"/>
          </a:p>
        </p:txBody>
      </p:sp>
    </p:spTree>
    <p:extLst>
      <p:ext uri="{BB962C8B-B14F-4D97-AF65-F5344CB8AC3E}">
        <p14:creationId xmlns:p14="http://schemas.microsoft.com/office/powerpoint/2010/main" val="301710479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6.jpe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emf"/><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chart" Target="../charts/chart2.xml"/><Relationship Id="rId11" Type="http://schemas.openxmlformats.org/officeDocument/2006/relationships/image" Target="../media/image12.png"/><Relationship Id="rId5" Type="http://schemas.openxmlformats.org/officeDocument/2006/relationships/image" Target="../media/image7.emf"/><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3.png"/><Relationship Id="rId4" Type="http://schemas.openxmlformats.org/officeDocument/2006/relationships/chart" Target="../charts/chart1.xml"/><Relationship Id="rId9" Type="http://schemas.openxmlformats.org/officeDocument/2006/relationships/image" Target="../media/image10.png"/><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3.png"/><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4515966"/>
            <a:ext cx="9144000" cy="648072"/>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Black" panose="020B0A04020102020204" pitchFamily="34" charset="0"/>
            </a:endParaRPr>
          </a:p>
        </p:txBody>
      </p:sp>
      <p:sp>
        <p:nvSpPr>
          <p:cNvPr id="4" name="Rectangle 3"/>
          <p:cNvSpPr/>
          <p:nvPr/>
        </p:nvSpPr>
        <p:spPr>
          <a:xfrm>
            <a:off x="3131840" y="1275606"/>
            <a:ext cx="5940152" cy="30963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Black" panose="020B0A04020102020204" pitchFamily="34" charset="0"/>
            </a:endParaRPr>
          </a:p>
        </p:txBody>
      </p:sp>
      <p:sp>
        <p:nvSpPr>
          <p:cNvPr id="7" name="Titre 1"/>
          <p:cNvSpPr txBox="1">
            <a:spLocks/>
          </p:cNvSpPr>
          <p:nvPr/>
        </p:nvSpPr>
        <p:spPr>
          <a:xfrm>
            <a:off x="1619672" y="1469894"/>
            <a:ext cx="7128792" cy="177232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pPr>
            <a:r>
              <a:rPr lang="fr-FR" sz="2800" b="1" dirty="0" smtClean="0">
                <a:latin typeface="Century Gothic" panose="020B0502020202020204" pitchFamily="34" charset="0"/>
                <a:cs typeface="Vrinda" panose="020B0502040204020203" pitchFamily="34" charset="0"/>
              </a:rPr>
              <a:t>L’EVOLUTION DE </a:t>
            </a:r>
          </a:p>
          <a:p>
            <a:pPr algn="r" fontAlgn="auto">
              <a:spcAft>
                <a:spcPts val="0"/>
              </a:spcAft>
            </a:pPr>
            <a:r>
              <a:rPr lang="fr-FR" sz="2800" b="1" dirty="0" smtClean="0">
                <a:latin typeface="Century Gothic" panose="020B0502020202020204" pitchFamily="34" charset="0"/>
                <a:cs typeface="Vrinda" panose="020B0502040204020203" pitchFamily="34" charset="0"/>
              </a:rPr>
              <a:t>LA BANQUE DE DETAIL</a:t>
            </a:r>
          </a:p>
          <a:p>
            <a:pPr algn="r" fontAlgn="auto">
              <a:spcAft>
                <a:spcPts val="0"/>
              </a:spcAft>
            </a:pPr>
            <a:r>
              <a:rPr lang="fr-FR" sz="2800" b="1" dirty="0" smtClean="0">
                <a:latin typeface="Century Gothic" panose="020B0502020202020204" pitchFamily="34" charset="0"/>
                <a:cs typeface="Vrinda" panose="020B0502040204020203" pitchFamily="34" charset="0"/>
              </a:rPr>
              <a:t>FACE AU </a:t>
            </a:r>
          </a:p>
          <a:p>
            <a:pPr algn="r" fontAlgn="auto">
              <a:spcAft>
                <a:spcPts val="0"/>
              </a:spcAft>
            </a:pPr>
            <a:r>
              <a:rPr lang="fr-FR" sz="2800" b="1" dirty="0" smtClean="0">
                <a:solidFill>
                  <a:schemeClr val="accent3">
                    <a:lumMod val="75000"/>
                  </a:schemeClr>
                </a:solidFill>
                <a:latin typeface="Century Gothic" panose="020B0502020202020204" pitchFamily="34" charset="0"/>
                <a:cs typeface="Vrinda" panose="020B0502040204020203" pitchFamily="34" charset="0"/>
              </a:rPr>
              <a:t>CONSOMMATEUR 2.0</a:t>
            </a:r>
            <a:endParaRPr lang="fr-FR" sz="2800" b="1" dirty="0">
              <a:solidFill>
                <a:schemeClr val="accent3">
                  <a:lumMod val="75000"/>
                </a:schemeClr>
              </a:solidFill>
              <a:latin typeface="Century Gothic" panose="020B0502020202020204" pitchFamily="34" charset="0"/>
              <a:cs typeface="Vrinda" panose="020B0502040204020203" pitchFamily="34" charset="0"/>
            </a:endParaRPr>
          </a:p>
        </p:txBody>
      </p:sp>
      <p:sp>
        <p:nvSpPr>
          <p:cNvPr id="13" name="Titre 1"/>
          <p:cNvSpPr>
            <a:spLocks noGrp="1"/>
          </p:cNvSpPr>
          <p:nvPr>
            <p:ph type="ctrTitle"/>
          </p:nvPr>
        </p:nvSpPr>
        <p:spPr>
          <a:xfrm>
            <a:off x="3500288" y="3247549"/>
            <a:ext cx="5176168" cy="310431"/>
          </a:xfrm>
        </p:spPr>
        <p:txBody>
          <a:bodyPr>
            <a:noAutofit/>
          </a:bodyPr>
          <a:lstStyle/>
          <a:p>
            <a:pPr algn="r"/>
            <a:r>
              <a:rPr lang="fr-FR" sz="1600" b="1" dirty="0" smtClean="0">
                <a:solidFill>
                  <a:srgbClr val="C00000"/>
                </a:solidFill>
                <a:latin typeface="Century Gothic" panose="020B0502020202020204" pitchFamily="34" charset="0"/>
                <a:cs typeface="Vrinda" panose="020B0502040204020203" pitchFamily="34" charset="0"/>
              </a:rPr>
              <a:t>22 novembre 2016</a:t>
            </a:r>
            <a:endParaRPr lang="fr-FR" sz="1600" b="1" dirty="0">
              <a:solidFill>
                <a:srgbClr val="C00000"/>
              </a:solidFill>
              <a:latin typeface="Century Gothic" panose="020B0502020202020204" pitchFamily="34" charset="0"/>
              <a:cs typeface="Vrinda" panose="020B0502040204020203" pitchFamily="34" charset="0"/>
            </a:endParaRPr>
          </a:p>
        </p:txBody>
      </p:sp>
      <p:sp>
        <p:nvSpPr>
          <p:cNvPr id="15" name="Rectangle 14"/>
          <p:cNvSpPr/>
          <p:nvPr/>
        </p:nvSpPr>
        <p:spPr>
          <a:xfrm>
            <a:off x="0" y="1"/>
            <a:ext cx="9144000" cy="843558"/>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Black" panose="020B0A04020102020204" pitchFamily="34" charset="0"/>
            </a:endParaRPr>
          </a:p>
        </p:txBody>
      </p:sp>
      <p:sp>
        <p:nvSpPr>
          <p:cNvPr id="9" name="Rectangle 8"/>
          <p:cNvSpPr/>
          <p:nvPr/>
        </p:nvSpPr>
        <p:spPr>
          <a:xfrm>
            <a:off x="0" y="843558"/>
            <a:ext cx="9144000" cy="14401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0" name="Rectangle 9"/>
          <p:cNvSpPr/>
          <p:nvPr/>
        </p:nvSpPr>
        <p:spPr>
          <a:xfrm>
            <a:off x="0" y="4443958"/>
            <a:ext cx="9144000" cy="14401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33563"/>
            <a:ext cx="3286125"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1355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1272457"/>
            <a:ext cx="9143999" cy="3096344"/>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Black" panose="020B0A04020102020204" pitchFamily="34" charset="0"/>
            </a:endParaRPr>
          </a:p>
        </p:txBody>
      </p:sp>
      <p:sp>
        <p:nvSpPr>
          <p:cNvPr id="10" name="Titre 1"/>
          <p:cNvSpPr txBox="1">
            <a:spLocks/>
          </p:cNvSpPr>
          <p:nvPr/>
        </p:nvSpPr>
        <p:spPr>
          <a:xfrm>
            <a:off x="2520503" y="2000651"/>
            <a:ext cx="4032449" cy="79208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fr-FR" sz="6600" b="1" dirty="0" smtClean="0">
                <a:solidFill>
                  <a:schemeClr val="accent6">
                    <a:lumMod val="75000"/>
                  </a:schemeClr>
                </a:solidFill>
                <a:latin typeface="Century Gothic" panose="020B0502020202020204" pitchFamily="34" charset="0"/>
                <a:cs typeface="Vrinda" panose="020B0502040204020203" pitchFamily="34" charset="0"/>
              </a:rPr>
              <a:t>2016 …</a:t>
            </a:r>
            <a:r>
              <a:rPr lang="fr-FR" sz="6600" dirty="0" smtClean="0">
                <a:solidFill>
                  <a:schemeClr val="accent6">
                    <a:lumMod val="75000"/>
                  </a:schemeClr>
                </a:solidFill>
                <a:latin typeface="Century Gothic" panose="020B0502020202020204" pitchFamily="34" charset="0"/>
                <a:cs typeface="Vrinda" panose="020B0502040204020203" pitchFamily="34" charset="0"/>
              </a:rPr>
              <a:t/>
            </a:r>
            <a:br>
              <a:rPr lang="fr-FR" sz="6600" dirty="0" smtClean="0">
                <a:solidFill>
                  <a:schemeClr val="accent6">
                    <a:lumMod val="75000"/>
                  </a:schemeClr>
                </a:solidFill>
                <a:latin typeface="Century Gothic" panose="020B0502020202020204" pitchFamily="34" charset="0"/>
                <a:cs typeface="Vrinda" panose="020B0502040204020203" pitchFamily="34" charset="0"/>
              </a:rPr>
            </a:br>
            <a:r>
              <a:rPr lang="fr-FR" sz="2000" b="1" dirty="0" smtClean="0">
                <a:solidFill>
                  <a:schemeClr val="accent6">
                    <a:lumMod val="75000"/>
                  </a:schemeClr>
                </a:solidFill>
                <a:latin typeface="Century Gothic" panose="020B0502020202020204" pitchFamily="34" charset="0"/>
                <a:cs typeface="Vrinda" panose="020B0502040204020203" pitchFamily="34" charset="0"/>
              </a:rPr>
              <a:t>TROIS DEFIS</a:t>
            </a:r>
            <a:endParaRPr lang="fr-FR" sz="2000" b="1" dirty="0">
              <a:solidFill>
                <a:schemeClr val="accent6">
                  <a:lumMod val="75000"/>
                </a:schemeClr>
              </a:solidFill>
              <a:latin typeface="Century Gothic" panose="020B0502020202020204" pitchFamily="34" charset="0"/>
              <a:cs typeface="Vrinda" panose="020B0502040204020203" pitchFamily="34" charset="0"/>
            </a:endParaRPr>
          </a:p>
        </p:txBody>
      </p:sp>
      <p:sp>
        <p:nvSpPr>
          <p:cNvPr id="8" name="Rectangle 7"/>
          <p:cNvSpPr/>
          <p:nvPr/>
        </p:nvSpPr>
        <p:spPr>
          <a:xfrm>
            <a:off x="1796822" y="3366627"/>
            <a:ext cx="1656184" cy="883674"/>
          </a:xfrm>
          <a:prstGeom prst="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t>RENTABILITE : </a:t>
            </a:r>
          </a:p>
          <a:p>
            <a:pPr algn="ctr"/>
            <a:r>
              <a:rPr lang="fr-FR" sz="1400" b="1" dirty="0" smtClean="0"/>
              <a:t>TAUX NEGATIFS ET COURBE PLATE</a:t>
            </a:r>
            <a:endParaRPr lang="fr-FR" sz="1400" b="1" dirty="0"/>
          </a:p>
        </p:txBody>
      </p:sp>
      <p:sp>
        <p:nvSpPr>
          <p:cNvPr id="9" name="Rectangle 8"/>
          <p:cNvSpPr/>
          <p:nvPr/>
        </p:nvSpPr>
        <p:spPr>
          <a:xfrm>
            <a:off x="3589111" y="3363838"/>
            <a:ext cx="1656184" cy="883674"/>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t>REGLEMENTATION et EXIGENCE DE FONDS PROPRES</a:t>
            </a:r>
            <a:endParaRPr lang="fr-FR" sz="1400" b="1" dirty="0"/>
          </a:p>
        </p:txBody>
      </p:sp>
      <p:sp>
        <p:nvSpPr>
          <p:cNvPr id="12" name="Rectangle 11"/>
          <p:cNvSpPr/>
          <p:nvPr/>
        </p:nvSpPr>
        <p:spPr>
          <a:xfrm>
            <a:off x="5364088" y="3363838"/>
            <a:ext cx="1656184" cy="883674"/>
          </a:xfrm>
          <a:prstGeom prst="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t>TECHNOLOGIE ET COMPORTEMENTS</a:t>
            </a:r>
            <a:endParaRPr lang="fr-FR" sz="1400" b="1" dirty="0"/>
          </a:p>
        </p:txBody>
      </p:sp>
      <p:pic>
        <p:nvPicPr>
          <p:cNvPr id="2" name="Image 1"/>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5654990" y="1203598"/>
            <a:ext cx="3424316" cy="2739453"/>
          </a:xfrm>
          <a:prstGeom prst="rect">
            <a:avLst/>
          </a:prstGeom>
        </p:spPr>
      </p:pic>
      <p:sp>
        <p:nvSpPr>
          <p:cNvPr id="13" name="Titre 1"/>
          <p:cNvSpPr txBox="1">
            <a:spLocks/>
          </p:cNvSpPr>
          <p:nvPr/>
        </p:nvSpPr>
        <p:spPr>
          <a:xfrm>
            <a:off x="1475656" y="27974"/>
            <a:ext cx="6988198" cy="650938"/>
          </a:xfrm>
          <a:prstGeom prst="rect">
            <a:avLst/>
          </a:prstGeom>
          <a:solidFill>
            <a:schemeClr val="accent6">
              <a:lumMod val="20000"/>
              <a:lumOff val="80000"/>
            </a:schemeClr>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fr-FR" sz="2000" b="1" dirty="0" smtClean="0">
                <a:solidFill>
                  <a:schemeClr val="bg2">
                    <a:lumMod val="25000"/>
                  </a:schemeClr>
                </a:solidFill>
                <a:latin typeface="Arial Black" panose="020B0A04020102020204" pitchFamily="34" charset="0"/>
                <a:cs typeface="Vrinda" panose="020B0502040204020203" pitchFamily="34" charset="0"/>
              </a:rPr>
              <a:t>LES 3 DEFIS DES BANQUES DE DETAIL EN 2016</a:t>
            </a:r>
            <a:endParaRPr lang="fr-FR" sz="2000" b="1" dirty="0">
              <a:solidFill>
                <a:schemeClr val="bg2">
                  <a:lumMod val="25000"/>
                </a:schemeClr>
              </a:solidFill>
              <a:latin typeface="Arial Black" panose="020B0A04020102020204" pitchFamily="34" charset="0"/>
              <a:cs typeface="Vrinda" panose="020B0502040204020203" pitchFamily="34" charset="0"/>
            </a:endParaRPr>
          </a:p>
        </p:txBody>
      </p:sp>
      <p:sp>
        <p:nvSpPr>
          <p:cNvPr id="14" name="Titre 1"/>
          <p:cNvSpPr txBox="1">
            <a:spLocks/>
          </p:cNvSpPr>
          <p:nvPr/>
        </p:nvSpPr>
        <p:spPr>
          <a:xfrm>
            <a:off x="1040536" y="264628"/>
            <a:ext cx="8004679" cy="65093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endParaRPr lang="fr-FR" sz="1800" dirty="0">
              <a:solidFill>
                <a:schemeClr val="bg2">
                  <a:lumMod val="25000"/>
                </a:schemeClr>
              </a:solidFill>
              <a:cs typeface="Vrinda" panose="020B0502040204020203" pitchFamily="34" charset="0"/>
            </a:endParaRP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9983"/>
            <a:ext cx="1268964" cy="57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077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2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animBg="1"/>
      <p:bldP spid="9"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95486"/>
            <a:ext cx="1752600" cy="139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 name="Groupe 8"/>
          <p:cNvGrpSpPr/>
          <p:nvPr/>
        </p:nvGrpSpPr>
        <p:grpSpPr>
          <a:xfrm>
            <a:off x="531281" y="991835"/>
            <a:ext cx="1800200" cy="1075859"/>
            <a:chOff x="215516" y="195486"/>
            <a:chExt cx="1800200" cy="1075859"/>
          </a:xfrm>
        </p:grpSpPr>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516" y="195486"/>
              <a:ext cx="1800200" cy="1075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947674" y="360661"/>
              <a:ext cx="576064" cy="369332"/>
            </a:xfrm>
            <a:prstGeom prst="rect">
              <a:avLst/>
            </a:prstGeom>
            <a:solidFill>
              <a:schemeClr val="bg1"/>
            </a:solidFill>
          </p:spPr>
          <p:txBody>
            <a:bodyPr wrap="square" rtlCol="0">
              <a:spAutoFit/>
            </a:bodyPr>
            <a:lstStyle/>
            <a:p>
              <a:r>
                <a:rPr lang="fr-FR" b="1" dirty="0" smtClean="0">
                  <a:solidFill>
                    <a:schemeClr val="accent2">
                      <a:lumMod val="50000"/>
                    </a:schemeClr>
                  </a:solidFill>
                </a:rPr>
                <a:t>82</a:t>
              </a:r>
              <a:r>
                <a:rPr lang="fr-FR" sz="1100" b="1" dirty="0" smtClean="0">
                  <a:solidFill>
                    <a:schemeClr val="accent2">
                      <a:lumMod val="50000"/>
                    </a:schemeClr>
                  </a:solidFill>
                </a:rPr>
                <a:t>%</a:t>
              </a:r>
              <a:endParaRPr lang="fr-FR" b="1" dirty="0">
                <a:solidFill>
                  <a:schemeClr val="accent2">
                    <a:lumMod val="50000"/>
                  </a:schemeClr>
                </a:solidFill>
              </a:endParaRPr>
            </a:p>
          </p:txBody>
        </p:sp>
      </p:grpSp>
      <p:sp>
        <p:nvSpPr>
          <p:cNvPr id="6" name="ZoneTexte 5"/>
          <p:cNvSpPr txBox="1"/>
          <p:nvPr/>
        </p:nvSpPr>
        <p:spPr>
          <a:xfrm>
            <a:off x="215516" y="2067694"/>
            <a:ext cx="2664296" cy="923330"/>
          </a:xfrm>
          <a:prstGeom prst="rect">
            <a:avLst/>
          </a:prstGeom>
          <a:noFill/>
          <a:ln>
            <a:solidFill>
              <a:schemeClr val="accent2">
                <a:lumMod val="60000"/>
                <a:lumOff val="40000"/>
              </a:schemeClr>
            </a:solidFill>
          </a:ln>
        </p:spPr>
        <p:txBody>
          <a:bodyPr wrap="square" rtlCol="0">
            <a:spAutoFit/>
          </a:bodyPr>
          <a:lstStyle/>
          <a:p>
            <a:pPr algn="ctr"/>
            <a:r>
              <a:rPr lang="fr-FR" b="1" dirty="0">
                <a:solidFill>
                  <a:schemeClr val="accent6">
                    <a:lumMod val="50000"/>
                  </a:schemeClr>
                </a:solidFill>
              </a:rPr>
              <a:t>c</a:t>
            </a:r>
            <a:r>
              <a:rPr lang="fr-FR" b="1" dirty="0" smtClean="0">
                <a:solidFill>
                  <a:schemeClr val="accent6">
                    <a:lumMod val="50000"/>
                  </a:schemeClr>
                </a:solidFill>
              </a:rPr>
              <a:t>onsultent leurs comptes en ligne</a:t>
            </a:r>
          </a:p>
          <a:p>
            <a:pPr algn="ctr"/>
            <a:r>
              <a:rPr lang="fr-FR" b="1" dirty="0" smtClean="0">
                <a:solidFill>
                  <a:schemeClr val="accent6">
                    <a:lumMod val="50000"/>
                  </a:schemeClr>
                </a:solidFill>
              </a:rPr>
              <a:t>contre </a:t>
            </a:r>
            <a:r>
              <a:rPr lang="fr-FR" b="1" dirty="0" smtClean="0">
                <a:solidFill>
                  <a:schemeClr val="accent2">
                    <a:lumMod val="50000"/>
                  </a:schemeClr>
                </a:solidFill>
              </a:rPr>
              <a:t>32%</a:t>
            </a:r>
            <a:r>
              <a:rPr lang="fr-FR" b="1" dirty="0" smtClean="0">
                <a:solidFill>
                  <a:schemeClr val="accent6">
                    <a:lumMod val="50000"/>
                  </a:schemeClr>
                </a:solidFill>
              </a:rPr>
              <a:t> en 2001</a:t>
            </a:r>
            <a:endParaRPr lang="fr-FR" b="1" dirty="0">
              <a:solidFill>
                <a:schemeClr val="accent6">
                  <a:lumMod val="50000"/>
                </a:schemeClr>
              </a:solidFill>
            </a:endParaRPr>
          </a:p>
        </p:txBody>
      </p:sp>
      <p:sp>
        <p:nvSpPr>
          <p:cNvPr id="7" name="ZoneTexte 6"/>
          <p:cNvSpPr txBox="1"/>
          <p:nvPr/>
        </p:nvSpPr>
        <p:spPr>
          <a:xfrm>
            <a:off x="3190136" y="3201937"/>
            <a:ext cx="2544080" cy="1631216"/>
          </a:xfrm>
          <a:prstGeom prst="rect">
            <a:avLst/>
          </a:prstGeom>
          <a:noFill/>
          <a:ln>
            <a:solidFill>
              <a:schemeClr val="accent2">
                <a:lumMod val="60000"/>
                <a:lumOff val="40000"/>
              </a:schemeClr>
            </a:solidFill>
          </a:ln>
        </p:spPr>
        <p:txBody>
          <a:bodyPr wrap="square" rtlCol="0">
            <a:spAutoFit/>
          </a:bodyPr>
          <a:lstStyle/>
          <a:p>
            <a:r>
              <a:rPr lang="fr-FR" sz="2000" b="1" dirty="0" smtClean="0">
                <a:solidFill>
                  <a:schemeClr val="accent2">
                    <a:lumMod val="50000"/>
                  </a:schemeClr>
                </a:solidFill>
                <a:latin typeface="+mn-lt"/>
              </a:rPr>
              <a:t>24%</a:t>
            </a:r>
            <a:r>
              <a:rPr lang="fr-FR" sz="2000" b="1" dirty="0" smtClean="0">
                <a:solidFill>
                  <a:schemeClr val="accent6">
                    <a:lumMod val="50000"/>
                  </a:schemeClr>
                </a:solidFill>
                <a:latin typeface="+mn-lt"/>
              </a:rPr>
              <a:t> déclarent ne plus du tout utiliser les services physiques de l’agence en 2015 (contre 14% en 2014)</a:t>
            </a:r>
            <a:endParaRPr lang="fr-FR" sz="2000" b="1" dirty="0">
              <a:solidFill>
                <a:schemeClr val="accent6">
                  <a:lumMod val="50000"/>
                </a:schemeClr>
              </a:solidFill>
              <a:latin typeface="+mn-lt"/>
            </a:endParaRPr>
          </a:p>
        </p:txBody>
      </p:sp>
      <p:sp>
        <p:nvSpPr>
          <p:cNvPr id="10" name="ZoneTexte 9"/>
          <p:cNvSpPr txBox="1"/>
          <p:nvPr/>
        </p:nvSpPr>
        <p:spPr>
          <a:xfrm>
            <a:off x="5868144" y="260406"/>
            <a:ext cx="2544080" cy="1015663"/>
          </a:xfrm>
          <a:prstGeom prst="rect">
            <a:avLst/>
          </a:prstGeom>
          <a:noFill/>
          <a:ln>
            <a:solidFill>
              <a:schemeClr val="accent2">
                <a:lumMod val="60000"/>
                <a:lumOff val="40000"/>
              </a:schemeClr>
            </a:solidFill>
          </a:ln>
        </p:spPr>
        <p:txBody>
          <a:bodyPr wrap="square" rtlCol="0">
            <a:spAutoFit/>
          </a:bodyPr>
          <a:lstStyle/>
          <a:p>
            <a:r>
              <a:rPr lang="fr-FR" sz="2000" b="1" dirty="0" smtClean="0">
                <a:solidFill>
                  <a:schemeClr val="accent2">
                    <a:lumMod val="50000"/>
                  </a:schemeClr>
                </a:solidFill>
                <a:latin typeface="+mn-lt"/>
              </a:rPr>
              <a:t>76 % </a:t>
            </a:r>
            <a:r>
              <a:rPr lang="fr-FR" sz="2000" b="1" dirty="0" smtClean="0">
                <a:solidFill>
                  <a:schemeClr val="accent6">
                    <a:lumMod val="50000"/>
                  </a:schemeClr>
                </a:solidFill>
                <a:latin typeface="+mn-lt"/>
              </a:rPr>
              <a:t>utilisent internet pour des opérations simples</a:t>
            </a:r>
            <a:endParaRPr lang="fr-FR" sz="2000" b="1" dirty="0">
              <a:solidFill>
                <a:schemeClr val="accent6">
                  <a:lumMod val="50000"/>
                </a:schemeClr>
              </a:solidFill>
              <a:latin typeface="+mn-lt"/>
            </a:endParaRPr>
          </a:p>
        </p:txBody>
      </p:sp>
      <p:sp>
        <p:nvSpPr>
          <p:cNvPr id="11" name="ZoneTexte 10"/>
          <p:cNvSpPr txBox="1"/>
          <p:nvPr/>
        </p:nvSpPr>
        <p:spPr>
          <a:xfrm>
            <a:off x="6164560" y="1586136"/>
            <a:ext cx="2544080" cy="1323439"/>
          </a:xfrm>
          <a:prstGeom prst="rect">
            <a:avLst/>
          </a:prstGeom>
          <a:noFill/>
          <a:ln>
            <a:solidFill>
              <a:schemeClr val="accent2">
                <a:lumMod val="60000"/>
                <a:lumOff val="40000"/>
              </a:schemeClr>
            </a:solidFill>
          </a:ln>
        </p:spPr>
        <p:txBody>
          <a:bodyPr wrap="square" rtlCol="0">
            <a:spAutoFit/>
          </a:bodyPr>
          <a:lstStyle/>
          <a:p>
            <a:r>
              <a:rPr lang="fr-FR" sz="2000" b="1" dirty="0" smtClean="0">
                <a:solidFill>
                  <a:schemeClr val="accent2">
                    <a:lumMod val="50000"/>
                  </a:schemeClr>
                </a:solidFill>
                <a:latin typeface="+mn-lt"/>
              </a:rPr>
              <a:t>48 % </a:t>
            </a:r>
            <a:r>
              <a:rPr lang="fr-FR" sz="2000" b="1" dirty="0" smtClean="0">
                <a:solidFill>
                  <a:schemeClr val="accent6">
                    <a:lumMod val="50000"/>
                  </a:schemeClr>
                </a:solidFill>
                <a:latin typeface="+mn-lt"/>
              </a:rPr>
              <a:t>se rendent dans leur agence pour des opérations plus complexes</a:t>
            </a:r>
            <a:endParaRPr lang="fr-FR" sz="2000" b="1" dirty="0">
              <a:solidFill>
                <a:schemeClr val="accent6">
                  <a:lumMod val="50000"/>
                </a:schemeClr>
              </a:solidFill>
              <a:latin typeface="+mn-lt"/>
            </a:endParaRPr>
          </a:p>
        </p:txBody>
      </p:sp>
      <p:sp>
        <p:nvSpPr>
          <p:cNvPr id="12" name="ZoneTexte 11"/>
          <p:cNvSpPr txBox="1"/>
          <p:nvPr/>
        </p:nvSpPr>
        <p:spPr>
          <a:xfrm>
            <a:off x="215516" y="3291830"/>
            <a:ext cx="2431730" cy="1323439"/>
          </a:xfrm>
          <a:prstGeom prst="rect">
            <a:avLst/>
          </a:prstGeom>
          <a:noFill/>
          <a:ln>
            <a:solidFill>
              <a:schemeClr val="accent2">
                <a:lumMod val="60000"/>
                <a:lumOff val="40000"/>
              </a:schemeClr>
            </a:solidFill>
          </a:ln>
        </p:spPr>
        <p:txBody>
          <a:bodyPr wrap="square" rtlCol="0">
            <a:spAutoFit/>
          </a:bodyPr>
          <a:lstStyle/>
          <a:p>
            <a:r>
              <a:rPr lang="fr-FR" sz="2000" b="1" dirty="0" smtClean="0">
                <a:solidFill>
                  <a:schemeClr val="accent2">
                    <a:lumMod val="50000"/>
                  </a:schemeClr>
                </a:solidFill>
                <a:latin typeface="+mn-lt"/>
              </a:rPr>
              <a:t>15 %</a:t>
            </a:r>
            <a:r>
              <a:rPr lang="fr-FR" sz="2000" b="1" dirty="0" smtClean="0">
                <a:solidFill>
                  <a:schemeClr val="accent6">
                    <a:lumMod val="50000"/>
                  </a:schemeClr>
                </a:solidFill>
                <a:latin typeface="+mn-lt"/>
              </a:rPr>
              <a:t> se rendent dans leur agence plus d’une fois par mois contre </a:t>
            </a:r>
            <a:r>
              <a:rPr lang="fr-FR" sz="2000" b="1" dirty="0" smtClean="0">
                <a:solidFill>
                  <a:schemeClr val="accent2">
                    <a:lumMod val="50000"/>
                  </a:schemeClr>
                </a:solidFill>
                <a:latin typeface="+mn-lt"/>
              </a:rPr>
              <a:t>62%</a:t>
            </a:r>
            <a:r>
              <a:rPr lang="fr-FR" sz="2000" b="1" dirty="0" smtClean="0">
                <a:solidFill>
                  <a:schemeClr val="accent6">
                    <a:lumMod val="50000"/>
                  </a:schemeClr>
                </a:solidFill>
                <a:latin typeface="+mn-lt"/>
              </a:rPr>
              <a:t> en 2009</a:t>
            </a:r>
            <a:endParaRPr lang="fr-FR" sz="2000" b="1" dirty="0">
              <a:solidFill>
                <a:schemeClr val="accent6">
                  <a:lumMod val="50000"/>
                </a:schemeClr>
              </a:solidFill>
              <a:latin typeface="+mn-lt"/>
            </a:endParaRPr>
          </a:p>
        </p:txBody>
      </p:sp>
      <p:sp>
        <p:nvSpPr>
          <p:cNvPr id="14" name="ZoneTexte 13"/>
          <p:cNvSpPr txBox="1"/>
          <p:nvPr/>
        </p:nvSpPr>
        <p:spPr>
          <a:xfrm>
            <a:off x="6316960" y="3177812"/>
            <a:ext cx="2544080" cy="1015663"/>
          </a:xfrm>
          <a:prstGeom prst="rect">
            <a:avLst/>
          </a:prstGeom>
          <a:noFill/>
          <a:ln>
            <a:solidFill>
              <a:schemeClr val="accent2">
                <a:lumMod val="60000"/>
                <a:lumOff val="40000"/>
              </a:schemeClr>
            </a:solidFill>
          </a:ln>
        </p:spPr>
        <p:txBody>
          <a:bodyPr wrap="square" rtlCol="0">
            <a:spAutoFit/>
          </a:bodyPr>
          <a:lstStyle/>
          <a:p>
            <a:r>
              <a:rPr lang="fr-FR" sz="2000" b="1" dirty="0" smtClean="0">
                <a:solidFill>
                  <a:schemeClr val="accent6">
                    <a:lumMod val="50000"/>
                  </a:schemeClr>
                </a:solidFill>
                <a:latin typeface="+mn-lt"/>
              </a:rPr>
              <a:t>Mais </a:t>
            </a:r>
            <a:r>
              <a:rPr lang="fr-FR" sz="2000" b="1" dirty="0" smtClean="0">
                <a:solidFill>
                  <a:schemeClr val="accent2">
                    <a:lumMod val="50000"/>
                  </a:schemeClr>
                </a:solidFill>
                <a:latin typeface="+mn-lt"/>
              </a:rPr>
              <a:t>85%</a:t>
            </a:r>
            <a:r>
              <a:rPr lang="fr-FR" sz="2000" b="1" dirty="0" smtClean="0">
                <a:solidFill>
                  <a:schemeClr val="accent6">
                    <a:lumMod val="50000"/>
                  </a:schemeClr>
                </a:solidFill>
                <a:latin typeface="+mn-lt"/>
              </a:rPr>
              <a:t> déclarent vouloir conserver leur agence physique…</a:t>
            </a:r>
            <a:endParaRPr lang="fr-FR" sz="2000" b="1" dirty="0">
              <a:solidFill>
                <a:schemeClr val="accent6">
                  <a:lumMod val="50000"/>
                </a:schemeClr>
              </a:solidFill>
              <a:latin typeface="+mn-lt"/>
            </a:endParaRPr>
          </a:p>
        </p:txBody>
      </p:sp>
      <p:sp>
        <p:nvSpPr>
          <p:cNvPr id="13" name="ZoneTexte 12"/>
          <p:cNvSpPr txBox="1"/>
          <p:nvPr/>
        </p:nvSpPr>
        <p:spPr>
          <a:xfrm>
            <a:off x="6516216" y="4833153"/>
            <a:ext cx="2344824" cy="276999"/>
          </a:xfrm>
          <a:prstGeom prst="rect">
            <a:avLst/>
          </a:prstGeom>
          <a:noFill/>
        </p:spPr>
        <p:txBody>
          <a:bodyPr wrap="square" rtlCol="0">
            <a:spAutoFit/>
          </a:bodyPr>
          <a:lstStyle/>
          <a:p>
            <a:r>
              <a:rPr lang="fr-FR" sz="1200" i="1" dirty="0" smtClean="0"/>
              <a:t>Etude Deloitte 2015</a:t>
            </a:r>
            <a:endParaRPr lang="fr-FR" i="1" dirty="0"/>
          </a:p>
        </p:txBody>
      </p:sp>
      <p:pic>
        <p:nvPicPr>
          <p:cNvPr id="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9983"/>
            <a:ext cx="1268964" cy="57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288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1272457"/>
            <a:ext cx="9143999" cy="3096344"/>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Black" panose="020B0A04020102020204" pitchFamily="34" charset="0"/>
            </a:endParaRPr>
          </a:p>
        </p:txBody>
      </p:sp>
      <p:sp>
        <p:nvSpPr>
          <p:cNvPr id="8" name="Rectangle 7"/>
          <p:cNvSpPr/>
          <p:nvPr/>
        </p:nvSpPr>
        <p:spPr>
          <a:xfrm>
            <a:off x="143508" y="1936953"/>
            <a:ext cx="1764196" cy="1930939"/>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t>Technologies et comportements</a:t>
            </a:r>
          </a:p>
        </p:txBody>
      </p:sp>
      <p:sp>
        <p:nvSpPr>
          <p:cNvPr id="13" name="Titre 1"/>
          <p:cNvSpPr txBox="1">
            <a:spLocks/>
          </p:cNvSpPr>
          <p:nvPr/>
        </p:nvSpPr>
        <p:spPr>
          <a:xfrm>
            <a:off x="1691680" y="-20429"/>
            <a:ext cx="6384548" cy="650938"/>
          </a:xfrm>
          <a:prstGeom prst="rect">
            <a:avLst/>
          </a:prstGeom>
          <a:solidFill>
            <a:schemeClr val="accent6">
              <a:lumMod val="20000"/>
              <a:lumOff val="80000"/>
            </a:schemeClr>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fr-FR" sz="2000" b="1" dirty="0" smtClean="0">
                <a:solidFill>
                  <a:schemeClr val="bg2">
                    <a:lumMod val="25000"/>
                  </a:schemeClr>
                </a:solidFill>
                <a:latin typeface="Arial Black" panose="020B0A04020102020204" pitchFamily="34" charset="0"/>
                <a:cs typeface="Vrinda" panose="020B0502040204020203" pitchFamily="34" charset="0"/>
              </a:rPr>
              <a:t>LES 3 DEFIS des BANQUES DE DETAIL</a:t>
            </a:r>
          </a:p>
          <a:p>
            <a:pPr algn="l" fontAlgn="auto">
              <a:spcAft>
                <a:spcPts val="0"/>
              </a:spcAft>
            </a:pPr>
            <a:r>
              <a:rPr lang="fr-FR" sz="2000" b="1" dirty="0" smtClean="0">
                <a:solidFill>
                  <a:schemeClr val="bg2">
                    <a:lumMod val="25000"/>
                  </a:schemeClr>
                </a:solidFill>
                <a:latin typeface="+mn-lt"/>
                <a:cs typeface="Vrinda" panose="020B0502040204020203" pitchFamily="34" charset="0"/>
              </a:rPr>
              <a:t>CHIFFRES CREDIT MUTUEL  2015</a:t>
            </a:r>
            <a:endParaRPr lang="fr-FR" sz="2000" b="1" dirty="0">
              <a:solidFill>
                <a:schemeClr val="bg2">
                  <a:lumMod val="25000"/>
                </a:schemeClr>
              </a:solidFill>
              <a:latin typeface="+mn-lt"/>
              <a:cs typeface="Vrinda" panose="020B0502040204020203" pitchFamily="34" charset="0"/>
            </a:endParaRPr>
          </a:p>
        </p:txBody>
      </p:sp>
      <p:sp>
        <p:nvSpPr>
          <p:cNvPr id="14" name="Titre 1"/>
          <p:cNvSpPr txBox="1">
            <a:spLocks/>
          </p:cNvSpPr>
          <p:nvPr/>
        </p:nvSpPr>
        <p:spPr>
          <a:xfrm>
            <a:off x="1113601" y="142249"/>
            <a:ext cx="8004679" cy="65093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endParaRPr lang="fr-FR" sz="1800" dirty="0">
              <a:solidFill>
                <a:schemeClr val="bg2">
                  <a:lumMod val="25000"/>
                </a:schemeClr>
              </a:solidFill>
              <a:cs typeface="Vrinda" panose="020B0502040204020203" pitchFamily="34" charset="0"/>
            </a:endParaRPr>
          </a:p>
        </p:txBody>
      </p:sp>
      <p:sp>
        <p:nvSpPr>
          <p:cNvPr id="10" name="ZoneTexte 9"/>
          <p:cNvSpPr txBox="1"/>
          <p:nvPr/>
        </p:nvSpPr>
        <p:spPr>
          <a:xfrm>
            <a:off x="4321910" y="2652851"/>
            <a:ext cx="1731434" cy="395301"/>
          </a:xfrm>
          <a:prstGeom prst="rect">
            <a:avLst/>
          </a:prstGeom>
          <a:solidFill>
            <a:schemeClr val="bg1">
              <a:lumMod val="85000"/>
            </a:schemeClr>
          </a:solidFill>
        </p:spPr>
        <p:style>
          <a:lnRef idx="0">
            <a:schemeClr val="accent2"/>
          </a:lnRef>
          <a:fillRef idx="3">
            <a:schemeClr val="accent2"/>
          </a:fillRef>
          <a:effectRef idx="3">
            <a:schemeClr val="accent2"/>
          </a:effectRef>
          <a:fontRef idx="minor">
            <a:schemeClr val="lt1"/>
          </a:fontRef>
        </p:style>
        <p:txBody>
          <a:bodyPr wrap="square" lIns="25718" tIns="12859" rIns="25718" bIns="12859">
            <a:spAutoFit/>
          </a:bodyPr>
          <a:lstStyle/>
          <a:p>
            <a:pPr algn="ctr" defTabSz="219075" fontAlgn="auto" hangingPunct="0">
              <a:spcBef>
                <a:spcPts val="0"/>
              </a:spcBef>
              <a:spcAft>
                <a:spcPts val="0"/>
              </a:spcAft>
              <a:defRPr/>
            </a:pPr>
            <a:r>
              <a:rPr lang="fr-FR" sz="1200" b="1" kern="0" dirty="0">
                <a:solidFill>
                  <a:srgbClr val="003A8D"/>
                </a:solidFill>
                <a:latin typeface="Segoe UI Semibold" panose="020B0702040204020203" pitchFamily="34" charset="0"/>
                <a:cs typeface="Segoe UI Semibold" panose="020B0702040204020203" pitchFamily="34" charset="0"/>
                <a:sym typeface="Helvetica Light"/>
              </a:rPr>
              <a:t>Le chargé de clientèle </a:t>
            </a:r>
          </a:p>
          <a:p>
            <a:pPr algn="ctr" defTabSz="219075" fontAlgn="auto" hangingPunct="0">
              <a:spcBef>
                <a:spcPts val="0"/>
              </a:spcBef>
              <a:spcAft>
                <a:spcPts val="0"/>
              </a:spcAft>
              <a:defRPr/>
            </a:pPr>
            <a:r>
              <a:rPr lang="fr-FR" sz="1200" b="1" kern="0" dirty="0">
                <a:solidFill>
                  <a:srgbClr val="003A8D"/>
                </a:solidFill>
                <a:latin typeface="Segoe UI Semibold" panose="020B0702040204020203" pitchFamily="34" charset="0"/>
                <a:cs typeface="Segoe UI Semibold" panose="020B0702040204020203" pitchFamily="34" charset="0"/>
                <a:sym typeface="Helvetica Light"/>
              </a:rPr>
              <a:t>au centre de la relation</a:t>
            </a:r>
          </a:p>
        </p:txBody>
      </p:sp>
      <p:pic>
        <p:nvPicPr>
          <p:cNvPr id="11" name="Picture 2" descr="Y:\30_Documents_de_reference\contacts_clients\contactB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36187" y="1078293"/>
            <a:ext cx="2361333" cy="157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Graphique 11"/>
          <p:cNvGraphicFramePr>
            <a:graphicFrameLocks/>
          </p:cNvGraphicFramePr>
          <p:nvPr>
            <p:extLst>
              <p:ext uri="{D42A27DB-BD31-4B8C-83A1-F6EECF244321}">
                <p14:modId xmlns:p14="http://schemas.microsoft.com/office/powerpoint/2010/main" val="3936760957"/>
              </p:ext>
            </p:extLst>
          </p:nvPr>
        </p:nvGraphicFramePr>
        <p:xfrm>
          <a:off x="5831249" y="1677708"/>
          <a:ext cx="2413159" cy="2374583"/>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245"/>
          <p:cNvSpPr>
            <a:spLocks noChangeArrowheads="1"/>
          </p:cNvSpPr>
          <p:nvPr/>
        </p:nvSpPr>
        <p:spPr bwMode="auto">
          <a:xfrm>
            <a:off x="7424669" y="3049831"/>
            <a:ext cx="65"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cs typeface="Arial" pitchFamily="34" charset="0"/>
              <a:sym typeface="Helvetica Light"/>
            </a:endParaRPr>
          </a:p>
        </p:txBody>
      </p:sp>
      <p:sp>
        <p:nvSpPr>
          <p:cNvPr id="17" name="Rectangle 159"/>
          <p:cNvSpPr>
            <a:spLocks noChangeArrowheads="1"/>
          </p:cNvSpPr>
          <p:nvPr/>
        </p:nvSpPr>
        <p:spPr bwMode="auto">
          <a:xfrm>
            <a:off x="5999140" y="4240458"/>
            <a:ext cx="2231530" cy="430887"/>
          </a:xfrm>
          <a:prstGeom prst="rect">
            <a:avLst/>
          </a:prstGeom>
          <a:solidFill>
            <a:srgbClr val="003A8D"/>
          </a:solidFill>
          <a:ln>
            <a:headEnd/>
            <a:tailEnd/>
          </a:ln>
        </p:spPr>
        <p:style>
          <a:lnRef idx="1">
            <a:schemeClr val="accent1"/>
          </a:lnRef>
          <a:fillRef idx="2">
            <a:schemeClr val="accent1"/>
          </a:fillRef>
          <a:effectRef idx="1">
            <a:schemeClr val="accent1"/>
          </a:effectRef>
          <a:fontRef idx="minor">
            <a:schemeClr val="dk1"/>
          </a:fontRef>
        </p:style>
        <p:txBody>
          <a:bodyPr lIns="0" tIns="0" rIns="0" bIns="0">
            <a:spAutoFit/>
          </a:bodyPr>
          <a:lstStyle/>
          <a:p>
            <a:pPr algn="ctr" defTabSz="219075" fontAlgn="auto" hangingPunct="0">
              <a:spcBef>
                <a:spcPts val="0"/>
              </a:spcBef>
              <a:spcAft>
                <a:spcPts val="0"/>
              </a:spcAft>
              <a:defRPr/>
            </a:pPr>
            <a:r>
              <a:rPr lang="fr-FR" sz="1400" b="1" kern="0" dirty="0" smtClean="0">
                <a:solidFill>
                  <a:srgbClr val="FFFFFF">
                    <a:lumMod val="85000"/>
                  </a:srgbClr>
                </a:solidFill>
                <a:cs typeface="Arial" pitchFamily="34" charset="0"/>
                <a:sym typeface="Helvetica Light"/>
              </a:rPr>
              <a:t>Contacts</a:t>
            </a:r>
            <a:r>
              <a:rPr lang="fr-FR" sz="1400" b="1" kern="0" dirty="0" smtClean="0">
                <a:solidFill>
                  <a:srgbClr val="FFFFFF">
                    <a:lumMod val="85000"/>
                  </a:srgbClr>
                </a:solidFill>
                <a:sym typeface="Helvetica Light"/>
              </a:rPr>
              <a:t> </a:t>
            </a:r>
            <a:r>
              <a:rPr lang="fr-FR" sz="1400" b="1" kern="0" dirty="0" smtClean="0">
                <a:solidFill>
                  <a:srgbClr val="FFFFFF">
                    <a:lumMod val="85000"/>
                  </a:srgbClr>
                </a:solidFill>
                <a:cs typeface="Arial" pitchFamily="34" charset="0"/>
                <a:sym typeface="Helvetica Light"/>
              </a:rPr>
              <a:t>par</a:t>
            </a:r>
            <a:r>
              <a:rPr lang="fr-FR" sz="1400" b="1" kern="0" dirty="0">
                <a:solidFill>
                  <a:srgbClr val="FFFFFF">
                    <a:lumMod val="85000"/>
                  </a:srgbClr>
                </a:solidFill>
                <a:sym typeface="Helvetica Light"/>
              </a:rPr>
              <a:t/>
            </a:r>
            <a:br>
              <a:rPr lang="fr-FR" sz="1400" b="1" kern="0" dirty="0">
                <a:solidFill>
                  <a:srgbClr val="FFFFFF">
                    <a:lumMod val="85000"/>
                  </a:srgbClr>
                </a:solidFill>
                <a:sym typeface="Helvetica Light"/>
              </a:rPr>
            </a:br>
            <a:r>
              <a:rPr lang="fr-FR" sz="1400" b="1" kern="0" dirty="0" smtClean="0">
                <a:solidFill>
                  <a:srgbClr val="FFFFFF">
                    <a:lumMod val="85000"/>
                  </a:srgbClr>
                </a:solidFill>
                <a:sym typeface="Helvetica Light"/>
              </a:rPr>
              <a:t>d’</a:t>
            </a:r>
            <a:r>
              <a:rPr lang="fr-FR" sz="1400" b="1" kern="0" dirty="0" smtClean="0">
                <a:solidFill>
                  <a:srgbClr val="FFFFFF">
                    <a:lumMod val="85000"/>
                  </a:srgbClr>
                </a:solidFill>
                <a:cs typeface="Arial" pitchFamily="34" charset="0"/>
                <a:sym typeface="Helvetica Light"/>
              </a:rPr>
              <a:t>autres</a:t>
            </a:r>
            <a:r>
              <a:rPr lang="fr-FR" sz="1400" b="1" kern="0" dirty="0" smtClean="0">
                <a:solidFill>
                  <a:srgbClr val="FFFFFF">
                    <a:lumMod val="85000"/>
                  </a:srgbClr>
                </a:solidFill>
                <a:sym typeface="Helvetica Light"/>
              </a:rPr>
              <a:t> </a:t>
            </a:r>
            <a:r>
              <a:rPr lang="fr-FR" sz="1400" b="1" kern="0" dirty="0" smtClean="0">
                <a:solidFill>
                  <a:srgbClr val="FFFFFF">
                    <a:lumMod val="85000"/>
                  </a:srgbClr>
                </a:solidFill>
                <a:cs typeface="Arial" pitchFamily="34" charset="0"/>
                <a:sym typeface="Helvetica Light"/>
              </a:rPr>
              <a:t>canaux</a:t>
            </a:r>
          </a:p>
        </p:txBody>
      </p:sp>
      <p:sp>
        <p:nvSpPr>
          <p:cNvPr id="18" name="Line 23"/>
          <p:cNvSpPr>
            <a:spLocks noChangeShapeType="1"/>
          </p:cNvSpPr>
          <p:nvPr/>
        </p:nvSpPr>
        <p:spPr bwMode="auto">
          <a:xfrm>
            <a:off x="2881874" y="2341994"/>
            <a:ext cx="893" cy="89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25718" tIns="12859" rIns="25718" bIns="12859"/>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19" name="Line 24"/>
          <p:cNvSpPr>
            <a:spLocks noChangeShapeType="1"/>
          </p:cNvSpPr>
          <p:nvPr/>
        </p:nvSpPr>
        <p:spPr bwMode="auto">
          <a:xfrm>
            <a:off x="2881874" y="2341994"/>
            <a:ext cx="893" cy="89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25718" tIns="12859" rIns="25718" bIns="12859"/>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20" name="Line 25"/>
          <p:cNvSpPr>
            <a:spLocks noChangeShapeType="1"/>
          </p:cNvSpPr>
          <p:nvPr/>
        </p:nvSpPr>
        <p:spPr bwMode="auto">
          <a:xfrm>
            <a:off x="2891696" y="2341994"/>
            <a:ext cx="893" cy="89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25718" tIns="12859" rIns="25718" bIns="12859"/>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22" name="Line 26"/>
          <p:cNvSpPr>
            <a:spLocks noChangeShapeType="1"/>
          </p:cNvSpPr>
          <p:nvPr/>
        </p:nvSpPr>
        <p:spPr bwMode="auto">
          <a:xfrm>
            <a:off x="2891696" y="2341994"/>
            <a:ext cx="893" cy="89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25718" tIns="12859" rIns="25718" bIns="12859"/>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grpSp>
        <p:nvGrpSpPr>
          <p:cNvPr id="23" name="Groupe 22"/>
          <p:cNvGrpSpPr/>
          <p:nvPr/>
        </p:nvGrpSpPr>
        <p:grpSpPr>
          <a:xfrm>
            <a:off x="2991801" y="3377794"/>
            <a:ext cx="1165384" cy="681567"/>
            <a:chOff x="2290999" y="4833562"/>
            <a:chExt cx="2071793" cy="1211675"/>
          </a:xfrm>
          <a:effectLst/>
        </p:grpSpPr>
        <p:sp>
          <p:nvSpPr>
            <p:cNvPr id="24" name="Rectangle 152"/>
            <p:cNvSpPr>
              <a:spLocks noChangeArrowheads="1"/>
            </p:cNvSpPr>
            <p:nvPr/>
          </p:nvSpPr>
          <p:spPr bwMode="auto">
            <a:xfrm>
              <a:off x="2898569" y="5881089"/>
              <a:ext cx="877294" cy="164148"/>
            </a:xfrm>
            <a:prstGeom prst="rect">
              <a:avLst/>
            </a:prstGeom>
            <a:noFill/>
            <a:ln w="9525">
              <a:noFill/>
              <a:miter lim="800000"/>
              <a:headEnd/>
              <a:tailEnd/>
            </a:ln>
          </p:spPr>
          <p:txBody>
            <a:bodyPr lIns="0" tIns="0" rIns="0" bIns="0">
              <a:spAutoFit/>
            </a:bodyPr>
            <a:lstStyle/>
            <a:p>
              <a:pPr algn="ctr" defTabSz="219075" fontAlgn="auto" hangingPunct="0">
                <a:spcBef>
                  <a:spcPts val="0"/>
                </a:spcBef>
                <a:spcAft>
                  <a:spcPts val="0"/>
                </a:spcAft>
                <a:defRPr/>
              </a:pPr>
              <a:r>
                <a:rPr lang="fr-FR" sz="600" b="1" kern="0" dirty="0" smtClean="0">
                  <a:solidFill>
                    <a:srgbClr val="515151"/>
                  </a:solidFill>
                  <a:latin typeface="Segoe UI Light" panose="020B0502040204020203" pitchFamily="34" charset="0"/>
                  <a:cs typeface="Segoe UI Light" panose="020B0502040204020203" pitchFamily="34" charset="0"/>
                  <a:sym typeface="Helvetica Light"/>
                </a:rPr>
                <a:t>+</a:t>
              </a:r>
              <a:r>
                <a:rPr lang="fr-FR" sz="600" b="1" kern="0" dirty="0">
                  <a:solidFill>
                    <a:srgbClr val="515151"/>
                  </a:solidFill>
                  <a:latin typeface="Segoe UI Light" panose="020B0502040204020203" pitchFamily="34" charset="0"/>
                  <a:cs typeface="Segoe UI Light" panose="020B0502040204020203" pitchFamily="34" charset="0"/>
                  <a:sym typeface="Helvetica Light"/>
                </a:rPr>
                <a:t>7</a:t>
              </a:r>
              <a:r>
                <a:rPr lang="fr-FR" sz="600" b="1" kern="0" dirty="0" smtClean="0">
                  <a:solidFill>
                    <a:srgbClr val="515151"/>
                  </a:solidFill>
                  <a:latin typeface="Segoe UI Light" panose="020B0502040204020203" pitchFamily="34" charset="0"/>
                  <a:cs typeface="Segoe UI Light" panose="020B0502040204020203" pitchFamily="34" charset="0"/>
                  <a:sym typeface="Helvetica Light"/>
                </a:rPr>
                <a:t>%</a:t>
              </a:r>
              <a:endParaRPr lang="fr-FR" sz="600" b="1" kern="0" dirty="0">
                <a:solidFill>
                  <a:srgbClr val="515151"/>
                </a:solidFill>
                <a:latin typeface="Segoe UI Light" panose="020B0502040204020203" pitchFamily="34" charset="0"/>
                <a:cs typeface="Segoe UI Light" panose="020B0502040204020203" pitchFamily="34" charset="0"/>
                <a:sym typeface="Helvetica Light"/>
              </a:endParaRPr>
            </a:p>
          </p:txBody>
        </p:sp>
        <p:sp>
          <p:nvSpPr>
            <p:cNvPr id="25" name="Rectangle 158"/>
            <p:cNvSpPr>
              <a:spLocks noChangeArrowheads="1"/>
            </p:cNvSpPr>
            <p:nvPr/>
          </p:nvSpPr>
          <p:spPr bwMode="auto">
            <a:xfrm>
              <a:off x="2290999" y="5420604"/>
              <a:ext cx="2071793" cy="451406"/>
            </a:xfrm>
            <a:prstGeom prst="rect">
              <a:avLst/>
            </a:prstGeom>
            <a:noFill/>
            <a:ln w="9525">
              <a:noFill/>
              <a:miter lim="800000"/>
              <a:headEnd/>
              <a:tailEnd/>
            </a:ln>
          </p:spPr>
          <p:txBody>
            <a:bodyPr wrap="none" lIns="0" tIns="0" rIns="0" bIns="0">
              <a:spAutoFit/>
            </a:bodyPr>
            <a:lstStyle/>
            <a:p>
              <a:pPr algn="ctr" defTabSz="219075" fontAlgn="auto" hangingPunct="0">
                <a:spcBef>
                  <a:spcPts val="0"/>
                </a:spcBef>
                <a:spcAft>
                  <a:spcPts val="0"/>
                </a:spcAft>
                <a:defRPr/>
              </a:pPr>
              <a:r>
                <a:rPr lang="fr-FR" sz="825" kern="0" dirty="0">
                  <a:solidFill>
                    <a:srgbClr val="003A8D"/>
                  </a:solidFill>
                  <a:latin typeface="Segoe UI Semibold" panose="020B0702040204020203" pitchFamily="34" charset="0"/>
                  <a:cs typeface="Segoe UI Semibold" panose="020B0702040204020203" pitchFamily="34" charset="0"/>
                  <a:sym typeface="Helvetica Light"/>
                </a:rPr>
                <a:t>Bancassurance en Ligne </a:t>
              </a:r>
            </a:p>
            <a:p>
              <a:pPr algn="ctr" defTabSz="219075" fontAlgn="auto" hangingPunct="0">
                <a:spcBef>
                  <a:spcPts val="0"/>
                </a:spcBef>
                <a:spcAft>
                  <a:spcPts val="0"/>
                </a:spcAft>
                <a:defRPr/>
              </a:pPr>
              <a:r>
                <a:rPr lang="fr-FR" sz="825" kern="0" dirty="0">
                  <a:solidFill>
                    <a:srgbClr val="003A8D"/>
                  </a:solidFill>
                  <a:latin typeface="Segoe UI Semibold" panose="020B0702040204020203" pitchFamily="34" charset="0"/>
                  <a:cs typeface="Segoe UI Semibold" panose="020B0702040204020203" pitchFamily="34" charset="0"/>
                  <a:sym typeface="Helvetica Light"/>
                </a:rPr>
                <a:t>entrants/sortants</a:t>
              </a:r>
            </a:p>
          </p:txBody>
        </p:sp>
        <p:pic>
          <p:nvPicPr>
            <p:cNvPr id="26" name="Image 25" descr="casque 2.emf"/>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600000">
              <a:off x="3006298" y="4833562"/>
              <a:ext cx="432048" cy="504056"/>
            </a:xfrm>
            <a:prstGeom prst="rect">
              <a:avLst/>
            </a:prstGeom>
            <a:solidFill>
              <a:srgbClr val="6FC040"/>
            </a:solidFill>
            <a:effectLst/>
          </p:spPr>
        </p:pic>
      </p:grpSp>
      <p:sp>
        <p:nvSpPr>
          <p:cNvPr id="27" name="Rectangle 159"/>
          <p:cNvSpPr>
            <a:spLocks noChangeArrowheads="1"/>
          </p:cNvSpPr>
          <p:nvPr/>
        </p:nvSpPr>
        <p:spPr bwMode="auto">
          <a:xfrm>
            <a:off x="2411161" y="4240459"/>
            <a:ext cx="2609261" cy="430887"/>
          </a:xfrm>
          <a:prstGeom prst="rect">
            <a:avLst/>
          </a:prstGeom>
          <a:solidFill>
            <a:srgbClr val="003A8D"/>
          </a:solidFill>
          <a:ln>
            <a:headEnd/>
            <a:tailEnd/>
          </a:ln>
        </p:spPr>
        <p:style>
          <a:lnRef idx="1">
            <a:schemeClr val="accent1"/>
          </a:lnRef>
          <a:fillRef idx="2">
            <a:schemeClr val="accent1"/>
          </a:fillRef>
          <a:effectRef idx="1">
            <a:schemeClr val="accent1"/>
          </a:effectRef>
          <a:fontRef idx="minor">
            <a:schemeClr val="dk1"/>
          </a:fontRef>
        </p:style>
        <p:txBody>
          <a:bodyPr wrap="square" lIns="0" tIns="0" rIns="0" bIns="0">
            <a:spAutoFit/>
          </a:bodyPr>
          <a:lstStyle/>
          <a:p>
            <a:pPr algn="ctr" defTabSz="219075" fontAlgn="auto" hangingPunct="0">
              <a:spcBef>
                <a:spcPts val="0"/>
              </a:spcBef>
              <a:spcAft>
                <a:spcPts val="0"/>
              </a:spcAft>
              <a:defRPr/>
            </a:pPr>
            <a:r>
              <a:rPr lang="fr-FR" sz="1400" b="1" kern="0" dirty="0">
                <a:solidFill>
                  <a:srgbClr val="FFFFFF">
                    <a:lumMod val="85000"/>
                  </a:srgbClr>
                </a:solidFill>
                <a:cs typeface="Arial" pitchFamily="34" charset="0"/>
                <a:sym typeface="Helvetica Light"/>
              </a:rPr>
              <a:t>Contacts au point de vente ou plateformes </a:t>
            </a:r>
          </a:p>
        </p:txBody>
      </p:sp>
      <p:graphicFrame>
        <p:nvGraphicFramePr>
          <p:cNvPr id="28" name="Graphique 27"/>
          <p:cNvGraphicFramePr>
            <a:graphicFrameLocks noChangeAspect="1"/>
          </p:cNvGraphicFramePr>
          <p:nvPr>
            <p:extLst>
              <p:ext uri="{D42A27DB-BD31-4B8C-83A1-F6EECF244321}">
                <p14:modId xmlns:p14="http://schemas.microsoft.com/office/powerpoint/2010/main" val="991303830"/>
              </p:ext>
            </p:extLst>
          </p:nvPr>
        </p:nvGraphicFramePr>
        <p:xfrm>
          <a:off x="2184658" y="1101367"/>
          <a:ext cx="2430270" cy="2272203"/>
        </p:xfrm>
        <a:graphic>
          <a:graphicData uri="http://schemas.openxmlformats.org/drawingml/2006/chart">
            <c:chart xmlns:c="http://schemas.openxmlformats.org/drawingml/2006/chart" xmlns:r="http://schemas.openxmlformats.org/officeDocument/2006/relationships" r:id="rId6"/>
          </a:graphicData>
        </a:graphic>
      </p:graphicFrame>
      <p:grpSp>
        <p:nvGrpSpPr>
          <p:cNvPr id="29" name="Groupe 238"/>
          <p:cNvGrpSpPr>
            <a:grpSpLocks/>
          </p:cNvGrpSpPr>
          <p:nvPr/>
        </p:nvGrpSpPr>
        <p:grpSpPr bwMode="auto">
          <a:xfrm>
            <a:off x="3161123" y="2630596"/>
            <a:ext cx="556242" cy="285544"/>
            <a:chOff x="646180" y="4246029"/>
            <a:chExt cx="988937" cy="330153"/>
          </a:xfrm>
        </p:grpSpPr>
        <p:sp>
          <p:nvSpPr>
            <p:cNvPr id="30" name="Rectangle 120"/>
            <p:cNvSpPr>
              <a:spLocks noChangeArrowheads="1"/>
            </p:cNvSpPr>
            <p:nvPr/>
          </p:nvSpPr>
          <p:spPr bwMode="auto">
            <a:xfrm>
              <a:off x="867031" y="4433838"/>
              <a:ext cx="524396" cy="14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800" b="1" kern="0" dirty="0" smtClean="0">
                  <a:solidFill>
                    <a:srgbClr val="FFFFFF"/>
                  </a:solidFill>
                  <a:cs typeface="Arial" pitchFamily="34" charset="0"/>
                  <a:sym typeface="Helvetica Light"/>
                </a:rPr>
                <a:t>+</a:t>
              </a:r>
              <a:r>
                <a:rPr lang="fr-FR" altLang="fr-FR" sz="800" b="1" kern="0" dirty="0">
                  <a:solidFill>
                    <a:srgbClr val="FFFFFF"/>
                  </a:solidFill>
                  <a:cs typeface="Arial" pitchFamily="34" charset="0"/>
                  <a:sym typeface="Helvetica Light"/>
                </a:rPr>
                <a:t>12 </a:t>
              </a:r>
              <a:r>
                <a:rPr lang="fr-FR" altLang="fr-FR" sz="800" b="1" kern="0" dirty="0" smtClean="0">
                  <a:solidFill>
                    <a:srgbClr val="FFFFFF"/>
                  </a:solidFill>
                  <a:cs typeface="Arial" pitchFamily="34" charset="0"/>
                  <a:sym typeface="Helvetica Light"/>
                </a:rPr>
                <a:t>%</a:t>
              </a:r>
              <a:endParaRPr lang="fr-FR" altLang="fr-FR" sz="1600" b="1" kern="0" dirty="0">
                <a:solidFill>
                  <a:srgbClr val="FFFFFF"/>
                </a:solidFill>
                <a:cs typeface="Arial" pitchFamily="34" charset="0"/>
                <a:sym typeface="Helvetica Light"/>
              </a:endParaRPr>
            </a:p>
          </p:txBody>
        </p:sp>
        <p:sp>
          <p:nvSpPr>
            <p:cNvPr id="31" name="Rectangle 126"/>
            <p:cNvSpPr>
              <a:spLocks noChangeArrowheads="1"/>
            </p:cNvSpPr>
            <p:nvPr/>
          </p:nvSpPr>
          <p:spPr bwMode="auto">
            <a:xfrm>
              <a:off x="646180" y="4246029"/>
              <a:ext cx="988937" cy="200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825" b="1" kern="0" dirty="0">
                  <a:solidFill>
                    <a:srgbClr val="FFFFFF"/>
                  </a:solidFill>
                  <a:cs typeface="Arial" pitchFamily="34" charset="0"/>
                  <a:sym typeface="Helvetica Light"/>
                </a:rPr>
                <a:t>Téléphone </a:t>
              </a:r>
            </a:p>
            <a:p>
              <a:pPr algn="ctr" defTabSz="219075" eaLnBrk="1" fontAlgn="auto" hangingPunct="1">
                <a:spcBef>
                  <a:spcPts val="0"/>
                </a:spcBef>
                <a:spcAft>
                  <a:spcPts val="0"/>
                </a:spcAft>
              </a:pPr>
              <a:endParaRPr lang="fr-FR" altLang="fr-FR" sz="300" i="1" kern="0" dirty="0">
                <a:solidFill>
                  <a:srgbClr val="002060"/>
                </a:solidFill>
                <a:cs typeface="Arial" pitchFamily="34" charset="0"/>
                <a:sym typeface="Helvetica Light"/>
              </a:endParaRPr>
            </a:p>
          </p:txBody>
        </p:sp>
      </p:grpSp>
      <p:grpSp>
        <p:nvGrpSpPr>
          <p:cNvPr id="32" name="Groupe 207"/>
          <p:cNvGrpSpPr>
            <a:grpSpLocks/>
          </p:cNvGrpSpPr>
          <p:nvPr/>
        </p:nvGrpSpPr>
        <p:grpSpPr bwMode="auto">
          <a:xfrm>
            <a:off x="3549717" y="1474027"/>
            <a:ext cx="719891" cy="550767"/>
            <a:chOff x="1870571" y="3410469"/>
            <a:chExt cx="1279689" cy="979528"/>
          </a:xfrm>
        </p:grpSpPr>
        <p:sp>
          <p:nvSpPr>
            <p:cNvPr id="33" name="Rectangle 158"/>
            <p:cNvSpPr>
              <a:spLocks noChangeArrowheads="1"/>
            </p:cNvSpPr>
            <p:nvPr/>
          </p:nvSpPr>
          <p:spPr bwMode="auto">
            <a:xfrm>
              <a:off x="2734229" y="4143679"/>
              <a:ext cx="416031" cy="246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900" b="1" kern="0" dirty="0" smtClean="0">
                  <a:solidFill>
                    <a:srgbClr val="FFFFFF"/>
                  </a:solidFill>
                  <a:cs typeface="Arial" pitchFamily="34" charset="0"/>
                  <a:sym typeface="Helvetica Light"/>
                </a:rPr>
                <a:t>+</a:t>
              </a:r>
              <a:r>
                <a:rPr lang="fr-FR" altLang="fr-FR" sz="900" b="1" kern="0" dirty="0">
                  <a:solidFill>
                    <a:srgbClr val="FFFFFF"/>
                  </a:solidFill>
                  <a:cs typeface="Arial" pitchFamily="34" charset="0"/>
                  <a:sym typeface="Helvetica Light"/>
                </a:rPr>
                <a:t>1</a:t>
              </a:r>
              <a:r>
                <a:rPr lang="fr-FR" altLang="fr-FR" sz="900" b="1" kern="0" dirty="0" smtClean="0">
                  <a:solidFill>
                    <a:srgbClr val="FFFFFF"/>
                  </a:solidFill>
                  <a:cs typeface="Arial" pitchFamily="34" charset="0"/>
                  <a:sym typeface="Helvetica Light"/>
                </a:rPr>
                <a:t>%</a:t>
              </a:r>
              <a:endParaRPr lang="fr-FR" altLang="fr-FR" sz="900" b="1" kern="0" dirty="0">
                <a:solidFill>
                  <a:srgbClr val="FFFFFF"/>
                </a:solidFill>
                <a:cs typeface="Arial" pitchFamily="34" charset="0"/>
                <a:sym typeface="Helvetica Light"/>
              </a:endParaRPr>
            </a:p>
          </p:txBody>
        </p:sp>
        <p:sp>
          <p:nvSpPr>
            <p:cNvPr id="34" name="Rectangle 265"/>
            <p:cNvSpPr>
              <a:spLocks noChangeArrowheads="1"/>
            </p:cNvSpPr>
            <p:nvPr/>
          </p:nvSpPr>
          <p:spPr bwMode="auto">
            <a:xfrm>
              <a:off x="1870571" y="3410469"/>
              <a:ext cx="928945" cy="492637"/>
            </a:xfrm>
            <a:prstGeom prst="rect">
              <a:avLst/>
            </a:prstGeom>
            <a:noFill/>
            <a:ln w="9525">
              <a:noFill/>
              <a:miter lim="800000"/>
              <a:headEnd/>
              <a:tailEnd/>
            </a:ln>
          </p:spPr>
          <p:txBody>
            <a:bodyPr wrap="none" lIns="0" tIns="0" rIns="0" bIns="0">
              <a:spAutoFit/>
            </a:bodyPr>
            <a:lstStyle/>
            <a:p>
              <a:pPr algn="ctr" defTabSz="219075" fontAlgn="auto" hangingPunct="0">
                <a:spcBef>
                  <a:spcPts val="0"/>
                </a:spcBef>
                <a:spcAft>
                  <a:spcPts val="0"/>
                </a:spcAft>
                <a:defRPr/>
              </a:pPr>
              <a:r>
                <a:rPr lang="fr-FR" sz="900" b="1" kern="0" dirty="0">
                  <a:solidFill>
                    <a:schemeClr val="bg1"/>
                  </a:solidFill>
                  <a:latin typeface="Segoe UI Light"/>
                  <a:cs typeface="Arial" pitchFamily="34" charset="0"/>
                  <a:sym typeface="Helvetica Light"/>
                </a:rPr>
                <a:t>Entretiens </a:t>
              </a:r>
            </a:p>
            <a:p>
              <a:pPr algn="ctr" defTabSz="219075" fontAlgn="auto" hangingPunct="0">
                <a:spcBef>
                  <a:spcPts val="0"/>
                </a:spcBef>
                <a:spcAft>
                  <a:spcPts val="0"/>
                </a:spcAft>
                <a:defRPr/>
              </a:pPr>
              <a:r>
                <a:rPr lang="fr-FR" sz="900" b="1" kern="0" dirty="0">
                  <a:solidFill>
                    <a:schemeClr val="bg1"/>
                  </a:solidFill>
                  <a:latin typeface="Segoe UI Light"/>
                  <a:cs typeface="Arial" pitchFamily="34" charset="0"/>
                  <a:sym typeface="Helvetica Light"/>
                </a:rPr>
                <a:t>et contacts</a:t>
              </a:r>
            </a:p>
          </p:txBody>
        </p:sp>
      </p:grpSp>
      <p:pic>
        <p:nvPicPr>
          <p:cNvPr id="35" name="Image 3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288016" y="2289474"/>
            <a:ext cx="325041" cy="325041"/>
          </a:xfrm>
          <a:prstGeom prst="rect">
            <a:avLst/>
          </a:prstGeom>
          <a:effectLst>
            <a:outerShdw blurRad="63500" sx="102000" sy="102000" algn="ctr" rotWithShape="0">
              <a:prstClr val="black">
                <a:alpha val="40000"/>
              </a:prstClr>
            </a:outerShdw>
          </a:effectLst>
        </p:spPr>
      </p:pic>
      <p:pic>
        <p:nvPicPr>
          <p:cNvPr id="38" name="Image 3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499543" y="1811569"/>
            <a:ext cx="325041" cy="325041"/>
          </a:xfrm>
          <a:prstGeom prst="rect">
            <a:avLst/>
          </a:prstGeom>
          <a:effectLst>
            <a:outerShdw blurRad="63500" sx="102000" sy="102000" algn="ctr" rotWithShape="0">
              <a:prstClr val="black">
                <a:alpha val="40000"/>
              </a:prstClr>
            </a:outerShdw>
          </a:effectLst>
        </p:spPr>
      </p:pic>
      <p:cxnSp>
        <p:nvCxnSpPr>
          <p:cNvPr id="39" name="Connecteur en angle 38"/>
          <p:cNvCxnSpPr>
            <a:endCxn id="27" idx="3"/>
          </p:cNvCxnSpPr>
          <p:nvPr/>
        </p:nvCxnSpPr>
        <p:spPr>
          <a:xfrm rot="5400000">
            <a:off x="4484525" y="3819095"/>
            <a:ext cx="1172706" cy="100911"/>
          </a:xfrm>
          <a:prstGeom prst="bentConnector2">
            <a:avLst/>
          </a:prstGeom>
          <a:ln w="19050">
            <a:noFill/>
          </a:ln>
        </p:spPr>
        <p:style>
          <a:lnRef idx="1">
            <a:schemeClr val="dk1"/>
          </a:lnRef>
          <a:fillRef idx="0">
            <a:schemeClr val="dk1"/>
          </a:fillRef>
          <a:effectRef idx="0">
            <a:schemeClr val="dk1"/>
          </a:effectRef>
          <a:fontRef idx="minor">
            <a:schemeClr val="tx1"/>
          </a:fontRef>
        </p:style>
      </p:cxnSp>
      <p:cxnSp>
        <p:nvCxnSpPr>
          <p:cNvPr id="40" name="Connecteur en angle 39"/>
          <p:cNvCxnSpPr>
            <a:endCxn id="17" idx="1"/>
          </p:cNvCxnSpPr>
          <p:nvPr/>
        </p:nvCxnSpPr>
        <p:spPr>
          <a:xfrm rot="16200000" flipH="1">
            <a:off x="5377066" y="3833828"/>
            <a:ext cx="1145028" cy="99120"/>
          </a:xfrm>
          <a:prstGeom prst="bentConnector2">
            <a:avLst/>
          </a:prstGeom>
          <a:ln w="19050">
            <a:noFill/>
          </a:ln>
        </p:spPr>
        <p:style>
          <a:lnRef idx="1">
            <a:schemeClr val="dk1"/>
          </a:lnRef>
          <a:fillRef idx="0">
            <a:schemeClr val="dk1"/>
          </a:fillRef>
          <a:effectRef idx="0">
            <a:schemeClr val="dk1"/>
          </a:effectRef>
          <a:fontRef idx="minor">
            <a:schemeClr val="tx1"/>
          </a:fontRef>
        </p:style>
      </p:cxnSp>
      <p:grpSp>
        <p:nvGrpSpPr>
          <p:cNvPr id="41" name="Groupe 40"/>
          <p:cNvGrpSpPr/>
          <p:nvPr/>
        </p:nvGrpSpPr>
        <p:grpSpPr>
          <a:xfrm>
            <a:off x="2171115" y="3368828"/>
            <a:ext cx="652319" cy="685189"/>
            <a:chOff x="3515429" y="4971151"/>
            <a:chExt cx="1048972" cy="1218112"/>
          </a:xfrm>
          <a:effectLst/>
        </p:grpSpPr>
        <p:grpSp>
          <p:nvGrpSpPr>
            <p:cNvPr id="42" name="Groupe 41"/>
            <p:cNvGrpSpPr/>
            <p:nvPr/>
          </p:nvGrpSpPr>
          <p:grpSpPr>
            <a:xfrm>
              <a:off x="3515429" y="5595040"/>
              <a:ext cx="1048972" cy="594223"/>
              <a:chOff x="7907295" y="5413165"/>
              <a:chExt cx="1048972" cy="594223"/>
            </a:xfrm>
          </p:grpSpPr>
          <p:sp>
            <p:nvSpPr>
              <p:cNvPr id="44" name="Rectangle 19"/>
              <p:cNvSpPr>
                <a:spLocks noChangeArrowheads="1"/>
              </p:cNvSpPr>
              <p:nvPr/>
            </p:nvSpPr>
            <p:spPr bwMode="auto">
              <a:xfrm>
                <a:off x="7992193" y="5413165"/>
                <a:ext cx="964074" cy="451406"/>
              </a:xfrm>
              <a:prstGeom prst="rect">
                <a:avLst/>
              </a:prstGeom>
              <a:noFill/>
              <a:ln w="9525">
                <a:noFill/>
                <a:miter lim="800000"/>
                <a:headEnd/>
                <a:tailEnd/>
              </a:ln>
            </p:spPr>
            <p:txBody>
              <a:bodyPr wrap="none" lIns="0" tIns="0" rIns="0" bIns="0">
                <a:spAutoFit/>
              </a:bodyPr>
              <a:lstStyle/>
              <a:p>
                <a:pPr algn="ctr" defTabSz="219075" fontAlgn="auto" hangingPunct="0">
                  <a:spcBef>
                    <a:spcPts val="0"/>
                  </a:spcBef>
                  <a:spcAft>
                    <a:spcPts val="0"/>
                  </a:spcAft>
                  <a:defRPr/>
                </a:pPr>
                <a:r>
                  <a:rPr lang="fr-FR" sz="825" b="1" kern="0" dirty="0">
                    <a:solidFill>
                      <a:srgbClr val="003A8D"/>
                    </a:solidFill>
                    <a:latin typeface="Segoe UI Semibold" panose="020B0702040204020203" pitchFamily="34" charset="0"/>
                    <a:cs typeface="Segoe UI Semibold" panose="020B0702040204020203" pitchFamily="34" charset="0"/>
                    <a:sym typeface="Helvetica Light"/>
                  </a:rPr>
                  <a:t>Plateformes </a:t>
                </a:r>
              </a:p>
              <a:p>
                <a:pPr algn="ctr" defTabSz="219075" fontAlgn="auto" hangingPunct="0">
                  <a:spcBef>
                    <a:spcPts val="0"/>
                  </a:spcBef>
                  <a:spcAft>
                    <a:spcPts val="0"/>
                  </a:spcAft>
                  <a:defRPr/>
                </a:pPr>
                <a:r>
                  <a:rPr lang="fr-FR" sz="825" b="1" kern="0" dirty="0">
                    <a:solidFill>
                      <a:srgbClr val="003A8D"/>
                    </a:solidFill>
                    <a:latin typeface="Segoe UI Semibold" panose="020B0702040204020203" pitchFamily="34" charset="0"/>
                    <a:cs typeface="Segoe UI Semibold" panose="020B0702040204020203" pitchFamily="34" charset="0"/>
                    <a:sym typeface="Helvetica Light"/>
                  </a:rPr>
                  <a:t>entrantes</a:t>
                </a:r>
              </a:p>
            </p:txBody>
          </p:sp>
          <p:sp>
            <p:nvSpPr>
              <p:cNvPr id="45" name="Rectangle 30"/>
              <p:cNvSpPr>
                <a:spLocks noChangeArrowheads="1"/>
              </p:cNvSpPr>
              <p:nvPr/>
            </p:nvSpPr>
            <p:spPr bwMode="auto">
              <a:xfrm>
                <a:off x="7907295" y="5522500"/>
                <a:ext cx="105" cy="164147"/>
              </a:xfrm>
              <a:prstGeom prst="rect">
                <a:avLst/>
              </a:prstGeom>
              <a:noFill/>
              <a:ln w="9525">
                <a:noFill/>
                <a:miter lim="800000"/>
                <a:headEnd/>
                <a:tailEnd/>
              </a:ln>
            </p:spPr>
            <p:txBody>
              <a:bodyPr wrap="none" lIns="0" tIns="0" rIns="0" bIns="0">
                <a:spAutoFit/>
              </a:bodyPr>
              <a:lstStyle/>
              <a:p>
                <a:pPr algn="ctr" defTabSz="219075" fontAlgn="auto" hangingPunct="0">
                  <a:spcBef>
                    <a:spcPts val="0"/>
                  </a:spcBef>
                  <a:spcAft>
                    <a:spcPts val="0"/>
                  </a:spcAft>
                  <a:defRPr/>
                </a:pPr>
                <a:endParaRPr lang="fr-FR" sz="600" b="1" kern="0" dirty="0">
                  <a:solidFill>
                    <a:srgbClr val="515151">
                      <a:lumMod val="75000"/>
                    </a:srgbClr>
                  </a:solidFill>
                  <a:latin typeface="Segoe UI Light" panose="020B0502040204020203" pitchFamily="34" charset="0"/>
                  <a:cs typeface="Segoe UI Light" panose="020B0502040204020203" pitchFamily="34" charset="0"/>
                  <a:sym typeface="Helvetica Light"/>
                </a:endParaRPr>
              </a:p>
            </p:txBody>
          </p:sp>
          <p:sp>
            <p:nvSpPr>
              <p:cNvPr id="46" name="Rectangle 161"/>
              <p:cNvSpPr>
                <a:spLocks noChangeArrowheads="1"/>
              </p:cNvSpPr>
              <p:nvPr/>
            </p:nvSpPr>
            <p:spPr bwMode="auto">
              <a:xfrm>
                <a:off x="8337038" y="5843241"/>
                <a:ext cx="304172" cy="164147"/>
              </a:xfrm>
              <a:prstGeom prst="rect">
                <a:avLst/>
              </a:prstGeom>
              <a:noFill/>
              <a:ln w="9525">
                <a:noFill/>
                <a:miter lim="800000"/>
                <a:headEnd/>
                <a:tailEnd/>
              </a:ln>
            </p:spPr>
            <p:txBody>
              <a:bodyPr wrap="none" lIns="0" tIns="0" rIns="0" bIns="0">
                <a:spAutoFit/>
              </a:bodyPr>
              <a:lstStyle/>
              <a:p>
                <a:pPr algn="ctr" defTabSz="219075" fontAlgn="auto" hangingPunct="0">
                  <a:spcBef>
                    <a:spcPts val="0"/>
                  </a:spcBef>
                  <a:spcAft>
                    <a:spcPts val="0"/>
                  </a:spcAft>
                  <a:defRPr/>
                </a:pPr>
                <a:r>
                  <a:rPr lang="fr-FR" sz="600" b="1" kern="0" dirty="0" smtClean="0">
                    <a:solidFill>
                      <a:srgbClr val="515151"/>
                    </a:solidFill>
                    <a:latin typeface="Segoe UI Light" panose="020B0502040204020203" pitchFamily="34" charset="0"/>
                    <a:cs typeface="Segoe UI Light" panose="020B0502040204020203" pitchFamily="34" charset="0"/>
                    <a:sym typeface="Helvetica Light"/>
                  </a:rPr>
                  <a:t>-</a:t>
                </a:r>
                <a:r>
                  <a:rPr lang="fr-FR" sz="600" b="1" kern="0" dirty="0">
                    <a:solidFill>
                      <a:srgbClr val="515151"/>
                    </a:solidFill>
                    <a:latin typeface="Segoe UI Light" panose="020B0502040204020203" pitchFamily="34" charset="0"/>
                    <a:cs typeface="Segoe UI Light" panose="020B0502040204020203" pitchFamily="34" charset="0"/>
                    <a:sym typeface="Helvetica Light"/>
                  </a:rPr>
                  <a:t>4,6</a:t>
                </a:r>
                <a:r>
                  <a:rPr lang="fr-FR" sz="600" b="1" kern="0" dirty="0" smtClean="0">
                    <a:solidFill>
                      <a:srgbClr val="515151"/>
                    </a:solidFill>
                    <a:latin typeface="Segoe UI Light" panose="020B0502040204020203" pitchFamily="34" charset="0"/>
                    <a:cs typeface="Segoe UI Light" panose="020B0502040204020203" pitchFamily="34" charset="0"/>
                    <a:sym typeface="Helvetica Light"/>
                  </a:rPr>
                  <a:t>%</a:t>
                </a:r>
                <a:endParaRPr lang="fr-FR" sz="600" b="1" kern="0" dirty="0">
                  <a:solidFill>
                    <a:srgbClr val="515151"/>
                  </a:solidFill>
                  <a:latin typeface="Segoe UI Light" panose="020B0502040204020203" pitchFamily="34" charset="0"/>
                  <a:cs typeface="Segoe UI Light" panose="020B0502040204020203" pitchFamily="34" charset="0"/>
                  <a:sym typeface="Helvetica Light"/>
                </a:endParaRPr>
              </a:p>
            </p:txBody>
          </p:sp>
        </p:grpSp>
        <p:pic>
          <p:nvPicPr>
            <p:cNvPr id="43" name="Image 42" descr="casque 2.emf"/>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600000">
              <a:off x="3866337" y="4971151"/>
              <a:ext cx="432048" cy="504056"/>
            </a:xfrm>
            <a:prstGeom prst="rect">
              <a:avLst/>
            </a:prstGeom>
            <a:solidFill>
              <a:srgbClr val="7F155F"/>
            </a:solidFill>
            <a:effectLst/>
          </p:spPr>
        </p:pic>
      </p:grpSp>
      <p:grpSp>
        <p:nvGrpSpPr>
          <p:cNvPr id="47" name="Groupe 384"/>
          <p:cNvGrpSpPr>
            <a:grpSpLocks/>
          </p:cNvGrpSpPr>
          <p:nvPr/>
        </p:nvGrpSpPr>
        <p:grpSpPr bwMode="auto">
          <a:xfrm rot="600000">
            <a:off x="6667091" y="1819440"/>
            <a:ext cx="767954" cy="919151"/>
            <a:chOff x="5716569" y="1828961"/>
            <a:chExt cx="1365274" cy="1633836"/>
          </a:xfrm>
        </p:grpSpPr>
        <p:grpSp>
          <p:nvGrpSpPr>
            <p:cNvPr id="48" name="Groupe 47"/>
            <p:cNvGrpSpPr/>
            <p:nvPr/>
          </p:nvGrpSpPr>
          <p:grpSpPr>
            <a:xfrm>
              <a:off x="5716569" y="1828961"/>
              <a:ext cx="1365274" cy="1633836"/>
              <a:chOff x="5499048" y="1536893"/>
              <a:chExt cx="1365274" cy="1633836"/>
            </a:xfrm>
            <a:effectLst>
              <a:outerShdw blurRad="63500" sx="102000" sy="102000" algn="ctr" rotWithShape="0">
                <a:prstClr val="black">
                  <a:alpha val="40000"/>
                </a:prstClr>
              </a:outerShdw>
            </a:effectLst>
          </p:grpSpPr>
          <p:sp>
            <p:nvSpPr>
              <p:cNvPr id="50" name="Rectangle 60"/>
              <p:cNvSpPr>
                <a:spLocks noChangeArrowheads="1"/>
              </p:cNvSpPr>
              <p:nvPr/>
            </p:nvSpPr>
            <p:spPr bwMode="auto">
              <a:xfrm>
                <a:off x="6084144" y="2391128"/>
                <a:ext cx="116" cy="779601"/>
              </a:xfrm>
              <a:prstGeom prst="rect">
                <a:avLst/>
              </a:prstGeom>
              <a:noFill/>
              <a:ln w="9525">
                <a:noFill/>
                <a:miter lim="800000"/>
                <a:headEnd/>
                <a:tailEnd/>
              </a:ln>
            </p:spPr>
            <p:txBody>
              <a:bodyPr wrap="none" lIns="0" tIns="0" rIns="0" bIns="0">
                <a:spAutoFit/>
              </a:bodyPr>
              <a:lstStyle/>
              <a:p>
                <a:pPr algn="ctr" defTabSz="219075" fontAlgn="auto" hangingPunct="0">
                  <a:spcBef>
                    <a:spcPts val="0"/>
                  </a:spcBef>
                  <a:spcAft>
                    <a:spcPts val="0"/>
                  </a:spcAft>
                  <a:defRPr/>
                </a:pPr>
                <a:endParaRPr lang="fr-FR" sz="2850" kern="0" dirty="0">
                  <a:solidFill>
                    <a:srgbClr val="000000"/>
                  </a:solidFill>
                  <a:latin typeface="Segoe UI Light"/>
                  <a:cs typeface="Arial" pitchFamily="34" charset="0"/>
                  <a:sym typeface="Helvetica Light"/>
                </a:endParaRPr>
              </a:p>
            </p:txBody>
          </p:sp>
          <p:pic>
            <p:nvPicPr>
              <p:cNvPr id="51" name="Image 50" descr="pc.png"/>
              <p:cNvPicPr>
                <a:picLocks noChangeAspect="1"/>
              </p:cNvPicPr>
              <p:nvPr/>
            </p:nvPicPr>
            <p:blipFill>
              <a:blip r:embed="rId9" cstate="print"/>
              <a:stretch>
                <a:fillRect/>
              </a:stretch>
            </p:blipFill>
            <p:spPr>
              <a:xfrm>
                <a:off x="5499048" y="1536893"/>
                <a:ext cx="1365274" cy="960330"/>
              </a:xfrm>
              <a:prstGeom prst="rect">
                <a:avLst/>
              </a:prstGeom>
            </p:spPr>
          </p:pic>
        </p:grpSp>
        <p:sp>
          <p:nvSpPr>
            <p:cNvPr id="49" name="Rectangle 189"/>
            <p:cNvSpPr>
              <a:spLocks noChangeArrowheads="1"/>
            </p:cNvSpPr>
            <p:nvPr/>
          </p:nvSpPr>
          <p:spPr bwMode="auto">
            <a:xfrm rot="21000000">
              <a:off x="6027842" y="2805740"/>
              <a:ext cx="661161" cy="246189"/>
            </a:xfrm>
            <a:prstGeom prst="rect">
              <a:avLst/>
            </a:prstGeom>
            <a:noFill/>
            <a:ln w="9525">
              <a:noFill/>
              <a:miter lim="800000"/>
              <a:headEnd/>
              <a:tailEnd/>
            </a:ln>
            <a:effectLst/>
          </p:spPr>
          <p:txBody>
            <a:bodyPr wrap="none" lIns="0" tIns="0" rIns="0" bIns="0">
              <a:spAutoFit/>
            </a:bodyPr>
            <a:lstStyle/>
            <a:p>
              <a:pPr algn="ctr" defTabSz="219075" fontAlgn="auto" hangingPunct="0">
                <a:spcBef>
                  <a:spcPts val="0"/>
                </a:spcBef>
                <a:spcAft>
                  <a:spcPts val="0"/>
                </a:spcAft>
                <a:defRPr/>
              </a:pPr>
              <a:r>
                <a:rPr lang="fr-FR" sz="900" b="1" kern="0" dirty="0">
                  <a:solidFill>
                    <a:srgbClr val="003A8D"/>
                  </a:solidFill>
                  <a:latin typeface="Segoe UI Light"/>
                  <a:cs typeface="Arial" pitchFamily="34" charset="0"/>
                  <a:sym typeface="Helvetica Light"/>
                </a:rPr>
                <a:t>Internet</a:t>
              </a:r>
            </a:p>
          </p:txBody>
        </p:sp>
      </p:grpSp>
      <p:grpSp>
        <p:nvGrpSpPr>
          <p:cNvPr id="52" name="Groupe 390"/>
          <p:cNvGrpSpPr>
            <a:grpSpLocks/>
          </p:cNvGrpSpPr>
          <p:nvPr/>
        </p:nvGrpSpPr>
        <p:grpSpPr bwMode="auto">
          <a:xfrm rot="604921">
            <a:off x="7277137" y="2537266"/>
            <a:ext cx="692497" cy="779609"/>
            <a:chOff x="7399444" y="2126849"/>
            <a:chExt cx="1231951" cy="1386428"/>
          </a:xfrm>
        </p:grpSpPr>
        <p:sp>
          <p:nvSpPr>
            <p:cNvPr id="53" name="Rectangle 187"/>
            <p:cNvSpPr>
              <a:spLocks noChangeArrowheads="1"/>
            </p:cNvSpPr>
            <p:nvPr/>
          </p:nvSpPr>
          <p:spPr bwMode="auto">
            <a:xfrm rot="21000000">
              <a:off x="7399444" y="3020672"/>
              <a:ext cx="1231951" cy="492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900" b="1" kern="0" dirty="0">
                  <a:solidFill>
                    <a:srgbClr val="FFFFFF"/>
                  </a:solidFill>
                  <a:cs typeface="Arial" pitchFamily="34" charset="0"/>
                  <a:sym typeface="Helvetica Light"/>
                </a:rPr>
                <a:t>Applications</a:t>
              </a:r>
            </a:p>
            <a:p>
              <a:pPr algn="ctr" defTabSz="219075" eaLnBrk="1" fontAlgn="auto" hangingPunct="1">
                <a:spcBef>
                  <a:spcPts val="0"/>
                </a:spcBef>
                <a:spcAft>
                  <a:spcPts val="0"/>
                </a:spcAft>
              </a:pPr>
              <a:r>
                <a:rPr lang="fr-FR" altLang="fr-FR" sz="900" b="1" kern="0" dirty="0">
                  <a:solidFill>
                    <a:srgbClr val="FFFFFF"/>
                  </a:solidFill>
                  <a:cs typeface="Arial" pitchFamily="34" charset="0"/>
                  <a:sym typeface="Helvetica Light"/>
                </a:rPr>
                <a:t>mobiles</a:t>
              </a:r>
            </a:p>
          </p:txBody>
        </p:sp>
        <p:grpSp>
          <p:nvGrpSpPr>
            <p:cNvPr id="54" name="Groupe 393"/>
            <p:cNvGrpSpPr>
              <a:grpSpLocks/>
            </p:cNvGrpSpPr>
            <p:nvPr/>
          </p:nvGrpSpPr>
          <p:grpSpPr bwMode="auto">
            <a:xfrm>
              <a:off x="7921761" y="2126849"/>
              <a:ext cx="327225" cy="864875"/>
              <a:chOff x="7850150" y="1685833"/>
              <a:chExt cx="220562" cy="582959"/>
            </a:xfrm>
          </p:grpSpPr>
          <p:sp>
            <p:nvSpPr>
              <p:cNvPr id="55" name="Freeform 190"/>
              <p:cNvSpPr>
                <a:spLocks/>
              </p:cNvSpPr>
              <p:nvPr/>
            </p:nvSpPr>
            <p:spPr bwMode="auto">
              <a:xfrm>
                <a:off x="7900740" y="2101630"/>
                <a:ext cx="75855" cy="51975"/>
              </a:xfrm>
              <a:custGeom>
                <a:avLst/>
                <a:gdLst>
                  <a:gd name="T0" fmla="*/ 5619 w 27"/>
                  <a:gd name="T1" fmla="*/ 0 h 19"/>
                  <a:gd name="T2" fmla="*/ 14047 w 27"/>
                  <a:gd name="T3" fmla="*/ 32826 h 19"/>
                  <a:gd name="T4" fmla="*/ 58998 w 27"/>
                  <a:gd name="T5" fmla="*/ 49239 h 19"/>
                  <a:gd name="T6" fmla="*/ 58998 w 27"/>
                  <a:gd name="T7" fmla="*/ 49239 h 19"/>
                  <a:gd name="T8" fmla="*/ 75855 w 27"/>
                  <a:gd name="T9" fmla="*/ 21884 h 19"/>
                  <a:gd name="T10" fmla="*/ 5619 w 27"/>
                  <a:gd name="T11" fmla="*/ 0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19">
                    <a:moveTo>
                      <a:pt x="2" y="0"/>
                    </a:moveTo>
                    <a:cubicBezTo>
                      <a:pt x="2" y="0"/>
                      <a:pt x="0" y="10"/>
                      <a:pt x="5" y="12"/>
                    </a:cubicBezTo>
                    <a:cubicBezTo>
                      <a:pt x="21" y="18"/>
                      <a:pt x="21" y="18"/>
                      <a:pt x="21" y="18"/>
                    </a:cubicBezTo>
                    <a:cubicBezTo>
                      <a:pt x="21" y="18"/>
                      <a:pt x="20" y="18"/>
                      <a:pt x="21" y="18"/>
                    </a:cubicBezTo>
                    <a:cubicBezTo>
                      <a:pt x="24" y="19"/>
                      <a:pt x="27" y="16"/>
                      <a:pt x="27" y="8"/>
                    </a:cubicBezTo>
                    <a:cubicBezTo>
                      <a:pt x="2" y="0"/>
                      <a:pt x="2" y="0"/>
                      <a:pt x="2" y="0"/>
                    </a:cubicBezTo>
                  </a:path>
                </a:pathLst>
              </a:custGeom>
              <a:solidFill>
                <a:srgbClr val="AAA7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56" name="Freeform 191"/>
              <p:cNvSpPr>
                <a:spLocks/>
              </p:cNvSpPr>
              <p:nvPr/>
            </p:nvSpPr>
            <p:spPr bwMode="auto">
              <a:xfrm>
                <a:off x="7869836" y="2081964"/>
                <a:ext cx="153115" cy="56189"/>
              </a:xfrm>
              <a:custGeom>
                <a:avLst/>
                <a:gdLst>
                  <a:gd name="T0" fmla="*/ 0 w 109"/>
                  <a:gd name="T1" fmla="*/ 2809 h 40"/>
                  <a:gd name="T2" fmla="*/ 0 w 109"/>
                  <a:gd name="T3" fmla="*/ 0 h 40"/>
                  <a:gd name="T4" fmla="*/ 153115 w 109"/>
                  <a:gd name="T5" fmla="*/ 53380 h 40"/>
                  <a:gd name="T6" fmla="*/ 153115 w 109"/>
                  <a:gd name="T7" fmla="*/ 56189 h 40"/>
                  <a:gd name="T8" fmla="*/ 0 w 109"/>
                  <a:gd name="T9" fmla="*/ 2809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 h="40">
                    <a:moveTo>
                      <a:pt x="0" y="2"/>
                    </a:moveTo>
                    <a:lnTo>
                      <a:pt x="0" y="0"/>
                    </a:lnTo>
                    <a:lnTo>
                      <a:pt x="109" y="38"/>
                    </a:lnTo>
                    <a:lnTo>
                      <a:pt x="109" y="40"/>
                    </a:lnTo>
                    <a:lnTo>
                      <a:pt x="0" y="2"/>
                    </a:lnTo>
                    <a:close/>
                  </a:path>
                </a:pathLst>
              </a:custGeom>
              <a:solidFill>
                <a:srgbClr val="8786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57" name="Freeform 192"/>
              <p:cNvSpPr>
                <a:spLocks/>
              </p:cNvSpPr>
              <p:nvPr/>
            </p:nvSpPr>
            <p:spPr bwMode="auto">
              <a:xfrm>
                <a:off x="8048236" y="2110059"/>
                <a:ext cx="22475" cy="19666"/>
              </a:xfrm>
              <a:custGeom>
                <a:avLst/>
                <a:gdLst>
                  <a:gd name="T0" fmla="*/ 0 w 16"/>
                  <a:gd name="T1" fmla="*/ 8428 h 14"/>
                  <a:gd name="T2" fmla="*/ 22475 w 16"/>
                  <a:gd name="T3" fmla="*/ 0 h 14"/>
                  <a:gd name="T4" fmla="*/ 22475 w 16"/>
                  <a:gd name="T5" fmla="*/ 8428 h 14"/>
                  <a:gd name="T6" fmla="*/ 0 w 16"/>
                  <a:gd name="T7" fmla="*/ 19666 h 14"/>
                  <a:gd name="T8" fmla="*/ 0 w 16"/>
                  <a:gd name="T9" fmla="*/ 8428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14">
                    <a:moveTo>
                      <a:pt x="0" y="6"/>
                    </a:moveTo>
                    <a:lnTo>
                      <a:pt x="16" y="0"/>
                    </a:lnTo>
                    <a:lnTo>
                      <a:pt x="16" y="6"/>
                    </a:lnTo>
                    <a:lnTo>
                      <a:pt x="0" y="14"/>
                    </a:lnTo>
                    <a:lnTo>
                      <a:pt x="0" y="6"/>
                    </a:lnTo>
                    <a:close/>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58" name="Freeform 193"/>
              <p:cNvSpPr>
                <a:spLocks/>
              </p:cNvSpPr>
              <p:nvPr/>
            </p:nvSpPr>
            <p:spPr bwMode="auto">
              <a:xfrm>
                <a:off x="8048236" y="2124105"/>
                <a:ext cx="19666" cy="11238"/>
              </a:xfrm>
              <a:custGeom>
                <a:avLst/>
                <a:gdLst>
                  <a:gd name="T0" fmla="*/ 0 w 14"/>
                  <a:gd name="T1" fmla="*/ 8429 h 8"/>
                  <a:gd name="T2" fmla="*/ 19666 w 14"/>
                  <a:gd name="T3" fmla="*/ 0 h 8"/>
                  <a:gd name="T4" fmla="*/ 19666 w 14"/>
                  <a:gd name="T5" fmla="*/ 2810 h 8"/>
                  <a:gd name="T6" fmla="*/ 0 w 14"/>
                  <a:gd name="T7" fmla="*/ 11238 h 8"/>
                  <a:gd name="T8" fmla="*/ 0 w 14"/>
                  <a:gd name="T9" fmla="*/ 8429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8">
                    <a:moveTo>
                      <a:pt x="0" y="6"/>
                    </a:moveTo>
                    <a:lnTo>
                      <a:pt x="14" y="0"/>
                    </a:lnTo>
                    <a:lnTo>
                      <a:pt x="14" y="2"/>
                    </a:lnTo>
                    <a:lnTo>
                      <a:pt x="0" y="8"/>
                    </a:lnTo>
                    <a:lnTo>
                      <a:pt x="0" y="6"/>
                    </a:lnTo>
                    <a:close/>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pic>
            <p:nvPicPr>
              <p:cNvPr id="59" name="Picture 194"/>
              <p:cNvPicPr>
                <a:picLocks noChangeAspect="1"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7926025" y="2096011"/>
                <a:ext cx="25285" cy="5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Freeform 195"/>
              <p:cNvSpPr>
                <a:spLocks/>
              </p:cNvSpPr>
              <p:nvPr/>
            </p:nvSpPr>
            <p:spPr bwMode="auto">
              <a:xfrm>
                <a:off x="7920406" y="2112868"/>
                <a:ext cx="2810" cy="14048"/>
              </a:xfrm>
              <a:custGeom>
                <a:avLst/>
                <a:gdLst>
                  <a:gd name="T0" fmla="*/ 0 w 2"/>
                  <a:gd name="T1" fmla="*/ 0 h 10"/>
                  <a:gd name="T2" fmla="*/ 2810 w 2"/>
                  <a:gd name="T3" fmla="*/ 0 h 10"/>
                  <a:gd name="T4" fmla="*/ 2810 w 2"/>
                  <a:gd name="T5" fmla="*/ 0 h 10"/>
                  <a:gd name="T6" fmla="*/ 2810 w 2"/>
                  <a:gd name="T7" fmla="*/ 0 h 10"/>
                  <a:gd name="T8" fmla="*/ 0 w 2"/>
                  <a:gd name="T9" fmla="*/ 14048 h 10"/>
                  <a:gd name="T10" fmla="*/ 2810 w 2"/>
                  <a:gd name="T11" fmla="*/ 14048 h 10"/>
                  <a:gd name="T12" fmla="*/ 2810 w 2"/>
                  <a:gd name="T13" fmla="*/ 14048 h 10"/>
                  <a:gd name="T14" fmla="*/ 0 w 2"/>
                  <a:gd name="T15" fmla="*/ 14048 h 10"/>
                  <a:gd name="T16" fmla="*/ 0 w 2"/>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10">
                    <a:moveTo>
                      <a:pt x="0" y="0"/>
                    </a:moveTo>
                    <a:lnTo>
                      <a:pt x="2" y="0"/>
                    </a:lnTo>
                    <a:lnTo>
                      <a:pt x="0" y="10"/>
                    </a:lnTo>
                    <a:lnTo>
                      <a:pt x="2" y="10"/>
                    </a:lnTo>
                    <a:lnTo>
                      <a:pt x="0" y="10"/>
                    </a:lnTo>
                    <a:lnTo>
                      <a:pt x="0" y="0"/>
                    </a:lnTo>
                    <a:close/>
                  </a:path>
                </a:pathLst>
              </a:custGeom>
              <a:solidFill>
                <a:srgbClr val="706F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61" name="Freeform 196"/>
              <p:cNvSpPr>
                <a:spLocks/>
              </p:cNvSpPr>
              <p:nvPr/>
            </p:nvSpPr>
            <p:spPr bwMode="auto">
              <a:xfrm>
                <a:off x="7920406" y="2112868"/>
                <a:ext cx="2810" cy="14048"/>
              </a:xfrm>
              <a:custGeom>
                <a:avLst/>
                <a:gdLst>
                  <a:gd name="T0" fmla="*/ 0 w 2"/>
                  <a:gd name="T1" fmla="*/ 0 h 10"/>
                  <a:gd name="T2" fmla="*/ 2810 w 2"/>
                  <a:gd name="T3" fmla="*/ 0 h 10"/>
                  <a:gd name="T4" fmla="*/ 2810 w 2"/>
                  <a:gd name="T5" fmla="*/ 0 h 10"/>
                  <a:gd name="T6" fmla="*/ 0 w 2"/>
                  <a:gd name="T7" fmla="*/ 0 h 10"/>
                  <a:gd name="T8" fmla="*/ 0 w 2"/>
                  <a:gd name="T9" fmla="*/ 14048 h 10"/>
                  <a:gd name="T10" fmla="*/ 2810 w 2"/>
                  <a:gd name="T11" fmla="*/ 14048 h 10"/>
                  <a:gd name="T12" fmla="*/ 2810 w 2"/>
                  <a:gd name="T13" fmla="*/ 14048 h 10"/>
                  <a:gd name="T14" fmla="*/ 0 w 2"/>
                  <a:gd name="T15" fmla="*/ 14048 h 10"/>
                  <a:gd name="T16" fmla="*/ 0 w 2"/>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10">
                    <a:moveTo>
                      <a:pt x="0" y="0"/>
                    </a:moveTo>
                    <a:lnTo>
                      <a:pt x="2" y="0"/>
                    </a:lnTo>
                    <a:lnTo>
                      <a:pt x="0" y="0"/>
                    </a:lnTo>
                    <a:lnTo>
                      <a:pt x="0" y="10"/>
                    </a:lnTo>
                    <a:lnTo>
                      <a:pt x="2" y="10"/>
                    </a:lnTo>
                    <a:lnTo>
                      <a:pt x="0" y="1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62" name="Freeform 197"/>
              <p:cNvSpPr>
                <a:spLocks/>
              </p:cNvSpPr>
              <p:nvPr/>
            </p:nvSpPr>
            <p:spPr bwMode="auto">
              <a:xfrm>
                <a:off x="7951310" y="2124105"/>
                <a:ext cx="5619" cy="14048"/>
              </a:xfrm>
              <a:custGeom>
                <a:avLst/>
                <a:gdLst>
                  <a:gd name="T0" fmla="*/ 5619 w 4"/>
                  <a:gd name="T1" fmla="*/ 14048 h 10"/>
                  <a:gd name="T2" fmla="*/ 0 w 4"/>
                  <a:gd name="T3" fmla="*/ 14048 h 10"/>
                  <a:gd name="T4" fmla="*/ 0 w 4"/>
                  <a:gd name="T5" fmla="*/ 11238 h 10"/>
                  <a:gd name="T6" fmla="*/ 2810 w 4"/>
                  <a:gd name="T7" fmla="*/ 11238 h 10"/>
                  <a:gd name="T8" fmla="*/ 2810 w 4"/>
                  <a:gd name="T9" fmla="*/ 0 h 10"/>
                  <a:gd name="T10" fmla="*/ 0 w 4"/>
                  <a:gd name="T11" fmla="*/ 0 h 10"/>
                  <a:gd name="T12" fmla="*/ 0 w 4"/>
                  <a:gd name="T13" fmla="*/ 0 h 10"/>
                  <a:gd name="T14" fmla="*/ 5619 w 4"/>
                  <a:gd name="T15" fmla="*/ 0 h 10"/>
                  <a:gd name="T16" fmla="*/ 5619 w 4"/>
                  <a:gd name="T17" fmla="*/ 14048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0">
                    <a:moveTo>
                      <a:pt x="4" y="10"/>
                    </a:moveTo>
                    <a:lnTo>
                      <a:pt x="0" y="10"/>
                    </a:lnTo>
                    <a:lnTo>
                      <a:pt x="0" y="8"/>
                    </a:lnTo>
                    <a:lnTo>
                      <a:pt x="2" y="8"/>
                    </a:lnTo>
                    <a:lnTo>
                      <a:pt x="2" y="0"/>
                    </a:lnTo>
                    <a:lnTo>
                      <a:pt x="0" y="0"/>
                    </a:lnTo>
                    <a:lnTo>
                      <a:pt x="4" y="0"/>
                    </a:lnTo>
                    <a:lnTo>
                      <a:pt x="4" y="10"/>
                    </a:lnTo>
                    <a:close/>
                  </a:path>
                </a:pathLst>
              </a:custGeom>
              <a:solidFill>
                <a:srgbClr val="706F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63" name="Freeform 198"/>
              <p:cNvSpPr>
                <a:spLocks/>
              </p:cNvSpPr>
              <p:nvPr/>
            </p:nvSpPr>
            <p:spPr bwMode="auto">
              <a:xfrm>
                <a:off x="7951310" y="2124105"/>
                <a:ext cx="2810" cy="14048"/>
              </a:xfrm>
              <a:custGeom>
                <a:avLst/>
                <a:gdLst>
                  <a:gd name="T0" fmla="*/ 2810 w 2"/>
                  <a:gd name="T1" fmla="*/ 14048 h 10"/>
                  <a:gd name="T2" fmla="*/ 0 w 2"/>
                  <a:gd name="T3" fmla="*/ 14048 h 10"/>
                  <a:gd name="T4" fmla="*/ 0 w 2"/>
                  <a:gd name="T5" fmla="*/ 11238 h 10"/>
                  <a:gd name="T6" fmla="*/ 2810 w 2"/>
                  <a:gd name="T7" fmla="*/ 11238 h 10"/>
                  <a:gd name="T8" fmla="*/ 2810 w 2"/>
                  <a:gd name="T9" fmla="*/ 0 h 10"/>
                  <a:gd name="T10" fmla="*/ 0 w 2"/>
                  <a:gd name="T11" fmla="*/ 0 h 10"/>
                  <a:gd name="T12" fmla="*/ 0 w 2"/>
                  <a:gd name="T13" fmla="*/ 0 h 10"/>
                  <a:gd name="T14" fmla="*/ 2810 w 2"/>
                  <a:gd name="T15" fmla="*/ 0 h 10"/>
                  <a:gd name="T16" fmla="*/ 2810 w 2"/>
                  <a:gd name="T17" fmla="*/ 14048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10">
                    <a:moveTo>
                      <a:pt x="2" y="10"/>
                    </a:moveTo>
                    <a:lnTo>
                      <a:pt x="0" y="10"/>
                    </a:lnTo>
                    <a:lnTo>
                      <a:pt x="0" y="8"/>
                    </a:lnTo>
                    <a:lnTo>
                      <a:pt x="2" y="8"/>
                    </a:lnTo>
                    <a:lnTo>
                      <a:pt x="2" y="0"/>
                    </a:lnTo>
                    <a:lnTo>
                      <a:pt x="0" y="0"/>
                    </a:lnTo>
                    <a:lnTo>
                      <a:pt x="2" y="0"/>
                    </a:lnTo>
                    <a:lnTo>
                      <a:pt x="2"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64" name="Oval 199"/>
              <p:cNvSpPr>
                <a:spLocks noChangeArrowheads="1"/>
              </p:cNvSpPr>
              <p:nvPr/>
            </p:nvSpPr>
            <p:spPr bwMode="auto">
              <a:xfrm>
                <a:off x="7956929" y="2042632"/>
                <a:ext cx="2810"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65" name="Oval 200"/>
              <p:cNvSpPr>
                <a:spLocks noChangeArrowheads="1"/>
              </p:cNvSpPr>
              <p:nvPr/>
            </p:nvSpPr>
            <p:spPr bwMode="auto">
              <a:xfrm>
                <a:off x="7970977" y="2045441"/>
                <a:ext cx="2810"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66" name="Oval 201"/>
              <p:cNvSpPr>
                <a:spLocks noChangeArrowheads="1"/>
              </p:cNvSpPr>
              <p:nvPr/>
            </p:nvSpPr>
            <p:spPr bwMode="auto">
              <a:xfrm>
                <a:off x="7968167" y="2056679"/>
                <a:ext cx="1405"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67" name="Oval 202"/>
              <p:cNvSpPr>
                <a:spLocks noChangeArrowheads="1"/>
              </p:cNvSpPr>
              <p:nvPr/>
            </p:nvSpPr>
            <p:spPr bwMode="auto">
              <a:xfrm>
                <a:off x="7970977" y="2062298"/>
                <a:ext cx="2810" cy="1405"/>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68" name="Oval 203"/>
              <p:cNvSpPr>
                <a:spLocks noChangeArrowheads="1"/>
              </p:cNvSpPr>
              <p:nvPr/>
            </p:nvSpPr>
            <p:spPr bwMode="auto">
              <a:xfrm>
                <a:off x="7970977" y="2059489"/>
                <a:ext cx="1405"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69" name="Oval 204"/>
              <p:cNvSpPr>
                <a:spLocks noChangeArrowheads="1"/>
              </p:cNvSpPr>
              <p:nvPr/>
            </p:nvSpPr>
            <p:spPr bwMode="auto">
              <a:xfrm>
                <a:off x="7970977" y="2056679"/>
                <a:ext cx="2810"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70" name="Oval 206"/>
              <p:cNvSpPr>
                <a:spLocks noChangeArrowheads="1"/>
              </p:cNvSpPr>
              <p:nvPr/>
            </p:nvSpPr>
            <p:spPr bwMode="auto">
              <a:xfrm>
                <a:off x="7976595" y="2065107"/>
                <a:ext cx="1405"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71" name="Oval 207"/>
              <p:cNvSpPr>
                <a:spLocks noChangeArrowheads="1"/>
              </p:cNvSpPr>
              <p:nvPr/>
            </p:nvSpPr>
            <p:spPr bwMode="auto">
              <a:xfrm>
                <a:off x="7973786" y="2062298"/>
                <a:ext cx="2810" cy="1405"/>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72" name="Oval 208"/>
              <p:cNvSpPr>
                <a:spLocks noChangeArrowheads="1"/>
              </p:cNvSpPr>
              <p:nvPr/>
            </p:nvSpPr>
            <p:spPr bwMode="auto">
              <a:xfrm>
                <a:off x="7968167" y="2059489"/>
                <a:ext cx="1405"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73" name="Oval 209"/>
              <p:cNvSpPr>
                <a:spLocks noChangeArrowheads="1"/>
              </p:cNvSpPr>
              <p:nvPr/>
            </p:nvSpPr>
            <p:spPr bwMode="auto">
              <a:xfrm>
                <a:off x="7968167" y="2048251"/>
                <a:ext cx="1405"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74" name="Oval 210"/>
              <p:cNvSpPr>
                <a:spLocks noChangeArrowheads="1"/>
              </p:cNvSpPr>
              <p:nvPr/>
            </p:nvSpPr>
            <p:spPr bwMode="auto">
              <a:xfrm>
                <a:off x="7970977" y="2056679"/>
                <a:ext cx="2810"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75" name="Oval 211"/>
              <p:cNvSpPr>
                <a:spLocks noChangeArrowheads="1"/>
              </p:cNvSpPr>
              <p:nvPr/>
            </p:nvSpPr>
            <p:spPr bwMode="auto">
              <a:xfrm>
                <a:off x="7968167" y="2053870"/>
                <a:ext cx="2810"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76" name="Oval 212"/>
              <p:cNvSpPr>
                <a:spLocks noChangeArrowheads="1"/>
              </p:cNvSpPr>
              <p:nvPr/>
            </p:nvSpPr>
            <p:spPr bwMode="auto">
              <a:xfrm>
                <a:off x="7965358" y="2042632"/>
                <a:ext cx="1405"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77" name="Freeform 213"/>
              <p:cNvSpPr>
                <a:spLocks/>
              </p:cNvSpPr>
              <p:nvPr/>
            </p:nvSpPr>
            <p:spPr bwMode="auto">
              <a:xfrm>
                <a:off x="7869836" y="1685833"/>
                <a:ext cx="200876" cy="566103"/>
              </a:xfrm>
              <a:custGeom>
                <a:avLst/>
                <a:gdLst>
                  <a:gd name="T0" fmla="*/ 0 w 72"/>
                  <a:gd name="T1" fmla="*/ 33464 h 203"/>
                  <a:gd name="T2" fmla="*/ 61379 w 72"/>
                  <a:gd name="T3" fmla="*/ 8366 h 203"/>
                  <a:gd name="T4" fmla="*/ 167397 w 72"/>
                  <a:gd name="T5" fmla="*/ 33464 h 203"/>
                  <a:gd name="T6" fmla="*/ 198086 w 72"/>
                  <a:gd name="T7" fmla="*/ 114336 h 203"/>
                  <a:gd name="T8" fmla="*/ 198086 w 72"/>
                  <a:gd name="T9" fmla="*/ 504752 h 203"/>
                  <a:gd name="T10" fmla="*/ 161817 w 72"/>
                  <a:gd name="T11" fmla="*/ 563314 h 203"/>
                  <a:gd name="T12" fmla="*/ 139497 w 72"/>
                  <a:gd name="T13" fmla="*/ 560526 h 203"/>
                  <a:gd name="T14" fmla="*/ 47429 w 72"/>
                  <a:gd name="T15" fmla="*/ 513118 h 203"/>
                  <a:gd name="T16" fmla="*/ 111598 w 72"/>
                  <a:gd name="T17" fmla="*/ 501963 h 203"/>
                  <a:gd name="T18" fmla="*/ 167397 w 72"/>
                  <a:gd name="T19" fmla="*/ 200785 h 203"/>
                  <a:gd name="T20" fmla="*/ 159027 w 72"/>
                  <a:gd name="T21" fmla="*/ 69717 h 203"/>
                  <a:gd name="T22" fmla="*/ 0 w 72"/>
                  <a:gd name="T23" fmla="*/ 33464 h 20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2" h="203">
                    <a:moveTo>
                      <a:pt x="0" y="12"/>
                    </a:moveTo>
                    <a:cubicBezTo>
                      <a:pt x="5" y="0"/>
                      <a:pt x="22" y="3"/>
                      <a:pt x="22" y="3"/>
                    </a:cubicBezTo>
                    <a:cubicBezTo>
                      <a:pt x="60" y="12"/>
                      <a:pt x="60" y="12"/>
                      <a:pt x="60" y="12"/>
                    </a:cubicBezTo>
                    <a:cubicBezTo>
                      <a:pt x="60" y="12"/>
                      <a:pt x="72" y="13"/>
                      <a:pt x="71" y="41"/>
                    </a:cubicBezTo>
                    <a:cubicBezTo>
                      <a:pt x="71" y="181"/>
                      <a:pt x="71" y="181"/>
                      <a:pt x="71" y="181"/>
                    </a:cubicBezTo>
                    <a:cubicBezTo>
                      <a:pt x="71" y="181"/>
                      <a:pt x="72" y="196"/>
                      <a:pt x="58" y="202"/>
                    </a:cubicBezTo>
                    <a:cubicBezTo>
                      <a:pt x="58" y="202"/>
                      <a:pt x="54" y="203"/>
                      <a:pt x="50" y="201"/>
                    </a:cubicBezTo>
                    <a:cubicBezTo>
                      <a:pt x="17" y="184"/>
                      <a:pt x="17" y="184"/>
                      <a:pt x="17" y="184"/>
                    </a:cubicBezTo>
                    <a:cubicBezTo>
                      <a:pt x="40" y="180"/>
                      <a:pt x="40" y="180"/>
                      <a:pt x="40" y="180"/>
                    </a:cubicBezTo>
                    <a:cubicBezTo>
                      <a:pt x="60" y="72"/>
                      <a:pt x="60" y="72"/>
                      <a:pt x="60" y="72"/>
                    </a:cubicBezTo>
                    <a:cubicBezTo>
                      <a:pt x="57" y="25"/>
                      <a:pt x="57" y="25"/>
                      <a:pt x="57" y="25"/>
                    </a:cubicBezTo>
                    <a:lnTo>
                      <a:pt x="0" y="12"/>
                    </a:lnTo>
                    <a:close/>
                  </a:path>
                </a:pathLst>
              </a:custGeom>
              <a:solidFill>
                <a:srgbClr val="8E8E8D"/>
              </a:solidFill>
              <a:ln w="4" cap="flat">
                <a:solidFill>
                  <a:srgbClr val="010202"/>
                </a:solidFill>
                <a:prstDash val="solid"/>
                <a:miter lim="800000"/>
                <a:headEnd/>
                <a:tailEnd/>
              </a:ln>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78" name="Freeform 214"/>
              <p:cNvSpPr>
                <a:spLocks/>
              </p:cNvSpPr>
              <p:nvPr/>
            </p:nvSpPr>
            <p:spPr bwMode="auto">
              <a:xfrm>
                <a:off x="7850150" y="1691451"/>
                <a:ext cx="200876" cy="577341"/>
              </a:xfrm>
              <a:custGeom>
                <a:avLst/>
                <a:gdLst>
                  <a:gd name="T0" fmla="*/ 5580 w 72"/>
                  <a:gd name="T1" fmla="*/ 451832 h 207"/>
                  <a:gd name="T2" fmla="*/ 5580 w 72"/>
                  <a:gd name="T3" fmla="*/ 66938 h 207"/>
                  <a:gd name="T4" fmla="*/ 58589 w 72"/>
                  <a:gd name="T5" fmla="*/ 13945 h 207"/>
                  <a:gd name="T6" fmla="*/ 167397 w 72"/>
                  <a:gd name="T7" fmla="*/ 39047 h 207"/>
                  <a:gd name="T8" fmla="*/ 198086 w 72"/>
                  <a:gd name="T9" fmla="*/ 119931 h 207"/>
                  <a:gd name="T10" fmla="*/ 198086 w 72"/>
                  <a:gd name="T11" fmla="*/ 507614 h 207"/>
                  <a:gd name="T12" fmla="*/ 142287 w 72"/>
                  <a:gd name="T13" fmla="*/ 555028 h 207"/>
                  <a:gd name="T14" fmla="*/ 47429 w 72"/>
                  <a:gd name="T15" fmla="*/ 515981 h 207"/>
                  <a:gd name="T16" fmla="*/ 5580 w 72"/>
                  <a:gd name="T17" fmla="*/ 451832 h 2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2" h="207">
                    <a:moveTo>
                      <a:pt x="2" y="162"/>
                    </a:moveTo>
                    <a:cubicBezTo>
                      <a:pt x="2" y="24"/>
                      <a:pt x="2" y="24"/>
                      <a:pt x="2" y="24"/>
                    </a:cubicBezTo>
                    <a:cubicBezTo>
                      <a:pt x="2" y="24"/>
                      <a:pt x="0" y="0"/>
                      <a:pt x="21" y="5"/>
                    </a:cubicBezTo>
                    <a:cubicBezTo>
                      <a:pt x="60" y="14"/>
                      <a:pt x="60" y="14"/>
                      <a:pt x="60" y="14"/>
                    </a:cubicBezTo>
                    <a:cubicBezTo>
                      <a:pt x="60" y="14"/>
                      <a:pt x="72" y="14"/>
                      <a:pt x="71" y="43"/>
                    </a:cubicBezTo>
                    <a:cubicBezTo>
                      <a:pt x="71" y="182"/>
                      <a:pt x="71" y="182"/>
                      <a:pt x="71" y="182"/>
                    </a:cubicBezTo>
                    <a:cubicBezTo>
                      <a:pt x="71" y="182"/>
                      <a:pt x="71" y="207"/>
                      <a:pt x="51" y="199"/>
                    </a:cubicBezTo>
                    <a:cubicBezTo>
                      <a:pt x="17" y="185"/>
                      <a:pt x="17" y="185"/>
                      <a:pt x="17" y="185"/>
                    </a:cubicBezTo>
                    <a:cubicBezTo>
                      <a:pt x="17" y="185"/>
                      <a:pt x="2" y="181"/>
                      <a:pt x="2" y="162"/>
                    </a:cubicBezTo>
                    <a:close/>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79" name="Freeform 215"/>
              <p:cNvSpPr>
                <a:spLocks/>
              </p:cNvSpPr>
              <p:nvPr/>
            </p:nvSpPr>
            <p:spPr bwMode="auto">
              <a:xfrm>
                <a:off x="7869836" y="1778544"/>
                <a:ext cx="153115" cy="348371"/>
              </a:xfrm>
              <a:custGeom>
                <a:avLst/>
                <a:gdLst>
                  <a:gd name="T0" fmla="*/ 0 w 109"/>
                  <a:gd name="T1" fmla="*/ 0 h 248"/>
                  <a:gd name="T2" fmla="*/ 153115 w 109"/>
                  <a:gd name="T3" fmla="*/ 42142 h 248"/>
                  <a:gd name="T4" fmla="*/ 153115 w 109"/>
                  <a:gd name="T5" fmla="*/ 348371 h 248"/>
                  <a:gd name="T6" fmla="*/ 0 w 109"/>
                  <a:gd name="T7" fmla="*/ 297801 h 248"/>
                  <a:gd name="T8" fmla="*/ 0 w 109"/>
                  <a:gd name="T9" fmla="*/ 0 h 2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 h="248">
                    <a:moveTo>
                      <a:pt x="0" y="0"/>
                    </a:moveTo>
                    <a:lnTo>
                      <a:pt x="109" y="30"/>
                    </a:lnTo>
                    <a:lnTo>
                      <a:pt x="109" y="248"/>
                    </a:lnTo>
                    <a:lnTo>
                      <a:pt x="0" y="21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pic>
            <p:nvPicPr>
              <p:cNvPr id="80" name="Picture 216"/>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7879670" y="1816472"/>
                <a:ext cx="66022" cy="82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 name="Picture 217"/>
              <p:cNvPicPr>
                <a:picLocks noChangeAspect="1" noChangeArrowheads="1"/>
              </p:cNvPicPr>
              <p:nvPr/>
            </p:nvPicPr>
            <p:blipFill>
              <a:blip r:embed="rId12">
                <a:extLst>
                  <a:ext uri="{28A0092B-C50C-407E-A947-70E740481C1C}">
                    <a14:useLocalDpi xmlns:a14="http://schemas.microsoft.com/office/drawing/2010/main"/>
                  </a:ext>
                </a:extLst>
              </a:blip>
              <a:srcRect/>
              <a:stretch>
                <a:fillRect/>
              </a:stretch>
            </p:blipFill>
            <p:spPr bwMode="auto">
              <a:xfrm>
                <a:off x="7879670" y="1896540"/>
                <a:ext cx="66022" cy="84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Picture 218"/>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7942882" y="1916207"/>
                <a:ext cx="66022" cy="82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219"/>
              <p:cNvPicPr>
                <a:picLocks noChangeAspect="1" noChangeArrowheads="1"/>
              </p:cNvPicPr>
              <p:nvPr/>
            </p:nvPicPr>
            <p:blipFill>
              <a:blip r:embed="rId14">
                <a:extLst>
                  <a:ext uri="{28A0092B-C50C-407E-A947-70E740481C1C}">
                    <a14:useLocalDpi xmlns:a14="http://schemas.microsoft.com/office/drawing/2010/main"/>
                  </a:ext>
                </a:extLst>
              </a:blip>
              <a:srcRect/>
              <a:stretch>
                <a:fillRect/>
              </a:stretch>
            </p:blipFill>
            <p:spPr bwMode="auto">
              <a:xfrm>
                <a:off x="7875455" y="1985039"/>
                <a:ext cx="67427" cy="82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Picture 220"/>
              <p:cNvPicPr>
                <a:picLocks noChangeAspect="1"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7941477" y="2006109"/>
                <a:ext cx="66022" cy="84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 name="Picture 221"/>
              <p:cNvPicPr>
                <a:picLocks noChangeAspect="1" noChangeArrowheads="1"/>
              </p:cNvPicPr>
              <p:nvPr/>
            </p:nvPicPr>
            <p:blipFill>
              <a:blip r:embed="rId16">
                <a:extLst>
                  <a:ext uri="{28A0092B-C50C-407E-A947-70E740481C1C}">
                    <a14:useLocalDpi xmlns:a14="http://schemas.microsoft.com/office/drawing/2010/main"/>
                  </a:ext>
                </a:extLst>
              </a:blip>
              <a:srcRect/>
              <a:stretch>
                <a:fillRect/>
              </a:stretch>
            </p:blipFill>
            <p:spPr bwMode="auto">
              <a:xfrm>
                <a:off x="7945691" y="1836138"/>
                <a:ext cx="67427" cy="84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 name="Freeform 222"/>
              <p:cNvSpPr>
                <a:spLocks/>
              </p:cNvSpPr>
              <p:nvPr/>
            </p:nvSpPr>
            <p:spPr bwMode="auto">
              <a:xfrm>
                <a:off x="7900740" y="1844567"/>
                <a:ext cx="25285" cy="14048"/>
              </a:xfrm>
              <a:custGeom>
                <a:avLst/>
                <a:gdLst>
                  <a:gd name="T0" fmla="*/ 11238 w 18"/>
                  <a:gd name="T1" fmla="*/ 14048 h 10"/>
                  <a:gd name="T2" fmla="*/ 25285 w 18"/>
                  <a:gd name="T3" fmla="*/ 8429 h 10"/>
                  <a:gd name="T4" fmla="*/ 0 w 18"/>
                  <a:gd name="T5" fmla="*/ 0 h 10"/>
                  <a:gd name="T6" fmla="*/ 11238 w 18"/>
                  <a:gd name="T7" fmla="*/ 14048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 h="10">
                    <a:moveTo>
                      <a:pt x="8" y="10"/>
                    </a:moveTo>
                    <a:lnTo>
                      <a:pt x="18" y="6"/>
                    </a:lnTo>
                    <a:lnTo>
                      <a:pt x="0" y="0"/>
                    </a:lnTo>
                    <a:lnTo>
                      <a:pt x="8" y="10"/>
                    </a:lnTo>
                    <a:close/>
                  </a:path>
                </a:pathLst>
              </a:custGeom>
              <a:solidFill>
                <a:srgbClr val="FFFF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87" name="Freeform 223"/>
              <p:cNvSpPr>
                <a:spLocks/>
              </p:cNvSpPr>
              <p:nvPr/>
            </p:nvSpPr>
            <p:spPr bwMode="auto">
              <a:xfrm>
                <a:off x="7914788" y="1855804"/>
                <a:ext cx="11238" cy="16856"/>
              </a:xfrm>
              <a:custGeom>
                <a:avLst/>
                <a:gdLst>
                  <a:gd name="T0" fmla="*/ 11238 w 8"/>
                  <a:gd name="T1" fmla="*/ 16856 h 12"/>
                  <a:gd name="T2" fmla="*/ 11238 w 8"/>
                  <a:gd name="T3" fmla="*/ 0 h 12"/>
                  <a:gd name="T4" fmla="*/ 0 w 8"/>
                  <a:gd name="T5" fmla="*/ 2809 h 12"/>
                  <a:gd name="T6" fmla="*/ 11238 w 8"/>
                  <a:gd name="T7" fmla="*/ 16856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2">
                    <a:moveTo>
                      <a:pt x="8" y="12"/>
                    </a:moveTo>
                    <a:lnTo>
                      <a:pt x="8" y="0"/>
                    </a:lnTo>
                    <a:lnTo>
                      <a:pt x="0" y="2"/>
                    </a:lnTo>
                    <a:lnTo>
                      <a:pt x="8" y="12"/>
                    </a:lnTo>
                    <a:close/>
                  </a:path>
                </a:pathLst>
              </a:custGeom>
              <a:solidFill>
                <a:srgbClr val="FFFF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88" name="Freeform 224"/>
              <p:cNvSpPr>
                <a:spLocks/>
              </p:cNvSpPr>
              <p:nvPr/>
            </p:nvSpPr>
            <p:spPr bwMode="auto">
              <a:xfrm>
                <a:off x="7900740" y="1844567"/>
                <a:ext cx="11238" cy="16856"/>
              </a:xfrm>
              <a:custGeom>
                <a:avLst/>
                <a:gdLst>
                  <a:gd name="T0" fmla="*/ 0 w 8"/>
                  <a:gd name="T1" fmla="*/ 0 h 12"/>
                  <a:gd name="T2" fmla="*/ 0 w 8"/>
                  <a:gd name="T3" fmla="*/ 16856 h 12"/>
                  <a:gd name="T4" fmla="*/ 11238 w 8"/>
                  <a:gd name="T5" fmla="*/ 14047 h 12"/>
                  <a:gd name="T6" fmla="*/ 0 w 8"/>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2">
                    <a:moveTo>
                      <a:pt x="0" y="0"/>
                    </a:moveTo>
                    <a:lnTo>
                      <a:pt x="0" y="12"/>
                    </a:lnTo>
                    <a:lnTo>
                      <a:pt x="8" y="10"/>
                    </a:lnTo>
                    <a:lnTo>
                      <a:pt x="0" y="0"/>
                    </a:lnTo>
                    <a:close/>
                  </a:path>
                </a:pathLst>
              </a:custGeom>
              <a:solidFill>
                <a:srgbClr val="FFFF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89" name="Freeform 225"/>
              <p:cNvSpPr>
                <a:spLocks/>
              </p:cNvSpPr>
              <p:nvPr/>
            </p:nvSpPr>
            <p:spPr bwMode="auto">
              <a:xfrm>
                <a:off x="7900740" y="1858614"/>
                <a:ext cx="25285" cy="16856"/>
              </a:xfrm>
              <a:custGeom>
                <a:avLst/>
                <a:gdLst>
                  <a:gd name="T0" fmla="*/ 11238 w 18"/>
                  <a:gd name="T1" fmla="*/ 2809 h 12"/>
                  <a:gd name="T2" fmla="*/ 11238 w 18"/>
                  <a:gd name="T3" fmla="*/ 0 h 12"/>
                  <a:gd name="T4" fmla="*/ 0 w 18"/>
                  <a:gd name="T5" fmla="*/ 5619 h 12"/>
                  <a:gd name="T6" fmla="*/ 0 w 18"/>
                  <a:gd name="T7" fmla="*/ 5619 h 12"/>
                  <a:gd name="T8" fmla="*/ 25285 w 18"/>
                  <a:gd name="T9" fmla="*/ 16856 h 12"/>
                  <a:gd name="T10" fmla="*/ 14047 w 18"/>
                  <a:gd name="T11" fmla="*/ 0 h 12"/>
                  <a:gd name="T12" fmla="*/ 11238 w 18"/>
                  <a:gd name="T13" fmla="*/ 2809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12">
                    <a:moveTo>
                      <a:pt x="8" y="2"/>
                    </a:moveTo>
                    <a:lnTo>
                      <a:pt x="8" y="0"/>
                    </a:lnTo>
                    <a:lnTo>
                      <a:pt x="0" y="4"/>
                    </a:lnTo>
                    <a:lnTo>
                      <a:pt x="18" y="12"/>
                    </a:lnTo>
                    <a:lnTo>
                      <a:pt x="10" y="0"/>
                    </a:lnTo>
                    <a:lnTo>
                      <a:pt x="8" y="2"/>
                    </a:lnTo>
                    <a:close/>
                  </a:path>
                </a:pathLst>
              </a:custGeom>
              <a:solidFill>
                <a:srgbClr val="FFFF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0" name="Freeform 226"/>
              <p:cNvSpPr>
                <a:spLocks/>
              </p:cNvSpPr>
              <p:nvPr/>
            </p:nvSpPr>
            <p:spPr bwMode="auto">
              <a:xfrm>
                <a:off x="7897931" y="1923231"/>
                <a:ext cx="30904" cy="30904"/>
              </a:xfrm>
              <a:custGeom>
                <a:avLst/>
                <a:gdLst>
                  <a:gd name="T0" fmla="*/ 14047 w 11"/>
                  <a:gd name="T1" fmla="*/ 0 h 11"/>
                  <a:gd name="T2" fmla="*/ 0 w 11"/>
                  <a:gd name="T3" fmla="*/ 16857 h 11"/>
                  <a:gd name="T4" fmla="*/ 2809 w 11"/>
                  <a:gd name="T5" fmla="*/ 22476 h 11"/>
                  <a:gd name="T6" fmla="*/ 0 w 11"/>
                  <a:gd name="T7" fmla="*/ 28095 h 11"/>
                  <a:gd name="T8" fmla="*/ 2809 w 11"/>
                  <a:gd name="T9" fmla="*/ 25285 h 11"/>
                  <a:gd name="T10" fmla="*/ 14047 w 11"/>
                  <a:gd name="T11" fmla="*/ 30904 h 11"/>
                  <a:gd name="T12" fmla="*/ 30904 w 11"/>
                  <a:gd name="T13" fmla="*/ 16857 h 11"/>
                  <a:gd name="T14" fmla="*/ 14047 w 11"/>
                  <a:gd name="T15" fmla="*/ 0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 h="11">
                    <a:moveTo>
                      <a:pt x="5" y="0"/>
                    </a:moveTo>
                    <a:cubicBezTo>
                      <a:pt x="3" y="0"/>
                      <a:pt x="0" y="3"/>
                      <a:pt x="0" y="6"/>
                    </a:cubicBezTo>
                    <a:cubicBezTo>
                      <a:pt x="0" y="7"/>
                      <a:pt x="0" y="7"/>
                      <a:pt x="1" y="8"/>
                    </a:cubicBezTo>
                    <a:cubicBezTo>
                      <a:pt x="0" y="10"/>
                      <a:pt x="0" y="10"/>
                      <a:pt x="0" y="10"/>
                    </a:cubicBezTo>
                    <a:cubicBezTo>
                      <a:pt x="1" y="9"/>
                      <a:pt x="1" y="9"/>
                      <a:pt x="1" y="9"/>
                    </a:cubicBezTo>
                    <a:cubicBezTo>
                      <a:pt x="2" y="10"/>
                      <a:pt x="4" y="11"/>
                      <a:pt x="5" y="11"/>
                    </a:cubicBezTo>
                    <a:cubicBezTo>
                      <a:pt x="8" y="11"/>
                      <a:pt x="11" y="9"/>
                      <a:pt x="11" y="6"/>
                    </a:cubicBezTo>
                    <a:cubicBezTo>
                      <a:pt x="11" y="3"/>
                      <a:pt x="8" y="0"/>
                      <a:pt x="5" y="0"/>
                    </a:cubicBezTo>
                    <a:close/>
                  </a:path>
                </a:pathLst>
              </a:custGeom>
              <a:solidFill>
                <a:srgbClr val="324E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1" name="Freeform 227"/>
              <p:cNvSpPr>
                <a:spLocks noEditPoints="1"/>
              </p:cNvSpPr>
              <p:nvPr/>
            </p:nvSpPr>
            <p:spPr bwMode="auto">
              <a:xfrm>
                <a:off x="7954119" y="1850185"/>
                <a:ext cx="25285" cy="39333"/>
              </a:xfrm>
              <a:custGeom>
                <a:avLst/>
                <a:gdLst>
                  <a:gd name="T0" fmla="*/ 16857 w 9"/>
                  <a:gd name="T1" fmla="*/ 39333 h 14"/>
                  <a:gd name="T2" fmla="*/ 19666 w 9"/>
                  <a:gd name="T3" fmla="*/ 36524 h 14"/>
                  <a:gd name="T4" fmla="*/ 16857 w 9"/>
                  <a:gd name="T5" fmla="*/ 30905 h 14"/>
                  <a:gd name="T6" fmla="*/ 19666 w 9"/>
                  <a:gd name="T7" fmla="*/ 25286 h 14"/>
                  <a:gd name="T8" fmla="*/ 22476 w 9"/>
                  <a:gd name="T9" fmla="*/ 28095 h 14"/>
                  <a:gd name="T10" fmla="*/ 25285 w 9"/>
                  <a:gd name="T11" fmla="*/ 22476 h 14"/>
                  <a:gd name="T12" fmla="*/ 19666 w 9"/>
                  <a:gd name="T13" fmla="*/ 19667 h 14"/>
                  <a:gd name="T14" fmla="*/ 19666 w 9"/>
                  <a:gd name="T15" fmla="*/ 16857 h 14"/>
                  <a:gd name="T16" fmla="*/ 22476 w 9"/>
                  <a:gd name="T17" fmla="*/ 14048 h 14"/>
                  <a:gd name="T18" fmla="*/ 22476 w 9"/>
                  <a:gd name="T19" fmla="*/ 8429 h 14"/>
                  <a:gd name="T20" fmla="*/ 16857 w 9"/>
                  <a:gd name="T21" fmla="*/ 11238 h 14"/>
                  <a:gd name="T22" fmla="*/ 16857 w 9"/>
                  <a:gd name="T23" fmla="*/ 8429 h 14"/>
                  <a:gd name="T24" fmla="*/ 16857 w 9"/>
                  <a:gd name="T25" fmla="*/ 0 h 14"/>
                  <a:gd name="T26" fmla="*/ 14047 w 9"/>
                  <a:gd name="T27" fmla="*/ 0 h 14"/>
                  <a:gd name="T28" fmla="*/ 11238 w 9"/>
                  <a:gd name="T29" fmla="*/ 5619 h 14"/>
                  <a:gd name="T30" fmla="*/ 8428 w 9"/>
                  <a:gd name="T31" fmla="*/ 8429 h 14"/>
                  <a:gd name="T32" fmla="*/ 8428 w 9"/>
                  <a:gd name="T33" fmla="*/ 0 h 14"/>
                  <a:gd name="T34" fmla="*/ 2809 w 9"/>
                  <a:gd name="T35" fmla="*/ 2810 h 14"/>
                  <a:gd name="T36" fmla="*/ 5619 w 9"/>
                  <a:gd name="T37" fmla="*/ 8429 h 14"/>
                  <a:gd name="T38" fmla="*/ 5619 w 9"/>
                  <a:gd name="T39" fmla="*/ 14048 h 14"/>
                  <a:gd name="T40" fmla="*/ 0 w 9"/>
                  <a:gd name="T41" fmla="*/ 11238 h 14"/>
                  <a:gd name="T42" fmla="*/ 0 w 9"/>
                  <a:gd name="T43" fmla="*/ 16857 h 14"/>
                  <a:gd name="T44" fmla="*/ 2809 w 9"/>
                  <a:gd name="T45" fmla="*/ 19667 h 14"/>
                  <a:gd name="T46" fmla="*/ 2809 w 9"/>
                  <a:gd name="T47" fmla="*/ 22476 h 14"/>
                  <a:gd name="T48" fmla="*/ 0 w 9"/>
                  <a:gd name="T49" fmla="*/ 28095 h 14"/>
                  <a:gd name="T50" fmla="*/ 0 w 9"/>
                  <a:gd name="T51" fmla="*/ 30905 h 14"/>
                  <a:gd name="T52" fmla="*/ 5619 w 9"/>
                  <a:gd name="T53" fmla="*/ 28095 h 14"/>
                  <a:gd name="T54" fmla="*/ 8428 w 9"/>
                  <a:gd name="T55" fmla="*/ 30905 h 14"/>
                  <a:gd name="T56" fmla="*/ 5619 w 9"/>
                  <a:gd name="T57" fmla="*/ 39333 h 14"/>
                  <a:gd name="T58" fmla="*/ 8428 w 9"/>
                  <a:gd name="T59" fmla="*/ 39333 h 14"/>
                  <a:gd name="T60" fmla="*/ 11238 w 9"/>
                  <a:gd name="T61" fmla="*/ 33714 h 14"/>
                  <a:gd name="T62" fmla="*/ 14047 w 9"/>
                  <a:gd name="T63" fmla="*/ 33714 h 14"/>
                  <a:gd name="T64" fmla="*/ 16857 w 9"/>
                  <a:gd name="T65" fmla="*/ 39333 h 14"/>
                  <a:gd name="T66" fmla="*/ 8428 w 9"/>
                  <a:gd name="T67" fmla="*/ 22476 h 14"/>
                  <a:gd name="T68" fmla="*/ 8428 w 9"/>
                  <a:gd name="T69" fmla="*/ 14048 h 14"/>
                  <a:gd name="T70" fmla="*/ 14047 w 9"/>
                  <a:gd name="T71" fmla="*/ 16857 h 14"/>
                  <a:gd name="T72" fmla="*/ 14047 w 9"/>
                  <a:gd name="T73" fmla="*/ 25286 h 14"/>
                  <a:gd name="T74" fmla="*/ 8428 w 9"/>
                  <a:gd name="T75" fmla="*/ 22476 h 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9" h="14">
                    <a:moveTo>
                      <a:pt x="6" y="14"/>
                    </a:moveTo>
                    <a:cubicBezTo>
                      <a:pt x="7" y="13"/>
                      <a:pt x="7" y="13"/>
                      <a:pt x="7" y="13"/>
                    </a:cubicBezTo>
                    <a:cubicBezTo>
                      <a:pt x="6" y="11"/>
                      <a:pt x="6" y="11"/>
                      <a:pt x="6" y="11"/>
                    </a:cubicBezTo>
                    <a:cubicBezTo>
                      <a:pt x="6" y="10"/>
                      <a:pt x="6" y="10"/>
                      <a:pt x="7" y="9"/>
                    </a:cubicBezTo>
                    <a:cubicBezTo>
                      <a:pt x="8" y="10"/>
                      <a:pt x="8" y="10"/>
                      <a:pt x="8" y="10"/>
                    </a:cubicBezTo>
                    <a:cubicBezTo>
                      <a:pt x="9" y="8"/>
                      <a:pt x="9" y="8"/>
                      <a:pt x="9" y="8"/>
                    </a:cubicBezTo>
                    <a:cubicBezTo>
                      <a:pt x="7" y="7"/>
                      <a:pt x="7" y="7"/>
                      <a:pt x="7" y="7"/>
                    </a:cubicBezTo>
                    <a:cubicBezTo>
                      <a:pt x="7" y="7"/>
                      <a:pt x="7" y="6"/>
                      <a:pt x="7" y="6"/>
                    </a:cubicBezTo>
                    <a:cubicBezTo>
                      <a:pt x="8" y="5"/>
                      <a:pt x="8" y="5"/>
                      <a:pt x="8" y="5"/>
                    </a:cubicBezTo>
                    <a:cubicBezTo>
                      <a:pt x="8" y="3"/>
                      <a:pt x="8" y="3"/>
                      <a:pt x="8" y="3"/>
                    </a:cubicBezTo>
                    <a:cubicBezTo>
                      <a:pt x="6" y="4"/>
                      <a:pt x="6" y="4"/>
                      <a:pt x="6" y="4"/>
                    </a:cubicBezTo>
                    <a:cubicBezTo>
                      <a:pt x="6" y="4"/>
                      <a:pt x="6" y="3"/>
                      <a:pt x="6" y="3"/>
                    </a:cubicBezTo>
                    <a:cubicBezTo>
                      <a:pt x="6" y="0"/>
                      <a:pt x="6" y="0"/>
                      <a:pt x="6" y="0"/>
                    </a:cubicBezTo>
                    <a:cubicBezTo>
                      <a:pt x="5" y="0"/>
                      <a:pt x="5" y="0"/>
                      <a:pt x="5" y="0"/>
                    </a:cubicBezTo>
                    <a:cubicBezTo>
                      <a:pt x="4" y="2"/>
                      <a:pt x="4" y="2"/>
                      <a:pt x="4" y="2"/>
                    </a:cubicBezTo>
                    <a:cubicBezTo>
                      <a:pt x="4" y="2"/>
                      <a:pt x="4" y="2"/>
                      <a:pt x="3" y="3"/>
                    </a:cubicBezTo>
                    <a:cubicBezTo>
                      <a:pt x="3" y="0"/>
                      <a:pt x="3" y="0"/>
                      <a:pt x="3" y="0"/>
                    </a:cubicBezTo>
                    <a:cubicBezTo>
                      <a:pt x="1" y="1"/>
                      <a:pt x="1" y="1"/>
                      <a:pt x="1" y="1"/>
                    </a:cubicBezTo>
                    <a:cubicBezTo>
                      <a:pt x="2" y="3"/>
                      <a:pt x="2" y="3"/>
                      <a:pt x="2" y="3"/>
                    </a:cubicBezTo>
                    <a:cubicBezTo>
                      <a:pt x="2" y="4"/>
                      <a:pt x="2" y="4"/>
                      <a:pt x="2" y="5"/>
                    </a:cubicBezTo>
                    <a:cubicBezTo>
                      <a:pt x="0" y="4"/>
                      <a:pt x="0" y="4"/>
                      <a:pt x="0" y="4"/>
                    </a:cubicBezTo>
                    <a:cubicBezTo>
                      <a:pt x="0" y="6"/>
                      <a:pt x="0" y="6"/>
                      <a:pt x="0" y="6"/>
                    </a:cubicBezTo>
                    <a:cubicBezTo>
                      <a:pt x="1" y="7"/>
                      <a:pt x="1" y="7"/>
                      <a:pt x="1" y="7"/>
                    </a:cubicBezTo>
                    <a:cubicBezTo>
                      <a:pt x="1" y="7"/>
                      <a:pt x="1" y="8"/>
                      <a:pt x="1" y="8"/>
                    </a:cubicBezTo>
                    <a:cubicBezTo>
                      <a:pt x="0" y="10"/>
                      <a:pt x="0" y="10"/>
                      <a:pt x="0" y="10"/>
                    </a:cubicBezTo>
                    <a:cubicBezTo>
                      <a:pt x="0" y="11"/>
                      <a:pt x="0" y="11"/>
                      <a:pt x="0" y="11"/>
                    </a:cubicBezTo>
                    <a:cubicBezTo>
                      <a:pt x="2" y="10"/>
                      <a:pt x="2" y="10"/>
                      <a:pt x="2" y="10"/>
                    </a:cubicBezTo>
                    <a:cubicBezTo>
                      <a:pt x="2" y="11"/>
                      <a:pt x="2" y="11"/>
                      <a:pt x="3" y="11"/>
                    </a:cubicBezTo>
                    <a:cubicBezTo>
                      <a:pt x="2" y="14"/>
                      <a:pt x="2" y="14"/>
                      <a:pt x="2" y="14"/>
                    </a:cubicBezTo>
                    <a:cubicBezTo>
                      <a:pt x="3" y="14"/>
                      <a:pt x="3" y="14"/>
                      <a:pt x="3" y="14"/>
                    </a:cubicBezTo>
                    <a:cubicBezTo>
                      <a:pt x="4" y="12"/>
                      <a:pt x="4" y="12"/>
                      <a:pt x="4" y="12"/>
                    </a:cubicBezTo>
                    <a:cubicBezTo>
                      <a:pt x="4" y="12"/>
                      <a:pt x="4" y="12"/>
                      <a:pt x="5" y="12"/>
                    </a:cubicBezTo>
                    <a:lnTo>
                      <a:pt x="6" y="14"/>
                    </a:lnTo>
                    <a:close/>
                    <a:moveTo>
                      <a:pt x="3" y="8"/>
                    </a:moveTo>
                    <a:cubicBezTo>
                      <a:pt x="2" y="7"/>
                      <a:pt x="3" y="6"/>
                      <a:pt x="3" y="5"/>
                    </a:cubicBezTo>
                    <a:cubicBezTo>
                      <a:pt x="4" y="4"/>
                      <a:pt x="5" y="5"/>
                      <a:pt x="5" y="6"/>
                    </a:cubicBezTo>
                    <a:cubicBezTo>
                      <a:pt x="6" y="7"/>
                      <a:pt x="5" y="9"/>
                      <a:pt x="5" y="9"/>
                    </a:cubicBezTo>
                    <a:cubicBezTo>
                      <a:pt x="4" y="10"/>
                      <a:pt x="3" y="9"/>
                      <a:pt x="3" y="8"/>
                    </a:cubicBezTo>
                    <a:close/>
                  </a:path>
                </a:pathLst>
              </a:custGeom>
              <a:solidFill>
                <a:srgbClr val="005C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2" name="Freeform 228"/>
              <p:cNvSpPr>
                <a:spLocks/>
              </p:cNvSpPr>
              <p:nvPr/>
            </p:nvSpPr>
            <p:spPr bwMode="auto">
              <a:xfrm>
                <a:off x="7962548" y="1867042"/>
                <a:ext cx="5619" cy="5619"/>
              </a:xfrm>
              <a:custGeom>
                <a:avLst/>
                <a:gdLst>
                  <a:gd name="T0" fmla="*/ 2810 w 2"/>
                  <a:gd name="T1" fmla="*/ 5619 h 2"/>
                  <a:gd name="T2" fmla="*/ 2810 w 2"/>
                  <a:gd name="T3" fmla="*/ 2810 h 2"/>
                  <a:gd name="T4" fmla="*/ 2810 w 2"/>
                  <a:gd name="T5" fmla="*/ 0 h 2"/>
                  <a:gd name="T6" fmla="*/ 5619 w 2"/>
                  <a:gd name="T7" fmla="*/ 2810 h 2"/>
                  <a:gd name="T8" fmla="*/ 2810 w 2"/>
                  <a:gd name="T9" fmla="*/ 5619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1" y="2"/>
                    </a:moveTo>
                    <a:cubicBezTo>
                      <a:pt x="1" y="2"/>
                      <a:pt x="1" y="2"/>
                      <a:pt x="1" y="1"/>
                    </a:cubicBezTo>
                    <a:cubicBezTo>
                      <a:pt x="0" y="1"/>
                      <a:pt x="1" y="1"/>
                      <a:pt x="1" y="0"/>
                    </a:cubicBezTo>
                    <a:cubicBezTo>
                      <a:pt x="1" y="0"/>
                      <a:pt x="1" y="0"/>
                      <a:pt x="2" y="1"/>
                    </a:cubicBezTo>
                    <a:cubicBezTo>
                      <a:pt x="2" y="1"/>
                      <a:pt x="2" y="2"/>
                      <a:pt x="1" y="2"/>
                    </a:cubicBezTo>
                    <a:close/>
                  </a:path>
                </a:pathLst>
              </a:custGeom>
              <a:solidFill>
                <a:srgbClr val="005C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3" name="Freeform 229"/>
              <p:cNvSpPr>
                <a:spLocks noEditPoints="1"/>
              </p:cNvSpPr>
              <p:nvPr/>
            </p:nvSpPr>
            <p:spPr bwMode="auto">
              <a:xfrm>
                <a:off x="7976595" y="1855804"/>
                <a:ext cx="19666" cy="30904"/>
              </a:xfrm>
              <a:custGeom>
                <a:avLst/>
                <a:gdLst>
                  <a:gd name="T0" fmla="*/ 19666 w 7"/>
                  <a:gd name="T1" fmla="*/ 19666 h 11"/>
                  <a:gd name="T2" fmla="*/ 19666 w 7"/>
                  <a:gd name="T3" fmla="*/ 16857 h 11"/>
                  <a:gd name="T4" fmla="*/ 16857 w 7"/>
                  <a:gd name="T5" fmla="*/ 14047 h 11"/>
                  <a:gd name="T6" fmla="*/ 16857 w 7"/>
                  <a:gd name="T7" fmla="*/ 11238 h 11"/>
                  <a:gd name="T8" fmla="*/ 19666 w 7"/>
                  <a:gd name="T9" fmla="*/ 8428 h 11"/>
                  <a:gd name="T10" fmla="*/ 16857 w 7"/>
                  <a:gd name="T11" fmla="*/ 5619 h 11"/>
                  <a:gd name="T12" fmla="*/ 14047 w 7"/>
                  <a:gd name="T13" fmla="*/ 8428 h 11"/>
                  <a:gd name="T14" fmla="*/ 14047 w 7"/>
                  <a:gd name="T15" fmla="*/ 5619 h 11"/>
                  <a:gd name="T16" fmla="*/ 14047 w 7"/>
                  <a:gd name="T17" fmla="*/ 0 h 11"/>
                  <a:gd name="T18" fmla="*/ 11238 w 7"/>
                  <a:gd name="T19" fmla="*/ 0 h 11"/>
                  <a:gd name="T20" fmla="*/ 11238 w 7"/>
                  <a:gd name="T21" fmla="*/ 5619 h 11"/>
                  <a:gd name="T22" fmla="*/ 8428 w 7"/>
                  <a:gd name="T23" fmla="*/ 5619 h 11"/>
                  <a:gd name="T24" fmla="*/ 5619 w 7"/>
                  <a:gd name="T25" fmla="*/ 0 h 11"/>
                  <a:gd name="T26" fmla="*/ 2809 w 7"/>
                  <a:gd name="T27" fmla="*/ 2809 h 11"/>
                  <a:gd name="T28" fmla="*/ 5619 w 7"/>
                  <a:gd name="T29" fmla="*/ 8428 h 11"/>
                  <a:gd name="T30" fmla="*/ 5619 w 7"/>
                  <a:gd name="T31" fmla="*/ 11238 h 11"/>
                  <a:gd name="T32" fmla="*/ 0 w 7"/>
                  <a:gd name="T33" fmla="*/ 11238 h 11"/>
                  <a:gd name="T34" fmla="*/ 0 w 7"/>
                  <a:gd name="T35" fmla="*/ 14047 h 11"/>
                  <a:gd name="T36" fmla="*/ 2809 w 7"/>
                  <a:gd name="T37" fmla="*/ 14047 h 11"/>
                  <a:gd name="T38" fmla="*/ 5619 w 7"/>
                  <a:gd name="T39" fmla="*/ 19666 h 11"/>
                  <a:gd name="T40" fmla="*/ 2809 w 7"/>
                  <a:gd name="T41" fmla="*/ 22476 h 11"/>
                  <a:gd name="T42" fmla="*/ 2809 w 7"/>
                  <a:gd name="T43" fmla="*/ 25285 h 11"/>
                  <a:gd name="T44" fmla="*/ 5619 w 7"/>
                  <a:gd name="T45" fmla="*/ 22476 h 11"/>
                  <a:gd name="T46" fmla="*/ 8428 w 7"/>
                  <a:gd name="T47" fmla="*/ 25285 h 11"/>
                  <a:gd name="T48" fmla="*/ 5619 w 7"/>
                  <a:gd name="T49" fmla="*/ 30904 h 11"/>
                  <a:gd name="T50" fmla="*/ 8428 w 7"/>
                  <a:gd name="T51" fmla="*/ 30904 h 11"/>
                  <a:gd name="T52" fmla="*/ 11238 w 7"/>
                  <a:gd name="T53" fmla="*/ 25285 h 11"/>
                  <a:gd name="T54" fmla="*/ 11238 w 7"/>
                  <a:gd name="T55" fmla="*/ 25285 h 11"/>
                  <a:gd name="T56" fmla="*/ 14047 w 7"/>
                  <a:gd name="T57" fmla="*/ 28095 h 11"/>
                  <a:gd name="T58" fmla="*/ 16857 w 7"/>
                  <a:gd name="T59" fmla="*/ 28095 h 11"/>
                  <a:gd name="T60" fmla="*/ 14047 w 7"/>
                  <a:gd name="T61" fmla="*/ 22476 h 11"/>
                  <a:gd name="T62" fmla="*/ 16857 w 7"/>
                  <a:gd name="T63" fmla="*/ 19666 h 11"/>
                  <a:gd name="T64" fmla="*/ 19666 w 7"/>
                  <a:gd name="T65" fmla="*/ 19666 h 11"/>
                  <a:gd name="T66" fmla="*/ 8428 w 7"/>
                  <a:gd name="T67" fmla="*/ 19666 h 11"/>
                  <a:gd name="T68" fmla="*/ 8428 w 7"/>
                  <a:gd name="T69" fmla="*/ 14047 h 11"/>
                  <a:gd name="T70" fmla="*/ 11238 w 7"/>
                  <a:gd name="T71" fmla="*/ 11238 h 11"/>
                  <a:gd name="T72" fmla="*/ 14047 w 7"/>
                  <a:gd name="T73" fmla="*/ 16857 h 11"/>
                  <a:gd name="T74" fmla="*/ 8428 w 7"/>
                  <a:gd name="T75" fmla="*/ 19666 h 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 h="11">
                    <a:moveTo>
                      <a:pt x="7" y="7"/>
                    </a:moveTo>
                    <a:cubicBezTo>
                      <a:pt x="7" y="6"/>
                      <a:pt x="7" y="6"/>
                      <a:pt x="7" y="6"/>
                    </a:cubicBezTo>
                    <a:cubicBezTo>
                      <a:pt x="6" y="5"/>
                      <a:pt x="6" y="5"/>
                      <a:pt x="6" y="5"/>
                    </a:cubicBezTo>
                    <a:cubicBezTo>
                      <a:pt x="6" y="5"/>
                      <a:pt x="6" y="5"/>
                      <a:pt x="6" y="4"/>
                    </a:cubicBezTo>
                    <a:cubicBezTo>
                      <a:pt x="7" y="3"/>
                      <a:pt x="7" y="3"/>
                      <a:pt x="7" y="3"/>
                    </a:cubicBezTo>
                    <a:cubicBezTo>
                      <a:pt x="6" y="2"/>
                      <a:pt x="6" y="2"/>
                      <a:pt x="6" y="2"/>
                    </a:cubicBezTo>
                    <a:cubicBezTo>
                      <a:pt x="5" y="3"/>
                      <a:pt x="5" y="3"/>
                      <a:pt x="5" y="3"/>
                    </a:cubicBezTo>
                    <a:cubicBezTo>
                      <a:pt x="5" y="3"/>
                      <a:pt x="5" y="2"/>
                      <a:pt x="5" y="2"/>
                    </a:cubicBezTo>
                    <a:cubicBezTo>
                      <a:pt x="5" y="0"/>
                      <a:pt x="5" y="0"/>
                      <a:pt x="5" y="0"/>
                    </a:cubicBezTo>
                    <a:cubicBezTo>
                      <a:pt x="4" y="0"/>
                      <a:pt x="4" y="0"/>
                      <a:pt x="4" y="0"/>
                    </a:cubicBezTo>
                    <a:cubicBezTo>
                      <a:pt x="4" y="2"/>
                      <a:pt x="4" y="2"/>
                      <a:pt x="4" y="2"/>
                    </a:cubicBezTo>
                    <a:cubicBezTo>
                      <a:pt x="3" y="2"/>
                      <a:pt x="3" y="2"/>
                      <a:pt x="3" y="2"/>
                    </a:cubicBezTo>
                    <a:cubicBezTo>
                      <a:pt x="2" y="0"/>
                      <a:pt x="2" y="0"/>
                      <a:pt x="2" y="0"/>
                    </a:cubicBezTo>
                    <a:cubicBezTo>
                      <a:pt x="1" y="1"/>
                      <a:pt x="1" y="1"/>
                      <a:pt x="1" y="1"/>
                    </a:cubicBezTo>
                    <a:cubicBezTo>
                      <a:pt x="2" y="3"/>
                      <a:pt x="2" y="3"/>
                      <a:pt x="2" y="3"/>
                    </a:cubicBezTo>
                    <a:cubicBezTo>
                      <a:pt x="2" y="3"/>
                      <a:pt x="2" y="4"/>
                      <a:pt x="2" y="4"/>
                    </a:cubicBezTo>
                    <a:cubicBezTo>
                      <a:pt x="0" y="4"/>
                      <a:pt x="0" y="4"/>
                      <a:pt x="0" y="4"/>
                    </a:cubicBezTo>
                    <a:cubicBezTo>
                      <a:pt x="0" y="5"/>
                      <a:pt x="0" y="5"/>
                      <a:pt x="0" y="5"/>
                    </a:cubicBezTo>
                    <a:cubicBezTo>
                      <a:pt x="1" y="5"/>
                      <a:pt x="1" y="5"/>
                      <a:pt x="1" y="5"/>
                    </a:cubicBezTo>
                    <a:cubicBezTo>
                      <a:pt x="1" y="6"/>
                      <a:pt x="2" y="6"/>
                      <a:pt x="2" y="7"/>
                    </a:cubicBezTo>
                    <a:cubicBezTo>
                      <a:pt x="1" y="8"/>
                      <a:pt x="1" y="8"/>
                      <a:pt x="1" y="8"/>
                    </a:cubicBezTo>
                    <a:cubicBezTo>
                      <a:pt x="1" y="9"/>
                      <a:pt x="1" y="9"/>
                      <a:pt x="1" y="9"/>
                    </a:cubicBezTo>
                    <a:cubicBezTo>
                      <a:pt x="2" y="8"/>
                      <a:pt x="2" y="8"/>
                      <a:pt x="2" y="8"/>
                    </a:cubicBezTo>
                    <a:cubicBezTo>
                      <a:pt x="2" y="8"/>
                      <a:pt x="3" y="8"/>
                      <a:pt x="3" y="9"/>
                    </a:cubicBezTo>
                    <a:cubicBezTo>
                      <a:pt x="2" y="11"/>
                      <a:pt x="2" y="11"/>
                      <a:pt x="2" y="11"/>
                    </a:cubicBezTo>
                    <a:cubicBezTo>
                      <a:pt x="3" y="11"/>
                      <a:pt x="3" y="11"/>
                      <a:pt x="3" y="11"/>
                    </a:cubicBezTo>
                    <a:cubicBezTo>
                      <a:pt x="4" y="9"/>
                      <a:pt x="4" y="9"/>
                      <a:pt x="4" y="9"/>
                    </a:cubicBezTo>
                    <a:cubicBezTo>
                      <a:pt x="4" y="9"/>
                      <a:pt x="4" y="9"/>
                      <a:pt x="4" y="9"/>
                    </a:cubicBezTo>
                    <a:cubicBezTo>
                      <a:pt x="5" y="10"/>
                      <a:pt x="5" y="10"/>
                      <a:pt x="5" y="10"/>
                    </a:cubicBezTo>
                    <a:cubicBezTo>
                      <a:pt x="6" y="10"/>
                      <a:pt x="6" y="10"/>
                      <a:pt x="6" y="10"/>
                    </a:cubicBezTo>
                    <a:cubicBezTo>
                      <a:pt x="5" y="8"/>
                      <a:pt x="5" y="8"/>
                      <a:pt x="5" y="8"/>
                    </a:cubicBezTo>
                    <a:cubicBezTo>
                      <a:pt x="5" y="8"/>
                      <a:pt x="6" y="7"/>
                      <a:pt x="6" y="7"/>
                    </a:cubicBezTo>
                    <a:lnTo>
                      <a:pt x="7" y="7"/>
                    </a:lnTo>
                    <a:close/>
                    <a:moveTo>
                      <a:pt x="3" y="7"/>
                    </a:moveTo>
                    <a:cubicBezTo>
                      <a:pt x="3" y="7"/>
                      <a:pt x="2" y="6"/>
                      <a:pt x="3" y="5"/>
                    </a:cubicBezTo>
                    <a:cubicBezTo>
                      <a:pt x="3" y="4"/>
                      <a:pt x="3" y="4"/>
                      <a:pt x="4" y="4"/>
                    </a:cubicBezTo>
                    <a:cubicBezTo>
                      <a:pt x="4" y="4"/>
                      <a:pt x="5" y="5"/>
                      <a:pt x="5" y="6"/>
                    </a:cubicBezTo>
                    <a:cubicBezTo>
                      <a:pt x="5" y="7"/>
                      <a:pt x="4" y="7"/>
                      <a:pt x="3" y="7"/>
                    </a:cubicBezTo>
                    <a:close/>
                  </a:path>
                </a:pathLst>
              </a:custGeom>
              <a:solidFill>
                <a:srgbClr val="005C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4" name="Freeform 230"/>
              <p:cNvSpPr>
                <a:spLocks/>
              </p:cNvSpPr>
              <p:nvPr/>
            </p:nvSpPr>
            <p:spPr bwMode="auto">
              <a:xfrm>
                <a:off x="7985023" y="1869852"/>
                <a:ext cx="2810" cy="2810"/>
              </a:xfrm>
              <a:custGeom>
                <a:avLst/>
                <a:gdLst>
                  <a:gd name="T0" fmla="*/ 2810 w 1"/>
                  <a:gd name="T1" fmla="*/ 2810 h 1"/>
                  <a:gd name="T2" fmla="*/ 2810 w 1"/>
                  <a:gd name="T3" fmla="*/ 2810 h 1"/>
                  <a:gd name="T4" fmla="*/ 0 w 1"/>
                  <a:gd name="T5" fmla="*/ 0 h 1"/>
                  <a:gd name="T6" fmla="*/ 2810 w 1"/>
                  <a:gd name="T7" fmla="*/ 0 h 1"/>
                  <a:gd name="T8" fmla="*/ 2810 w 1"/>
                  <a:gd name="T9" fmla="*/ 281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
                    <a:moveTo>
                      <a:pt x="1" y="1"/>
                    </a:moveTo>
                    <a:cubicBezTo>
                      <a:pt x="1" y="1"/>
                      <a:pt x="1" y="1"/>
                      <a:pt x="1" y="1"/>
                    </a:cubicBezTo>
                    <a:cubicBezTo>
                      <a:pt x="0" y="1"/>
                      <a:pt x="0" y="1"/>
                      <a:pt x="0" y="0"/>
                    </a:cubicBezTo>
                    <a:cubicBezTo>
                      <a:pt x="0" y="0"/>
                      <a:pt x="1" y="0"/>
                      <a:pt x="1" y="0"/>
                    </a:cubicBezTo>
                    <a:cubicBezTo>
                      <a:pt x="1" y="0"/>
                      <a:pt x="1" y="0"/>
                      <a:pt x="1" y="1"/>
                    </a:cubicBezTo>
                    <a:close/>
                  </a:path>
                </a:pathLst>
              </a:custGeom>
              <a:solidFill>
                <a:srgbClr val="005C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5" name="Freeform 231"/>
              <p:cNvSpPr>
                <a:spLocks noEditPoints="1"/>
              </p:cNvSpPr>
              <p:nvPr/>
            </p:nvSpPr>
            <p:spPr bwMode="auto">
              <a:xfrm>
                <a:off x="7973786" y="1883899"/>
                <a:ext cx="14048" cy="25285"/>
              </a:xfrm>
              <a:custGeom>
                <a:avLst/>
                <a:gdLst>
                  <a:gd name="T0" fmla="*/ 14048 w 5"/>
                  <a:gd name="T1" fmla="*/ 16857 h 9"/>
                  <a:gd name="T2" fmla="*/ 14048 w 5"/>
                  <a:gd name="T3" fmla="*/ 14047 h 9"/>
                  <a:gd name="T4" fmla="*/ 11238 w 5"/>
                  <a:gd name="T5" fmla="*/ 11238 h 9"/>
                  <a:gd name="T6" fmla="*/ 11238 w 5"/>
                  <a:gd name="T7" fmla="*/ 8428 h 9"/>
                  <a:gd name="T8" fmla="*/ 14048 w 5"/>
                  <a:gd name="T9" fmla="*/ 8428 h 9"/>
                  <a:gd name="T10" fmla="*/ 11238 w 5"/>
                  <a:gd name="T11" fmla="*/ 5619 h 9"/>
                  <a:gd name="T12" fmla="*/ 8429 w 5"/>
                  <a:gd name="T13" fmla="*/ 5619 h 9"/>
                  <a:gd name="T14" fmla="*/ 8429 w 5"/>
                  <a:gd name="T15" fmla="*/ 5619 h 9"/>
                  <a:gd name="T16" fmla="*/ 8429 w 5"/>
                  <a:gd name="T17" fmla="*/ 0 h 9"/>
                  <a:gd name="T18" fmla="*/ 5619 w 5"/>
                  <a:gd name="T19" fmla="*/ 0 h 9"/>
                  <a:gd name="T20" fmla="*/ 5619 w 5"/>
                  <a:gd name="T21" fmla="*/ 5619 h 9"/>
                  <a:gd name="T22" fmla="*/ 5619 w 5"/>
                  <a:gd name="T23" fmla="*/ 5619 h 9"/>
                  <a:gd name="T24" fmla="*/ 2810 w 5"/>
                  <a:gd name="T25" fmla="*/ 2809 h 9"/>
                  <a:gd name="T26" fmla="*/ 0 w 5"/>
                  <a:gd name="T27" fmla="*/ 2809 h 9"/>
                  <a:gd name="T28" fmla="*/ 2810 w 5"/>
                  <a:gd name="T29" fmla="*/ 5619 h 9"/>
                  <a:gd name="T30" fmla="*/ 2810 w 5"/>
                  <a:gd name="T31" fmla="*/ 8428 h 9"/>
                  <a:gd name="T32" fmla="*/ 0 w 5"/>
                  <a:gd name="T33" fmla="*/ 8428 h 9"/>
                  <a:gd name="T34" fmla="*/ 0 w 5"/>
                  <a:gd name="T35" fmla="*/ 11238 h 9"/>
                  <a:gd name="T36" fmla="*/ 2810 w 5"/>
                  <a:gd name="T37" fmla="*/ 11238 h 9"/>
                  <a:gd name="T38" fmla="*/ 2810 w 5"/>
                  <a:gd name="T39" fmla="*/ 14047 h 9"/>
                  <a:gd name="T40" fmla="*/ 0 w 5"/>
                  <a:gd name="T41" fmla="*/ 16857 h 9"/>
                  <a:gd name="T42" fmla="*/ 0 w 5"/>
                  <a:gd name="T43" fmla="*/ 19666 h 9"/>
                  <a:gd name="T44" fmla="*/ 2810 w 5"/>
                  <a:gd name="T45" fmla="*/ 16857 h 9"/>
                  <a:gd name="T46" fmla="*/ 5619 w 5"/>
                  <a:gd name="T47" fmla="*/ 19666 h 9"/>
                  <a:gd name="T48" fmla="*/ 2810 w 5"/>
                  <a:gd name="T49" fmla="*/ 22476 h 9"/>
                  <a:gd name="T50" fmla="*/ 5619 w 5"/>
                  <a:gd name="T51" fmla="*/ 25285 h 9"/>
                  <a:gd name="T52" fmla="*/ 5619 w 5"/>
                  <a:gd name="T53" fmla="*/ 19666 h 9"/>
                  <a:gd name="T54" fmla="*/ 8429 w 5"/>
                  <a:gd name="T55" fmla="*/ 19666 h 9"/>
                  <a:gd name="T56" fmla="*/ 8429 w 5"/>
                  <a:gd name="T57" fmla="*/ 22476 h 9"/>
                  <a:gd name="T58" fmla="*/ 11238 w 5"/>
                  <a:gd name="T59" fmla="*/ 22476 h 9"/>
                  <a:gd name="T60" fmla="*/ 8429 w 5"/>
                  <a:gd name="T61" fmla="*/ 16857 h 9"/>
                  <a:gd name="T62" fmla="*/ 11238 w 5"/>
                  <a:gd name="T63" fmla="*/ 16857 h 9"/>
                  <a:gd name="T64" fmla="*/ 14048 w 5"/>
                  <a:gd name="T65" fmla="*/ 16857 h 9"/>
                  <a:gd name="T66" fmla="*/ 5619 w 5"/>
                  <a:gd name="T67" fmla="*/ 16857 h 9"/>
                  <a:gd name="T68" fmla="*/ 2810 w 5"/>
                  <a:gd name="T69" fmla="*/ 11238 h 9"/>
                  <a:gd name="T70" fmla="*/ 5619 w 5"/>
                  <a:gd name="T71" fmla="*/ 8428 h 9"/>
                  <a:gd name="T72" fmla="*/ 8429 w 5"/>
                  <a:gd name="T73" fmla="*/ 14047 h 9"/>
                  <a:gd name="T74" fmla="*/ 5619 w 5"/>
                  <a:gd name="T75" fmla="*/ 16857 h 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 h="9">
                    <a:moveTo>
                      <a:pt x="5" y="6"/>
                    </a:moveTo>
                    <a:cubicBezTo>
                      <a:pt x="5" y="5"/>
                      <a:pt x="5" y="5"/>
                      <a:pt x="5" y="5"/>
                    </a:cubicBezTo>
                    <a:cubicBezTo>
                      <a:pt x="4" y="4"/>
                      <a:pt x="4" y="4"/>
                      <a:pt x="4" y="4"/>
                    </a:cubicBezTo>
                    <a:cubicBezTo>
                      <a:pt x="4" y="4"/>
                      <a:pt x="4" y="4"/>
                      <a:pt x="4" y="3"/>
                    </a:cubicBezTo>
                    <a:cubicBezTo>
                      <a:pt x="5" y="3"/>
                      <a:pt x="5" y="3"/>
                      <a:pt x="5" y="3"/>
                    </a:cubicBezTo>
                    <a:cubicBezTo>
                      <a:pt x="4" y="2"/>
                      <a:pt x="4" y="2"/>
                      <a:pt x="4" y="2"/>
                    </a:cubicBezTo>
                    <a:cubicBezTo>
                      <a:pt x="3" y="2"/>
                      <a:pt x="3" y="2"/>
                      <a:pt x="3" y="2"/>
                    </a:cubicBezTo>
                    <a:cubicBezTo>
                      <a:pt x="3" y="2"/>
                      <a:pt x="3" y="2"/>
                      <a:pt x="3" y="2"/>
                    </a:cubicBezTo>
                    <a:cubicBezTo>
                      <a:pt x="3" y="0"/>
                      <a:pt x="3" y="0"/>
                      <a:pt x="3" y="0"/>
                    </a:cubicBezTo>
                    <a:cubicBezTo>
                      <a:pt x="2" y="0"/>
                      <a:pt x="2" y="0"/>
                      <a:pt x="2" y="0"/>
                    </a:cubicBezTo>
                    <a:cubicBezTo>
                      <a:pt x="2" y="2"/>
                      <a:pt x="2" y="2"/>
                      <a:pt x="2" y="2"/>
                    </a:cubicBezTo>
                    <a:cubicBezTo>
                      <a:pt x="2" y="2"/>
                      <a:pt x="2" y="2"/>
                      <a:pt x="2" y="2"/>
                    </a:cubicBezTo>
                    <a:cubicBezTo>
                      <a:pt x="1" y="1"/>
                      <a:pt x="1" y="1"/>
                      <a:pt x="1" y="1"/>
                    </a:cubicBezTo>
                    <a:cubicBezTo>
                      <a:pt x="0" y="1"/>
                      <a:pt x="0" y="1"/>
                      <a:pt x="0" y="1"/>
                    </a:cubicBezTo>
                    <a:cubicBezTo>
                      <a:pt x="1" y="2"/>
                      <a:pt x="1" y="2"/>
                      <a:pt x="1" y="2"/>
                    </a:cubicBezTo>
                    <a:cubicBezTo>
                      <a:pt x="1" y="3"/>
                      <a:pt x="1" y="3"/>
                      <a:pt x="1" y="3"/>
                    </a:cubicBezTo>
                    <a:cubicBezTo>
                      <a:pt x="0" y="3"/>
                      <a:pt x="0" y="3"/>
                      <a:pt x="0" y="3"/>
                    </a:cubicBezTo>
                    <a:cubicBezTo>
                      <a:pt x="0" y="4"/>
                      <a:pt x="0" y="4"/>
                      <a:pt x="0" y="4"/>
                    </a:cubicBezTo>
                    <a:cubicBezTo>
                      <a:pt x="1" y="4"/>
                      <a:pt x="1" y="4"/>
                      <a:pt x="1" y="4"/>
                    </a:cubicBezTo>
                    <a:cubicBezTo>
                      <a:pt x="1" y="5"/>
                      <a:pt x="1" y="5"/>
                      <a:pt x="1" y="5"/>
                    </a:cubicBezTo>
                    <a:cubicBezTo>
                      <a:pt x="0" y="6"/>
                      <a:pt x="0" y="6"/>
                      <a:pt x="0" y="6"/>
                    </a:cubicBezTo>
                    <a:cubicBezTo>
                      <a:pt x="0" y="7"/>
                      <a:pt x="0" y="7"/>
                      <a:pt x="0" y="7"/>
                    </a:cubicBezTo>
                    <a:cubicBezTo>
                      <a:pt x="1" y="6"/>
                      <a:pt x="1" y="6"/>
                      <a:pt x="1" y="6"/>
                    </a:cubicBezTo>
                    <a:cubicBezTo>
                      <a:pt x="1" y="7"/>
                      <a:pt x="1" y="7"/>
                      <a:pt x="2" y="7"/>
                    </a:cubicBezTo>
                    <a:cubicBezTo>
                      <a:pt x="1" y="8"/>
                      <a:pt x="1" y="8"/>
                      <a:pt x="1" y="8"/>
                    </a:cubicBezTo>
                    <a:cubicBezTo>
                      <a:pt x="2" y="9"/>
                      <a:pt x="2" y="9"/>
                      <a:pt x="2" y="9"/>
                    </a:cubicBezTo>
                    <a:cubicBezTo>
                      <a:pt x="2" y="7"/>
                      <a:pt x="2" y="7"/>
                      <a:pt x="2" y="7"/>
                    </a:cubicBezTo>
                    <a:cubicBezTo>
                      <a:pt x="2" y="7"/>
                      <a:pt x="3" y="7"/>
                      <a:pt x="3" y="7"/>
                    </a:cubicBezTo>
                    <a:cubicBezTo>
                      <a:pt x="3" y="8"/>
                      <a:pt x="3" y="8"/>
                      <a:pt x="3" y="8"/>
                    </a:cubicBezTo>
                    <a:cubicBezTo>
                      <a:pt x="4" y="8"/>
                      <a:pt x="4" y="8"/>
                      <a:pt x="4" y="8"/>
                    </a:cubicBezTo>
                    <a:cubicBezTo>
                      <a:pt x="3" y="6"/>
                      <a:pt x="3" y="6"/>
                      <a:pt x="3" y="6"/>
                    </a:cubicBezTo>
                    <a:cubicBezTo>
                      <a:pt x="4" y="6"/>
                      <a:pt x="4" y="6"/>
                      <a:pt x="4" y="6"/>
                    </a:cubicBezTo>
                    <a:lnTo>
                      <a:pt x="5" y="6"/>
                    </a:lnTo>
                    <a:close/>
                    <a:moveTo>
                      <a:pt x="2" y="6"/>
                    </a:moveTo>
                    <a:cubicBezTo>
                      <a:pt x="2" y="6"/>
                      <a:pt x="1" y="5"/>
                      <a:pt x="1" y="4"/>
                    </a:cubicBezTo>
                    <a:cubicBezTo>
                      <a:pt x="2" y="3"/>
                      <a:pt x="2" y="3"/>
                      <a:pt x="2" y="3"/>
                    </a:cubicBezTo>
                    <a:cubicBezTo>
                      <a:pt x="3" y="3"/>
                      <a:pt x="3" y="4"/>
                      <a:pt x="3" y="5"/>
                    </a:cubicBezTo>
                    <a:cubicBezTo>
                      <a:pt x="3" y="5"/>
                      <a:pt x="3" y="6"/>
                      <a:pt x="2" y="6"/>
                    </a:cubicBezTo>
                    <a:close/>
                  </a:path>
                </a:pathLst>
              </a:custGeom>
              <a:solidFill>
                <a:srgbClr val="005C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6" name="Freeform 232"/>
              <p:cNvSpPr>
                <a:spLocks/>
              </p:cNvSpPr>
              <p:nvPr/>
            </p:nvSpPr>
            <p:spPr bwMode="auto">
              <a:xfrm>
                <a:off x="7979404" y="1895137"/>
                <a:ext cx="2810" cy="2810"/>
              </a:xfrm>
              <a:custGeom>
                <a:avLst/>
                <a:gdLst>
                  <a:gd name="T0" fmla="*/ 2810 w 1"/>
                  <a:gd name="T1" fmla="*/ 0 h 1"/>
                  <a:gd name="T2" fmla="*/ 0 w 1"/>
                  <a:gd name="T3" fmla="*/ 2810 h 1"/>
                  <a:gd name="T4" fmla="*/ 0 w 1"/>
                  <a:gd name="T5" fmla="*/ 0 h 1"/>
                  <a:gd name="T6" fmla="*/ 0 w 1"/>
                  <a:gd name="T7" fmla="*/ 0 h 1"/>
                  <a:gd name="T8" fmla="*/ 2810 w 1"/>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
                    <a:moveTo>
                      <a:pt x="1" y="0"/>
                    </a:moveTo>
                    <a:cubicBezTo>
                      <a:pt x="0" y="1"/>
                      <a:pt x="0" y="1"/>
                      <a:pt x="0" y="1"/>
                    </a:cubicBezTo>
                    <a:cubicBezTo>
                      <a:pt x="0" y="1"/>
                      <a:pt x="0" y="1"/>
                      <a:pt x="0" y="0"/>
                    </a:cubicBezTo>
                    <a:cubicBezTo>
                      <a:pt x="0" y="0"/>
                      <a:pt x="0" y="0"/>
                      <a:pt x="0" y="0"/>
                    </a:cubicBezTo>
                    <a:cubicBezTo>
                      <a:pt x="0" y="0"/>
                      <a:pt x="1" y="0"/>
                      <a:pt x="1" y="0"/>
                    </a:cubicBezTo>
                    <a:close/>
                  </a:path>
                </a:pathLst>
              </a:custGeom>
              <a:solidFill>
                <a:srgbClr val="005C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7" name="Freeform 233"/>
              <p:cNvSpPr>
                <a:spLocks/>
              </p:cNvSpPr>
              <p:nvPr/>
            </p:nvSpPr>
            <p:spPr bwMode="auto">
              <a:xfrm>
                <a:off x="7965358" y="1945706"/>
                <a:ext cx="25285" cy="28094"/>
              </a:xfrm>
              <a:custGeom>
                <a:avLst/>
                <a:gdLst>
                  <a:gd name="T0" fmla="*/ 19666 w 9"/>
                  <a:gd name="T1" fmla="*/ 0 h 10"/>
                  <a:gd name="T2" fmla="*/ 25285 w 9"/>
                  <a:gd name="T3" fmla="*/ 14047 h 10"/>
                  <a:gd name="T4" fmla="*/ 11238 w 9"/>
                  <a:gd name="T5" fmla="*/ 28094 h 10"/>
                  <a:gd name="T6" fmla="*/ 0 w 9"/>
                  <a:gd name="T7" fmla="*/ 11238 h 10"/>
                  <a:gd name="T8" fmla="*/ 8428 w 9"/>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0">
                    <a:moveTo>
                      <a:pt x="7" y="0"/>
                    </a:moveTo>
                    <a:cubicBezTo>
                      <a:pt x="8" y="1"/>
                      <a:pt x="9" y="3"/>
                      <a:pt x="9" y="5"/>
                    </a:cubicBezTo>
                    <a:cubicBezTo>
                      <a:pt x="9" y="8"/>
                      <a:pt x="7" y="10"/>
                      <a:pt x="4" y="10"/>
                    </a:cubicBezTo>
                    <a:cubicBezTo>
                      <a:pt x="2" y="10"/>
                      <a:pt x="0" y="7"/>
                      <a:pt x="0" y="4"/>
                    </a:cubicBezTo>
                    <a:cubicBezTo>
                      <a:pt x="1" y="2"/>
                      <a:pt x="2" y="1"/>
                      <a:pt x="3" y="0"/>
                    </a:cubicBezTo>
                  </a:path>
                </a:pathLst>
              </a:custGeom>
              <a:noFill/>
              <a:ln w="2"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8" name="Line 234"/>
              <p:cNvSpPr>
                <a:spLocks noChangeShapeType="1"/>
              </p:cNvSpPr>
              <p:nvPr/>
            </p:nvSpPr>
            <p:spPr bwMode="auto">
              <a:xfrm>
                <a:off x="7979404" y="1937278"/>
                <a:ext cx="1405" cy="19666"/>
              </a:xfrm>
              <a:prstGeom prst="line">
                <a:avLst/>
              </a:prstGeom>
              <a:noFill/>
              <a:ln w="2">
                <a:solidFill>
                  <a:srgbClr val="FFFFFF"/>
                </a:solidFill>
                <a:miter lim="800000"/>
                <a:headEnd/>
                <a:tailEnd/>
              </a:ln>
              <a:extLst>
                <a:ext uri="{909E8E84-426E-40DD-AFC4-6F175D3DCCD1}">
                  <a14:hiddenFill xmlns:a14="http://schemas.microsoft.com/office/drawing/2010/main">
                    <a:noFill/>
                  </a14:hiddenFill>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99" name="Freeform 235"/>
              <p:cNvSpPr>
                <a:spLocks/>
              </p:cNvSpPr>
              <p:nvPr/>
            </p:nvSpPr>
            <p:spPr bwMode="auto">
              <a:xfrm>
                <a:off x="7903550" y="2014537"/>
                <a:ext cx="5619" cy="25285"/>
              </a:xfrm>
              <a:custGeom>
                <a:avLst/>
                <a:gdLst>
                  <a:gd name="T0" fmla="*/ 0 w 4"/>
                  <a:gd name="T1" fmla="*/ 22476 h 18"/>
                  <a:gd name="T2" fmla="*/ 0 w 4"/>
                  <a:gd name="T3" fmla="*/ 0 h 18"/>
                  <a:gd name="T4" fmla="*/ 5619 w 4"/>
                  <a:gd name="T5" fmla="*/ 2809 h 18"/>
                  <a:gd name="T6" fmla="*/ 5619 w 4"/>
                  <a:gd name="T7" fmla="*/ 25285 h 18"/>
                  <a:gd name="T8" fmla="*/ 0 w 4"/>
                  <a:gd name="T9" fmla="*/ 22476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8">
                    <a:moveTo>
                      <a:pt x="0" y="16"/>
                    </a:moveTo>
                    <a:lnTo>
                      <a:pt x="0" y="0"/>
                    </a:lnTo>
                    <a:lnTo>
                      <a:pt x="4" y="2"/>
                    </a:lnTo>
                    <a:lnTo>
                      <a:pt x="4" y="18"/>
                    </a:lnTo>
                    <a:lnTo>
                      <a:pt x="0" y="16"/>
                    </a:lnTo>
                    <a:close/>
                  </a:path>
                </a:pathLst>
              </a:custGeom>
              <a:solidFill>
                <a:srgbClr val="0666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100" name="Freeform 236"/>
              <p:cNvSpPr>
                <a:spLocks/>
              </p:cNvSpPr>
              <p:nvPr/>
            </p:nvSpPr>
            <p:spPr bwMode="auto">
              <a:xfrm>
                <a:off x="7900740" y="2020156"/>
                <a:ext cx="2810" cy="16856"/>
              </a:xfrm>
              <a:custGeom>
                <a:avLst/>
                <a:gdLst>
                  <a:gd name="T0" fmla="*/ 0 w 2"/>
                  <a:gd name="T1" fmla="*/ 14047 h 12"/>
                  <a:gd name="T2" fmla="*/ 0 w 2"/>
                  <a:gd name="T3" fmla="*/ 0 h 12"/>
                  <a:gd name="T4" fmla="*/ 2810 w 2"/>
                  <a:gd name="T5" fmla="*/ 2809 h 12"/>
                  <a:gd name="T6" fmla="*/ 2810 w 2"/>
                  <a:gd name="T7" fmla="*/ 16856 h 12"/>
                  <a:gd name="T8" fmla="*/ 0 w 2"/>
                  <a:gd name="T9" fmla="*/ 14047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2">
                    <a:moveTo>
                      <a:pt x="0" y="10"/>
                    </a:moveTo>
                    <a:lnTo>
                      <a:pt x="0" y="0"/>
                    </a:lnTo>
                    <a:lnTo>
                      <a:pt x="2" y="2"/>
                    </a:lnTo>
                    <a:lnTo>
                      <a:pt x="2" y="12"/>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101" name="Freeform 237"/>
              <p:cNvSpPr>
                <a:spLocks/>
              </p:cNvSpPr>
              <p:nvPr/>
            </p:nvSpPr>
            <p:spPr bwMode="auto">
              <a:xfrm>
                <a:off x="7909169" y="2008918"/>
                <a:ext cx="2810" cy="33713"/>
              </a:xfrm>
              <a:custGeom>
                <a:avLst/>
                <a:gdLst>
                  <a:gd name="T0" fmla="*/ 0 w 2"/>
                  <a:gd name="T1" fmla="*/ 30904 h 24"/>
                  <a:gd name="T2" fmla="*/ 0 w 2"/>
                  <a:gd name="T3" fmla="*/ 0 h 24"/>
                  <a:gd name="T4" fmla="*/ 2810 w 2"/>
                  <a:gd name="T5" fmla="*/ 0 h 24"/>
                  <a:gd name="T6" fmla="*/ 2810 w 2"/>
                  <a:gd name="T7" fmla="*/ 33713 h 24"/>
                  <a:gd name="T8" fmla="*/ 0 w 2"/>
                  <a:gd name="T9" fmla="*/ 30904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4">
                    <a:moveTo>
                      <a:pt x="0" y="22"/>
                    </a:moveTo>
                    <a:lnTo>
                      <a:pt x="0" y="0"/>
                    </a:lnTo>
                    <a:lnTo>
                      <a:pt x="2" y="0"/>
                    </a:lnTo>
                    <a:lnTo>
                      <a:pt x="2" y="24"/>
                    </a:lnTo>
                    <a:lnTo>
                      <a:pt x="0" y="22"/>
                    </a:lnTo>
                    <a:close/>
                  </a:path>
                </a:pathLst>
              </a:cu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102" name="Freeform 238"/>
              <p:cNvSpPr>
                <a:spLocks/>
              </p:cNvSpPr>
              <p:nvPr/>
            </p:nvSpPr>
            <p:spPr bwMode="auto">
              <a:xfrm>
                <a:off x="7911978" y="2022966"/>
                <a:ext cx="5619" cy="22475"/>
              </a:xfrm>
              <a:custGeom>
                <a:avLst/>
                <a:gdLst>
                  <a:gd name="T0" fmla="*/ 0 w 4"/>
                  <a:gd name="T1" fmla="*/ 19666 h 16"/>
                  <a:gd name="T2" fmla="*/ 0 w 4"/>
                  <a:gd name="T3" fmla="*/ 0 h 16"/>
                  <a:gd name="T4" fmla="*/ 5619 w 4"/>
                  <a:gd name="T5" fmla="*/ 0 h 16"/>
                  <a:gd name="T6" fmla="*/ 5619 w 4"/>
                  <a:gd name="T7" fmla="*/ 22475 h 16"/>
                  <a:gd name="T8" fmla="*/ 0 w 4"/>
                  <a:gd name="T9" fmla="*/ 1966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6">
                    <a:moveTo>
                      <a:pt x="0" y="14"/>
                    </a:moveTo>
                    <a:lnTo>
                      <a:pt x="0" y="0"/>
                    </a:lnTo>
                    <a:lnTo>
                      <a:pt x="4" y="0"/>
                    </a:lnTo>
                    <a:lnTo>
                      <a:pt x="4" y="16"/>
                    </a:lnTo>
                    <a:lnTo>
                      <a:pt x="0" y="14"/>
                    </a:lnTo>
                    <a:close/>
                  </a:path>
                </a:pathLst>
              </a:custGeom>
              <a:solidFill>
                <a:srgbClr val="379CD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103" name="Oval 239"/>
              <p:cNvSpPr>
                <a:spLocks noChangeArrowheads="1"/>
              </p:cNvSpPr>
              <p:nvPr/>
            </p:nvSpPr>
            <p:spPr bwMode="auto">
              <a:xfrm>
                <a:off x="7965358" y="2037012"/>
                <a:ext cx="5619" cy="5619"/>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104" name="Oval 240"/>
              <p:cNvSpPr>
                <a:spLocks noChangeArrowheads="1"/>
              </p:cNvSpPr>
              <p:nvPr/>
            </p:nvSpPr>
            <p:spPr bwMode="auto">
              <a:xfrm>
                <a:off x="7970977" y="2025775"/>
                <a:ext cx="2810" cy="5619"/>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105" name="Oval 241"/>
              <p:cNvSpPr>
                <a:spLocks noChangeArrowheads="1"/>
              </p:cNvSpPr>
              <p:nvPr/>
            </p:nvSpPr>
            <p:spPr bwMode="auto">
              <a:xfrm>
                <a:off x="7962548" y="2034203"/>
                <a:ext cx="2810" cy="1405"/>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106" name="Oval 242"/>
              <p:cNvSpPr>
                <a:spLocks noChangeArrowheads="1"/>
              </p:cNvSpPr>
              <p:nvPr/>
            </p:nvSpPr>
            <p:spPr bwMode="auto">
              <a:xfrm>
                <a:off x="7973786" y="2037012"/>
                <a:ext cx="2810"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107" name="Oval 243"/>
              <p:cNvSpPr>
                <a:spLocks noChangeArrowheads="1"/>
              </p:cNvSpPr>
              <p:nvPr/>
            </p:nvSpPr>
            <p:spPr bwMode="auto">
              <a:xfrm>
                <a:off x="7962548" y="2039822"/>
                <a:ext cx="2810" cy="2810"/>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sp>
            <p:nvSpPr>
              <p:cNvPr id="108" name="Oval 244"/>
              <p:cNvSpPr>
                <a:spLocks noChangeArrowheads="1"/>
              </p:cNvSpPr>
              <p:nvPr/>
            </p:nvSpPr>
            <p:spPr bwMode="auto">
              <a:xfrm>
                <a:off x="7962548" y="2048251"/>
                <a:ext cx="2810" cy="5619"/>
              </a:xfrm>
              <a:prstGeom prst="ellipse">
                <a:avLst/>
              </a:prstGeom>
              <a:solidFill>
                <a:srgbClr val="498B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2850" kern="0" dirty="0">
                  <a:solidFill>
                    <a:srgbClr val="FFFFFF"/>
                  </a:solidFill>
                  <a:sym typeface="Helvetica Light"/>
                </a:endParaRPr>
              </a:p>
            </p:txBody>
          </p:sp>
        </p:grpSp>
      </p:grpSp>
      <p:grpSp>
        <p:nvGrpSpPr>
          <p:cNvPr id="109" name="Groupe 448"/>
          <p:cNvGrpSpPr>
            <a:grpSpLocks/>
          </p:cNvGrpSpPr>
          <p:nvPr/>
        </p:nvGrpSpPr>
        <p:grpSpPr bwMode="auto">
          <a:xfrm>
            <a:off x="6270526" y="2903553"/>
            <a:ext cx="596318" cy="925117"/>
            <a:chOff x="6139949" y="4083615"/>
            <a:chExt cx="1060138" cy="1644519"/>
          </a:xfrm>
        </p:grpSpPr>
        <p:pic>
          <p:nvPicPr>
            <p:cNvPr id="110" name="Image 449" descr="main.emf"/>
            <p:cNvPicPr>
              <a:picLocks noChangeAspect="1"/>
            </p:cNvPicPr>
            <p:nvPr/>
          </p:nvPicPr>
          <p:blipFill>
            <a:blip r:embed="rId17">
              <a:extLst>
                <a:ext uri="{28A0092B-C50C-407E-A947-70E740481C1C}">
                  <a14:useLocalDpi xmlns:a14="http://schemas.microsoft.com/office/drawing/2010/main"/>
                </a:ext>
              </a:extLst>
            </a:blip>
            <a:srcRect/>
            <a:stretch>
              <a:fillRect/>
            </a:stretch>
          </p:blipFill>
          <p:spPr bwMode="auto">
            <a:xfrm rot="-576224">
              <a:off x="6188710" y="5374053"/>
              <a:ext cx="876773" cy="35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 name="Rectangle 41"/>
            <p:cNvSpPr>
              <a:spLocks noChangeArrowheads="1"/>
            </p:cNvSpPr>
            <p:nvPr/>
          </p:nvSpPr>
          <p:spPr bwMode="auto">
            <a:xfrm>
              <a:off x="6139949" y="4083615"/>
              <a:ext cx="1060138" cy="2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900" b="1" kern="0" dirty="0">
                  <a:solidFill>
                    <a:srgbClr val="FFFFFF"/>
                  </a:solidFill>
                  <a:cs typeface="Arial" pitchFamily="34" charset="0"/>
                  <a:sym typeface="Helvetica Light"/>
                </a:rPr>
                <a:t>Automates</a:t>
              </a:r>
            </a:p>
          </p:txBody>
        </p:sp>
        <p:sp>
          <p:nvSpPr>
            <p:cNvPr id="112" name="Rectangle 50"/>
            <p:cNvSpPr>
              <a:spLocks noChangeArrowheads="1"/>
            </p:cNvSpPr>
            <p:nvPr/>
          </p:nvSpPr>
          <p:spPr bwMode="auto">
            <a:xfrm>
              <a:off x="6586107" y="4363183"/>
              <a:ext cx="404677" cy="27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1000" b="1" kern="0" dirty="0" smtClean="0">
                  <a:solidFill>
                    <a:srgbClr val="FFFFFF"/>
                  </a:solidFill>
                  <a:cs typeface="Arial" pitchFamily="34" charset="0"/>
                  <a:sym typeface="Helvetica Light"/>
                </a:rPr>
                <a:t>-</a:t>
              </a:r>
              <a:r>
                <a:rPr lang="fr-FR" altLang="fr-FR" sz="1000" b="1" kern="0" dirty="0">
                  <a:solidFill>
                    <a:srgbClr val="FFFFFF"/>
                  </a:solidFill>
                  <a:cs typeface="Arial" pitchFamily="34" charset="0"/>
                  <a:sym typeface="Helvetica Light"/>
                </a:rPr>
                <a:t>2</a:t>
              </a:r>
              <a:r>
                <a:rPr lang="fr-FR" altLang="fr-FR" sz="1000" b="1" kern="0" dirty="0" smtClean="0">
                  <a:solidFill>
                    <a:srgbClr val="FFFFFF"/>
                  </a:solidFill>
                  <a:cs typeface="Arial" pitchFamily="34" charset="0"/>
                  <a:sym typeface="Helvetica Light"/>
                </a:rPr>
                <a:t>%</a:t>
              </a:r>
              <a:endParaRPr lang="fr-FR" altLang="fr-FR" sz="1000" b="1" kern="0" dirty="0">
                <a:solidFill>
                  <a:srgbClr val="FFFFFF"/>
                </a:solidFill>
                <a:cs typeface="Arial" pitchFamily="34" charset="0"/>
                <a:sym typeface="Helvetica Light"/>
              </a:endParaRPr>
            </a:p>
          </p:txBody>
        </p:sp>
      </p:grpSp>
      <p:sp>
        <p:nvSpPr>
          <p:cNvPr id="121" name="Line 23"/>
          <p:cNvSpPr>
            <a:spLocks noChangeShapeType="1"/>
          </p:cNvSpPr>
          <p:nvPr/>
        </p:nvSpPr>
        <p:spPr bwMode="auto">
          <a:xfrm>
            <a:off x="2881874" y="2341994"/>
            <a:ext cx="893" cy="89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25718" tIns="12859" rIns="25718" bIns="12859"/>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122" name="Line 24"/>
          <p:cNvSpPr>
            <a:spLocks noChangeShapeType="1"/>
          </p:cNvSpPr>
          <p:nvPr/>
        </p:nvSpPr>
        <p:spPr bwMode="auto">
          <a:xfrm>
            <a:off x="2881874" y="2341994"/>
            <a:ext cx="893" cy="89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25718" tIns="12859" rIns="25718" bIns="12859"/>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123" name="Line 25"/>
          <p:cNvSpPr>
            <a:spLocks noChangeShapeType="1"/>
          </p:cNvSpPr>
          <p:nvPr/>
        </p:nvSpPr>
        <p:spPr bwMode="auto">
          <a:xfrm>
            <a:off x="2891696" y="2341994"/>
            <a:ext cx="893" cy="89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25718" tIns="12859" rIns="25718" bIns="12859"/>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sp>
        <p:nvSpPr>
          <p:cNvPr id="124" name="Line 26"/>
          <p:cNvSpPr>
            <a:spLocks noChangeShapeType="1"/>
          </p:cNvSpPr>
          <p:nvPr/>
        </p:nvSpPr>
        <p:spPr bwMode="auto">
          <a:xfrm>
            <a:off x="2891696" y="2341994"/>
            <a:ext cx="893" cy="89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25718" tIns="12859" rIns="25718" bIns="12859"/>
          <a:lstStyle/>
          <a:p>
            <a:pPr algn="ctr" defTabSz="219075" fontAlgn="auto" hangingPunct="0">
              <a:spcBef>
                <a:spcPts val="0"/>
              </a:spcBef>
              <a:spcAft>
                <a:spcPts val="0"/>
              </a:spcAft>
            </a:pPr>
            <a:endParaRPr lang="fr-FR" sz="2850" kern="0" dirty="0">
              <a:solidFill>
                <a:srgbClr val="000000"/>
              </a:solidFill>
              <a:latin typeface="Segoe UI Light"/>
              <a:sym typeface="Helvetica Light"/>
            </a:endParaRPr>
          </a:p>
        </p:txBody>
      </p:sp>
      <p:grpSp>
        <p:nvGrpSpPr>
          <p:cNvPr id="125" name="Groupe 139"/>
          <p:cNvGrpSpPr>
            <a:grpSpLocks/>
          </p:cNvGrpSpPr>
          <p:nvPr/>
        </p:nvGrpSpPr>
        <p:grpSpPr bwMode="auto">
          <a:xfrm>
            <a:off x="2424459" y="1851668"/>
            <a:ext cx="626775" cy="348344"/>
            <a:chOff x="514044" y="2263784"/>
            <a:chExt cx="1113475" cy="618338"/>
          </a:xfrm>
        </p:grpSpPr>
        <p:sp>
          <p:nvSpPr>
            <p:cNvPr id="126" name="Rectangle 93"/>
            <p:cNvSpPr>
              <a:spLocks noChangeArrowheads="1"/>
            </p:cNvSpPr>
            <p:nvPr/>
          </p:nvSpPr>
          <p:spPr bwMode="auto">
            <a:xfrm>
              <a:off x="514044" y="2263784"/>
              <a:ext cx="1113475" cy="327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600" b="1" kern="0" dirty="0">
                  <a:solidFill>
                    <a:srgbClr val="FFFFFF"/>
                  </a:solidFill>
                  <a:cs typeface="Arial" pitchFamily="34" charset="0"/>
                  <a:sym typeface="Helvetica Light"/>
                </a:rPr>
                <a:t>&gt; dont messages</a:t>
              </a:r>
            </a:p>
            <a:p>
              <a:pPr algn="ctr" defTabSz="219075" eaLnBrk="1" fontAlgn="auto" hangingPunct="1">
                <a:spcBef>
                  <a:spcPts val="0"/>
                </a:spcBef>
                <a:spcAft>
                  <a:spcPts val="0"/>
                </a:spcAft>
              </a:pPr>
              <a:r>
                <a:rPr lang="fr-FR" altLang="fr-FR" sz="600" b="1" kern="0" dirty="0">
                  <a:solidFill>
                    <a:srgbClr val="FFFFFF"/>
                  </a:solidFill>
                  <a:cs typeface="Arial" pitchFamily="34" charset="0"/>
                  <a:sym typeface="Helvetica Light"/>
                </a:rPr>
                <a:t>électroniques</a:t>
              </a:r>
            </a:p>
          </p:txBody>
        </p:sp>
        <p:sp>
          <p:nvSpPr>
            <p:cNvPr id="127" name="Rectangle 112"/>
            <p:cNvSpPr>
              <a:spLocks noChangeArrowheads="1"/>
            </p:cNvSpPr>
            <p:nvPr/>
          </p:nvSpPr>
          <p:spPr bwMode="auto">
            <a:xfrm>
              <a:off x="862966" y="2636275"/>
              <a:ext cx="469881" cy="245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900" b="1" kern="0" dirty="0" smtClean="0">
                  <a:solidFill>
                    <a:srgbClr val="FFFFFF"/>
                  </a:solidFill>
                  <a:cs typeface="Arial" pitchFamily="34" charset="0"/>
                  <a:sym typeface="Helvetica Light"/>
                </a:rPr>
                <a:t>+</a:t>
              </a:r>
              <a:r>
                <a:rPr lang="fr-FR" altLang="fr-FR" sz="900" b="1" kern="0" dirty="0">
                  <a:solidFill>
                    <a:srgbClr val="FFFFFF"/>
                  </a:solidFill>
                  <a:cs typeface="Arial" pitchFamily="34" charset="0"/>
                  <a:sym typeface="Helvetica Light"/>
                </a:rPr>
                <a:t>13</a:t>
              </a:r>
              <a:r>
                <a:rPr lang="fr-FR" altLang="fr-FR" sz="600" b="1" kern="0" dirty="0" smtClean="0">
                  <a:solidFill>
                    <a:srgbClr val="FFFFFF"/>
                  </a:solidFill>
                  <a:cs typeface="Arial" pitchFamily="34" charset="0"/>
                  <a:sym typeface="Helvetica Light"/>
                </a:rPr>
                <a:t>%</a:t>
              </a:r>
              <a:endParaRPr lang="fr-FR" altLang="fr-FR" sz="600" b="1" kern="0" dirty="0">
                <a:solidFill>
                  <a:srgbClr val="FFFFFF"/>
                </a:solidFill>
                <a:cs typeface="Arial" pitchFamily="34" charset="0"/>
                <a:sym typeface="Helvetica Light"/>
              </a:endParaRPr>
            </a:p>
          </p:txBody>
        </p:sp>
      </p:grpSp>
      <p:grpSp>
        <p:nvGrpSpPr>
          <p:cNvPr id="128" name="Groupe 142"/>
          <p:cNvGrpSpPr>
            <a:grpSpLocks/>
          </p:cNvGrpSpPr>
          <p:nvPr/>
        </p:nvGrpSpPr>
        <p:grpSpPr bwMode="auto">
          <a:xfrm>
            <a:off x="2359744" y="2283039"/>
            <a:ext cx="700088" cy="340310"/>
            <a:chOff x="800550" y="2563970"/>
            <a:chExt cx="1244123" cy="416506"/>
          </a:xfrm>
        </p:grpSpPr>
        <p:sp>
          <p:nvSpPr>
            <p:cNvPr id="129" name="Rectangle 93"/>
            <p:cNvSpPr>
              <a:spLocks noChangeArrowheads="1"/>
            </p:cNvSpPr>
            <p:nvPr/>
          </p:nvSpPr>
          <p:spPr bwMode="auto">
            <a:xfrm>
              <a:off x="800550" y="2563970"/>
              <a:ext cx="1244123" cy="22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600" b="1" kern="0" dirty="0">
                  <a:solidFill>
                    <a:srgbClr val="FFFFFF"/>
                  </a:solidFill>
                  <a:cs typeface="Arial" pitchFamily="34" charset="0"/>
                  <a:sym typeface="Helvetica Light"/>
                </a:rPr>
                <a:t>&gt; dont messages sécurisés</a:t>
              </a:r>
            </a:p>
          </p:txBody>
        </p:sp>
        <p:sp>
          <p:nvSpPr>
            <p:cNvPr id="130" name="Rectangle 101"/>
            <p:cNvSpPr>
              <a:spLocks noChangeArrowheads="1"/>
            </p:cNvSpPr>
            <p:nvPr/>
          </p:nvSpPr>
          <p:spPr bwMode="auto">
            <a:xfrm>
              <a:off x="1529022" y="2575458"/>
              <a:ext cx="116" cy="127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endParaRPr lang="fr-FR" altLang="fr-FR" sz="675" kern="0" dirty="0">
                <a:solidFill>
                  <a:srgbClr val="FFFFFF"/>
                </a:solidFill>
                <a:cs typeface="Arial" pitchFamily="34" charset="0"/>
                <a:sym typeface="Helvetica Light"/>
              </a:endParaRPr>
            </a:p>
          </p:txBody>
        </p:sp>
        <p:sp>
          <p:nvSpPr>
            <p:cNvPr id="131" name="Rectangle 112"/>
            <p:cNvSpPr>
              <a:spLocks noChangeArrowheads="1"/>
            </p:cNvSpPr>
            <p:nvPr/>
          </p:nvSpPr>
          <p:spPr bwMode="auto">
            <a:xfrm>
              <a:off x="1041046" y="2810967"/>
              <a:ext cx="529857" cy="169509"/>
            </a:xfrm>
            <a:prstGeom prst="rect">
              <a:avLst/>
            </a:prstGeom>
            <a:noFill/>
            <a:ln w="9525">
              <a:noFill/>
              <a:miter lim="800000"/>
              <a:headEnd/>
              <a:tailEnd/>
            </a:ln>
          </p:spPr>
          <p:txBody>
            <a:bodyPr wrap="none" lIns="0" tIns="0" rIns="0" bIns="0">
              <a:spAutoFit/>
            </a:bodyPr>
            <a:lstStyle/>
            <a:p>
              <a:pPr algn="ctr" defTabSz="219075" fontAlgn="auto" hangingPunct="0">
                <a:spcBef>
                  <a:spcPts val="0"/>
                </a:spcBef>
                <a:spcAft>
                  <a:spcPts val="0"/>
                </a:spcAft>
                <a:defRPr/>
              </a:pPr>
              <a:r>
                <a:rPr lang="fr-FR" sz="900" b="1" kern="0" dirty="0" smtClean="0">
                  <a:solidFill>
                    <a:srgbClr val="FFFFFF"/>
                  </a:solidFill>
                  <a:latin typeface="Arial" panose="020B0604020202020204" pitchFamily="34" charset="0"/>
                  <a:cs typeface="Arial" panose="020B0604020202020204" pitchFamily="34" charset="0"/>
                  <a:sym typeface="Helvetica Light"/>
                </a:rPr>
                <a:t>+</a:t>
              </a:r>
              <a:r>
                <a:rPr lang="fr-FR" sz="900" b="1" kern="0" dirty="0">
                  <a:solidFill>
                    <a:srgbClr val="FFFFFF"/>
                  </a:solidFill>
                  <a:latin typeface="Arial" panose="020B0604020202020204" pitchFamily="34" charset="0"/>
                  <a:cs typeface="Arial" panose="020B0604020202020204" pitchFamily="34" charset="0"/>
                  <a:sym typeface="Helvetica Light"/>
                </a:rPr>
                <a:t>24</a:t>
              </a:r>
              <a:r>
                <a:rPr lang="fr-FR" sz="900" b="1" kern="0" dirty="0" smtClean="0">
                  <a:solidFill>
                    <a:srgbClr val="FFFFFF"/>
                  </a:solidFill>
                  <a:latin typeface="Arial" panose="020B0604020202020204" pitchFamily="34" charset="0"/>
                  <a:cs typeface="Arial" panose="020B0604020202020204" pitchFamily="34" charset="0"/>
                  <a:sym typeface="Helvetica Light"/>
                </a:rPr>
                <a:t>%</a:t>
              </a:r>
              <a:endParaRPr lang="fr-FR" sz="700" b="1" kern="0" dirty="0">
                <a:solidFill>
                  <a:srgbClr val="FFFFFF"/>
                </a:solidFill>
                <a:latin typeface="Arial" panose="020B0604020202020204" pitchFamily="34" charset="0"/>
                <a:cs typeface="Arial" panose="020B0604020202020204" pitchFamily="34" charset="0"/>
                <a:sym typeface="Helvetica Light"/>
              </a:endParaRPr>
            </a:p>
          </p:txBody>
        </p:sp>
      </p:grpSp>
      <p:grpSp>
        <p:nvGrpSpPr>
          <p:cNvPr id="132" name="Groupe 146"/>
          <p:cNvGrpSpPr>
            <a:grpSpLocks/>
          </p:cNvGrpSpPr>
          <p:nvPr/>
        </p:nvGrpSpPr>
        <p:grpSpPr bwMode="auto">
          <a:xfrm>
            <a:off x="2810367" y="1419621"/>
            <a:ext cx="588303" cy="302571"/>
            <a:chOff x="830361" y="2383964"/>
            <a:chExt cx="1046530" cy="538434"/>
          </a:xfrm>
        </p:grpSpPr>
        <p:sp>
          <p:nvSpPr>
            <p:cNvPr id="133" name="Rectangle 93"/>
            <p:cNvSpPr>
              <a:spLocks noChangeArrowheads="1"/>
            </p:cNvSpPr>
            <p:nvPr/>
          </p:nvSpPr>
          <p:spPr bwMode="auto">
            <a:xfrm>
              <a:off x="830361" y="2383964"/>
              <a:ext cx="1046530" cy="2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900" b="1" kern="0" dirty="0">
                  <a:solidFill>
                    <a:schemeClr val="bg1"/>
                  </a:solidFill>
                  <a:latin typeface="Segoe UI Light"/>
                  <a:cs typeface="Arial" pitchFamily="34" charset="0"/>
                  <a:sym typeface="Helvetica Light"/>
                </a:rPr>
                <a:t>Messageries</a:t>
              </a:r>
            </a:p>
          </p:txBody>
        </p:sp>
        <p:sp>
          <p:nvSpPr>
            <p:cNvPr id="134" name="Rectangle 101"/>
            <p:cNvSpPr>
              <a:spLocks noChangeArrowheads="1"/>
            </p:cNvSpPr>
            <p:nvPr/>
          </p:nvSpPr>
          <p:spPr bwMode="auto">
            <a:xfrm>
              <a:off x="1528998" y="2575457"/>
              <a:ext cx="116" cy="18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defTabSz="219075" eaLnBrk="1" fontAlgn="auto" hangingPunct="1">
                <a:spcBef>
                  <a:spcPts val="0"/>
                </a:spcBef>
                <a:spcAft>
                  <a:spcPts val="0"/>
                </a:spcAft>
              </a:pPr>
              <a:endParaRPr lang="fr-FR" altLang="fr-FR" sz="675" kern="0" dirty="0">
                <a:solidFill>
                  <a:srgbClr val="FFFFFF"/>
                </a:solidFill>
                <a:cs typeface="Arial" pitchFamily="34" charset="0"/>
                <a:sym typeface="Helvetica Light"/>
              </a:endParaRPr>
            </a:p>
          </p:txBody>
        </p:sp>
        <p:sp>
          <p:nvSpPr>
            <p:cNvPr id="135" name="Rectangle 112"/>
            <p:cNvSpPr>
              <a:spLocks noChangeArrowheads="1"/>
            </p:cNvSpPr>
            <p:nvPr/>
          </p:nvSpPr>
          <p:spPr bwMode="auto">
            <a:xfrm>
              <a:off x="1034559" y="2675935"/>
              <a:ext cx="644459" cy="2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900" b="1" kern="0" dirty="0" smtClean="0">
                  <a:solidFill>
                    <a:srgbClr val="FFFFFF"/>
                  </a:solidFill>
                  <a:cs typeface="Arial" pitchFamily="34" charset="0"/>
                  <a:sym typeface="Helvetica Light"/>
                </a:rPr>
                <a:t>+ </a:t>
              </a:r>
              <a:r>
                <a:rPr lang="fr-FR" altLang="fr-FR" sz="900" b="1" kern="0" dirty="0">
                  <a:solidFill>
                    <a:srgbClr val="FFFFFF"/>
                  </a:solidFill>
                  <a:cs typeface="Arial" pitchFamily="34" charset="0"/>
                  <a:sym typeface="Helvetica Light"/>
                </a:rPr>
                <a:t>16 </a:t>
              </a:r>
              <a:r>
                <a:rPr lang="fr-FR" altLang="fr-FR" sz="900" b="1" kern="0" dirty="0" smtClean="0">
                  <a:solidFill>
                    <a:srgbClr val="FFFFFF"/>
                  </a:solidFill>
                  <a:cs typeface="Arial" pitchFamily="34" charset="0"/>
                  <a:sym typeface="Helvetica Light"/>
                </a:rPr>
                <a:t>%</a:t>
              </a:r>
              <a:endParaRPr lang="fr-FR" altLang="fr-FR" sz="900" b="1" kern="0" dirty="0">
                <a:solidFill>
                  <a:srgbClr val="FFFFFF"/>
                </a:solidFill>
                <a:cs typeface="Arial" pitchFamily="34" charset="0"/>
                <a:sym typeface="Helvetica Light"/>
              </a:endParaRPr>
            </a:p>
          </p:txBody>
        </p:sp>
      </p:grpSp>
      <p:pic>
        <p:nvPicPr>
          <p:cNvPr id="136" name="Image 135"/>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3045540" y="1848204"/>
            <a:ext cx="325041" cy="325041"/>
          </a:xfrm>
          <a:prstGeom prst="rect">
            <a:avLst/>
          </a:prstGeom>
          <a:ln>
            <a:noFill/>
          </a:ln>
          <a:effectLst>
            <a:outerShdw blurRad="63500" sx="102000" sy="102000" algn="ctr" rotWithShape="0">
              <a:prstClr val="black">
                <a:alpha val="40000"/>
              </a:prstClr>
            </a:outerShdw>
          </a:effectLst>
        </p:spPr>
      </p:pic>
      <p:sp>
        <p:nvSpPr>
          <p:cNvPr id="137" name="Rectangle 246"/>
          <p:cNvSpPr>
            <a:spLocks noChangeArrowheads="1"/>
          </p:cNvSpPr>
          <p:nvPr/>
        </p:nvSpPr>
        <p:spPr bwMode="auto">
          <a:xfrm>
            <a:off x="6637306" y="2362547"/>
            <a:ext cx="33022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1000" b="1" kern="0" dirty="0" smtClean="0">
                <a:solidFill>
                  <a:srgbClr val="FFFFFF"/>
                </a:solidFill>
                <a:cs typeface="Arial" pitchFamily="34" charset="0"/>
                <a:sym typeface="Helvetica Light"/>
              </a:rPr>
              <a:t>+ </a:t>
            </a:r>
            <a:r>
              <a:rPr lang="fr-FR" altLang="fr-FR" sz="1000" b="1" kern="0" dirty="0">
                <a:solidFill>
                  <a:srgbClr val="FFFFFF"/>
                </a:solidFill>
                <a:cs typeface="Arial" pitchFamily="34" charset="0"/>
                <a:sym typeface="Helvetica Light"/>
              </a:rPr>
              <a:t>6 </a:t>
            </a:r>
            <a:r>
              <a:rPr lang="fr-FR" altLang="fr-FR" sz="1000" b="1" kern="0" dirty="0" smtClean="0">
                <a:solidFill>
                  <a:srgbClr val="FFFFFF"/>
                </a:solidFill>
                <a:cs typeface="Arial" pitchFamily="34" charset="0"/>
                <a:sym typeface="Helvetica Light"/>
              </a:rPr>
              <a:t>%</a:t>
            </a:r>
            <a:endParaRPr lang="fr-FR" altLang="fr-FR" sz="2400" b="1" kern="0" dirty="0">
              <a:solidFill>
                <a:srgbClr val="FFFFFF"/>
              </a:solidFill>
              <a:cs typeface="Arial" pitchFamily="34" charset="0"/>
              <a:sym typeface="Helvetica Light"/>
            </a:endParaRPr>
          </a:p>
        </p:txBody>
      </p:sp>
      <p:sp>
        <p:nvSpPr>
          <p:cNvPr id="138" name="Rectangle 246"/>
          <p:cNvSpPr>
            <a:spLocks noChangeArrowheads="1"/>
          </p:cNvSpPr>
          <p:nvPr/>
        </p:nvSpPr>
        <p:spPr bwMode="auto">
          <a:xfrm rot="4921">
            <a:off x="7394882" y="3406424"/>
            <a:ext cx="40075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219075" eaLnBrk="1" fontAlgn="auto" hangingPunct="1">
              <a:spcBef>
                <a:spcPts val="0"/>
              </a:spcBef>
              <a:spcAft>
                <a:spcPts val="0"/>
              </a:spcAft>
            </a:pPr>
            <a:r>
              <a:rPr lang="fr-FR" altLang="fr-FR" sz="1000" b="1" kern="0" dirty="0" smtClean="0">
                <a:solidFill>
                  <a:srgbClr val="FFFFFF"/>
                </a:solidFill>
                <a:cs typeface="Arial" pitchFamily="34" charset="0"/>
                <a:sym typeface="Helvetica Light"/>
              </a:rPr>
              <a:t>+ </a:t>
            </a:r>
            <a:r>
              <a:rPr lang="fr-FR" altLang="fr-FR" sz="1000" b="1" kern="0" dirty="0">
                <a:solidFill>
                  <a:srgbClr val="FFFFFF"/>
                </a:solidFill>
                <a:cs typeface="Arial" pitchFamily="34" charset="0"/>
                <a:sym typeface="Helvetica Light"/>
              </a:rPr>
              <a:t>30 </a:t>
            </a:r>
            <a:r>
              <a:rPr lang="fr-FR" altLang="fr-FR" sz="1000" b="1" kern="0" dirty="0" smtClean="0">
                <a:solidFill>
                  <a:srgbClr val="FFFFFF"/>
                </a:solidFill>
                <a:cs typeface="Arial" pitchFamily="34" charset="0"/>
                <a:sym typeface="Helvetica Light"/>
              </a:rPr>
              <a:t>%</a:t>
            </a:r>
            <a:endParaRPr lang="fr-FR" altLang="fr-FR" sz="1000" b="1" kern="0" dirty="0">
              <a:solidFill>
                <a:srgbClr val="FFFFFF"/>
              </a:solidFill>
              <a:cs typeface="Arial" pitchFamily="34" charset="0"/>
              <a:sym typeface="Helvetica Light"/>
            </a:endParaRPr>
          </a:p>
        </p:txBody>
      </p:sp>
      <p:pic>
        <p:nvPicPr>
          <p:cNvPr id="139"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0" y="19983"/>
            <a:ext cx="1268964" cy="57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331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childTnLst>
                                </p:cTn>
                              </p:par>
                              <p:par>
                                <p:cTn id="18" presetID="10" presetClass="entr" presetSubtype="0" fill="hold" grpId="0" nodeType="withEffect" nodePh="1">
                                  <p:stCondLst>
                                    <p:cond delay="0"/>
                                  </p:stCondLst>
                                  <p:endCondLst>
                                    <p:cond evt="begin" delay="0">
                                      <p:tn val="18"/>
                                    </p:cond>
                                  </p:end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par>
                                <p:cTn id="24" presetID="10" presetClass="entr" presetSubtype="0" fill="hold" grpId="0" nodeType="withEffect" nodePh="1">
                                  <p:stCondLst>
                                    <p:cond delay="0"/>
                                  </p:stCondLst>
                                  <p:endCondLst>
                                    <p:cond evt="begin" delay="0">
                                      <p:tn val="24"/>
                                    </p:cond>
                                  </p:end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par>
                                <p:cTn id="27" presetID="10" presetClass="entr" presetSubtype="0" fill="hold" grpId="0" nodeType="withEffect" nodePh="1">
                                  <p:stCondLst>
                                    <p:cond delay="0"/>
                                  </p:stCondLst>
                                  <p:endCondLst>
                                    <p:cond evt="begin" delay="0">
                                      <p:tn val="27"/>
                                    </p:cond>
                                  </p:end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childTnLst>
                                </p:cTn>
                              </p:par>
                              <p:par>
                                <p:cTn id="33" presetID="10" presetClass="entr" presetSubtype="0" fill="hold" grpId="0" nodeType="withEffect" nodePh="1">
                                  <p:stCondLst>
                                    <p:cond delay="0"/>
                                  </p:stCondLst>
                                  <p:endCondLst>
                                    <p:cond evt="begin" delay="0">
                                      <p:tn val="33"/>
                                    </p:cond>
                                  </p:end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childTnLst>
                                </p:cTn>
                              </p:par>
                              <p:par>
                                <p:cTn id="36" presetID="10" presetClass="entr" presetSubtype="0"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1000"/>
                                        <p:tgtEl>
                                          <p:spTgt spid="2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1000"/>
                                        <p:tgtEl>
                                          <p:spTgt spid="28"/>
                                        </p:tgtEl>
                                      </p:cBhvr>
                                    </p:animEffect>
                                  </p:childTnLst>
                                </p:cTn>
                              </p:par>
                              <p:par>
                                <p:cTn id="45" presetID="10"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1000"/>
                                        <p:tgtEl>
                                          <p:spTgt spid="29"/>
                                        </p:tgtEl>
                                      </p:cBhvr>
                                    </p:animEffect>
                                  </p:childTnLst>
                                </p:cTn>
                              </p:par>
                              <p:par>
                                <p:cTn id="48" presetID="10" presetClass="entr" presetSubtype="0" fill="hold"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childTnLst>
                                </p:cTn>
                              </p:par>
                              <p:par>
                                <p:cTn id="51" presetID="10" presetClass="entr" presetSubtype="0"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1000"/>
                                        <p:tgtEl>
                                          <p:spTgt spid="35"/>
                                        </p:tgtEl>
                                      </p:cBhvr>
                                    </p:animEffect>
                                  </p:childTnLst>
                                </p:cTn>
                              </p:par>
                              <p:par>
                                <p:cTn id="54" presetID="10" presetClass="entr" presetSubtype="0" fill="hold" nodeType="with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fade">
                                      <p:cBhvr>
                                        <p:cTn id="56" dur="1000"/>
                                        <p:tgtEl>
                                          <p:spTgt spid="38"/>
                                        </p:tgtEl>
                                      </p:cBhvr>
                                    </p:animEffect>
                                  </p:childTnLst>
                                </p:cTn>
                              </p:par>
                              <p:par>
                                <p:cTn id="57" presetID="10" presetClass="entr" presetSubtype="0" fill="hold" nodeType="with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1000"/>
                                        <p:tgtEl>
                                          <p:spTgt spid="39"/>
                                        </p:tgtEl>
                                      </p:cBhvr>
                                    </p:animEffect>
                                  </p:childTnLst>
                                </p:cTn>
                              </p:par>
                              <p:par>
                                <p:cTn id="60" presetID="10" presetClass="entr" presetSubtype="0" fill="hold"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childTnLst>
                                </p:cTn>
                              </p:par>
                              <p:par>
                                <p:cTn id="63" presetID="10" presetClass="entr" presetSubtype="0" fill="hold" nodeType="with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childTnLst>
                                </p:cTn>
                              </p:par>
                              <p:par>
                                <p:cTn id="66" presetID="10" presetClass="entr" presetSubtype="0" fill="hold" nodeType="withEffect">
                                  <p:stCondLst>
                                    <p:cond delay="0"/>
                                  </p:stCondLst>
                                  <p:childTnLst>
                                    <p:set>
                                      <p:cBhvr>
                                        <p:cTn id="67" dur="1" fill="hold">
                                          <p:stCondLst>
                                            <p:cond delay="0"/>
                                          </p:stCondLst>
                                        </p:cTn>
                                        <p:tgtEl>
                                          <p:spTgt spid="47"/>
                                        </p:tgtEl>
                                        <p:attrNameLst>
                                          <p:attrName>style.visibility</p:attrName>
                                        </p:attrNameLst>
                                      </p:cBhvr>
                                      <p:to>
                                        <p:strVal val="visible"/>
                                      </p:to>
                                    </p:set>
                                    <p:animEffect transition="in" filter="fade">
                                      <p:cBhvr>
                                        <p:cTn id="68" dur="1000"/>
                                        <p:tgtEl>
                                          <p:spTgt spid="47"/>
                                        </p:tgtEl>
                                      </p:cBhvr>
                                    </p:animEffect>
                                  </p:childTnLst>
                                </p:cTn>
                              </p:par>
                              <p:par>
                                <p:cTn id="69" presetID="10" presetClass="entr" presetSubtype="0" fill="hold" nodeType="with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fade">
                                      <p:cBhvr>
                                        <p:cTn id="71" dur="1000"/>
                                        <p:tgtEl>
                                          <p:spTgt spid="52"/>
                                        </p:tgtEl>
                                      </p:cBhvr>
                                    </p:animEffect>
                                  </p:childTnLst>
                                </p:cTn>
                              </p:par>
                              <p:par>
                                <p:cTn id="72" presetID="10" presetClass="entr" presetSubtype="0"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fade">
                                      <p:cBhvr>
                                        <p:cTn id="74" dur="1000"/>
                                        <p:tgtEl>
                                          <p:spTgt spid="109"/>
                                        </p:tgtEl>
                                      </p:cBhvr>
                                    </p:animEffect>
                                  </p:childTnLst>
                                </p:cTn>
                              </p:par>
                              <p:par>
                                <p:cTn id="75" presetID="10" presetClass="entr" presetSubtype="0" fill="hold" grpId="0" nodeType="withEffect" nodePh="1">
                                  <p:stCondLst>
                                    <p:cond delay="0"/>
                                  </p:stCondLst>
                                  <p:endCondLst>
                                    <p:cond evt="begin" delay="0">
                                      <p:tn val="75"/>
                                    </p:cond>
                                  </p:endCondLst>
                                  <p:childTnLst>
                                    <p:set>
                                      <p:cBhvr>
                                        <p:cTn id="76" dur="1" fill="hold">
                                          <p:stCondLst>
                                            <p:cond delay="0"/>
                                          </p:stCondLst>
                                        </p:cTn>
                                        <p:tgtEl>
                                          <p:spTgt spid="121"/>
                                        </p:tgtEl>
                                        <p:attrNameLst>
                                          <p:attrName>style.visibility</p:attrName>
                                        </p:attrNameLst>
                                      </p:cBhvr>
                                      <p:to>
                                        <p:strVal val="visible"/>
                                      </p:to>
                                    </p:set>
                                    <p:animEffect transition="in" filter="fade">
                                      <p:cBhvr>
                                        <p:cTn id="77" dur="1000"/>
                                        <p:tgtEl>
                                          <p:spTgt spid="121"/>
                                        </p:tgtEl>
                                      </p:cBhvr>
                                    </p:animEffect>
                                  </p:childTnLst>
                                </p:cTn>
                              </p:par>
                              <p:par>
                                <p:cTn id="78" presetID="10" presetClass="entr" presetSubtype="0" fill="hold" grpId="0" nodeType="withEffect" nodePh="1">
                                  <p:stCondLst>
                                    <p:cond delay="0"/>
                                  </p:stCondLst>
                                  <p:endCondLst>
                                    <p:cond evt="begin" delay="0">
                                      <p:tn val="78"/>
                                    </p:cond>
                                  </p:endCondLst>
                                  <p:childTnLst>
                                    <p:set>
                                      <p:cBhvr>
                                        <p:cTn id="79" dur="1" fill="hold">
                                          <p:stCondLst>
                                            <p:cond delay="0"/>
                                          </p:stCondLst>
                                        </p:cTn>
                                        <p:tgtEl>
                                          <p:spTgt spid="122"/>
                                        </p:tgtEl>
                                        <p:attrNameLst>
                                          <p:attrName>style.visibility</p:attrName>
                                        </p:attrNameLst>
                                      </p:cBhvr>
                                      <p:to>
                                        <p:strVal val="visible"/>
                                      </p:to>
                                    </p:set>
                                    <p:animEffect transition="in" filter="fade">
                                      <p:cBhvr>
                                        <p:cTn id="80" dur="1000"/>
                                        <p:tgtEl>
                                          <p:spTgt spid="122"/>
                                        </p:tgtEl>
                                      </p:cBhvr>
                                    </p:animEffect>
                                  </p:childTnLst>
                                </p:cTn>
                              </p:par>
                              <p:par>
                                <p:cTn id="81" presetID="10" presetClass="entr" presetSubtype="0" fill="hold" grpId="0" nodeType="withEffect" nodePh="1">
                                  <p:stCondLst>
                                    <p:cond delay="0"/>
                                  </p:stCondLst>
                                  <p:endCondLst>
                                    <p:cond evt="begin" delay="0">
                                      <p:tn val="81"/>
                                    </p:cond>
                                  </p:endCondLst>
                                  <p:childTnLst>
                                    <p:set>
                                      <p:cBhvr>
                                        <p:cTn id="82" dur="1" fill="hold">
                                          <p:stCondLst>
                                            <p:cond delay="0"/>
                                          </p:stCondLst>
                                        </p:cTn>
                                        <p:tgtEl>
                                          <p:spTgt spid="123"/>
                                        </p:tgtEl>
                                        <p:attrNameLst>
                                          <p:attrName>style.visibility</p:attrName>
                                        </p:attrNameLst>
                                      </p:cBhvr>
                                      <p:to>
                                        <p:strVal val="visible"/>
                                      </p:to>
                                    </p:set>
                                    <p:animEffect transition="in" filter="fade">
                                      <p:cBhvr>
                                        <p:cTn id="83" dur="1000"/>
                                        <p:tgtEl>
                                          <p:spTgt spid="123"/>
                                        </p:tgtEl>
                                      </p:cBhvr>
                                    </p:animEffect>
                                  </p:childTnLst>
                                </p:cTn>
                              </p:par>
                              <p:par>
                                <p:cTn id="84" presetID="10" presetClass="entr" presetSubtype="0" fill="hold" grpId="0" nodeType="withEffect" nodePh="1">
                                  <p:stCondLst>
                                    <p:cond delay="0"/>
                                  </p:stCondLst>
                                  <p:endCondLst>
                                    <p:cond evt="begin" delay="0">
                                      <p:tn val="84"/>
                                    </p:cond>
                                  </p:endCondLst>
                                  <p:childTnLst>
                                    <p:set>
                                      <p:cBhvr>
                                        <p:cTn id="85" dur="1" fill="hold">
                                          <p:stCondLst>
                                            <p:cond delay="0"/>
                                          </p:stCondLst>
                                        </p:cTn>
                                        <p:tgtEl>
                                          <p:spTgt spid="124"/>
                                        </p:tgtEl>
                                        <p:attrNameLst>
                                          <p:attrName>style.visibility</p:attrName>
                                        </p:attrNameLst>
                                      </p:cBhvr>
                                      <p:to>
                                        <p:strVal val="visible"/>
                                      </p:to>
                                    </p:set>
                                    <p:animEffect transition="in" filter="fade">
                                      <p:cBhvr>
                                        <p:cTn id="86" dur="1000"/>
                                        <p:tgtEl>
                                          <p:spTgt spid="124"/>
                                        </p:tgtEl>
                                      </p:cBhvr>
                                    </p:animEffect>
                                  </p:childTnLst>
                                </p:cTn>
                              </p:par>
                              <p:par>
                                <p:cTn id="87" presetID="10" presetClass="entr" presetSubtype="0" fill="hold" nodeType="withEffect">
                                  <p:stCondLst>
                                    <p:cond delay="0"/>
                                  </p:stCondLst>
                                  <p:childTnLst>
                                    <p:set>
                                      <p:cBhvr>
                                        <p:cTn id="88" dur="1" fill="hold">
                                          <p:stCondLst>
                                            <p:cond delay="0"/>
                                          </p:stCondLst>
                                        </p:cTn>
                                        <p:tgtEl>
                                          <p:spTgt spid="125"/>
                                        </p:tgtEl>
                                        <p:attrNameLst>
                                          <p:attrName>style.visibility</p:attrName>
                                        </p:attrNameLst>
                                      </p:cBhvr>
                                      <p:to>
                                        <p:strVal val="visible"/>
                                      </p:to>
                                    </p:set>
                                    <p:animEffect transition="in" filter="fade">
                                      <p:cBhvr>
                                        <p:cTn id="89" dur="1000"/>
                                        <p:tgtEl>
                                          <p:spTgt spid="125"/>
                                        </p:tgtEl>
                                      </p:cBhvr>
                                    </p:animEffect>
                                  </p:childTnLst>
                                </p:cTn>
                              </p:par>
                              <p:par>
                                <p:cTn id="90" presetID="10" presetClass="entr" presetSubtype="0" fill="hold" nodeType="withEffect">
                                  <p:stCondLst>
                                    <p:cond delay="0"/>
                                  </p:stCondLst>
                                  <p:childTnLst>
                                    <p:set>
                                      <p:cBhvr>
                                        <p:cTn id="91" dur="1" fill="hold">
                                          <p:stCondLst>
                                            <p:cond delay="0"/>
                                          </p:stCondLst>
                                        </p:cTn>
                                        <p:tgtEl>
                                          <p:spTgt spid="128"/>
                                        </p:tgtEl>
                                        <p:attrNameLst>
                                          <p:attrName>style.visibility</p:attrName>
                                        </p:attrNameLst>
                                      </p:cBhvr>
                                      <p:to>
                                        <p:strVal val="visible"/>
                                      </p:to>
                                    </p:set>
                                    <p:animEffect transition="in" filter="fade">
                                      <p:cBhvr>
                                        <p:cTn id="92" dur="1000"/>
                                        <p:tgtEl>
                                          <p:spTgt spid="128"/>
                                        </p:tgtEl>
                                      </p:cBhvr>
                                    </p:animEffect>
                                  </p:childTnLst>
                                </p:cTn>
                              </p:par>
                              <p:par>
                                <p:cTn id="93" presetID="10" presetClass="entr" presetSubtype="0" fill="hold" nodeType="withEffect">
                                  <p:stCondLst>
                                    <p:cond delay="0"/>
                                  </p:stCondLst>
                                  <p:childTnLst>
                                    <p:set>
                                      <p:cBhvr>
                                        <p:cTn id="94" dur="1" fill="hold">
                                          <p:stCondLst>
                                            <p:cond delay="0"/>
                                          </p:stCondLst>
                                        </p:cTn>
                                        <p:tgtEl>
                                          <p:spTgt spid="132"/>
                                        </p:tgtEl>
                                        <p:attrNameLst>
                                          <p:attrName>style.visibility</p:attrName>
                                        </p:attrNameLst>
                                      </p:cBhvr>
                                      <p:to>
                                        <p:strVal val="visible"/>
                                      </p:to>
                                    </p:set>
                                    <p:animEffect transition="in" filter="fade">
                                      <p:cBhvr>
                                        <p:cTn id="95" dur="1000"/>
                                        <p:tgtEl>
                                          <p:spTgt spid="132"/>
                                        </p:tgtEl>
                                      </p:cBhvr>
                                    </p:animEffect>
                                  </p:childTnLst>
                                </p:cTn>
                              </p:par>
                              <p:par>
                                <p:cTn id="96" presetID="10" presetClass="entr" presetSubtype="0" fill="hold" nodeType="withEffect">
                                  <p:stCondLst>
                                    <p:cond delay="0"/>
                                  </p:stCondLst>
                                  <p:childTnLst>
                                    <p:set>
                                      <p:cBhvr>
                                        <p:cTn id="97" dur="1" fill="hold">
                                          <p:stCondLst>
                                            <p:cond delay="0"/>
                                          </p:stCondLst>
                                        </p:cTn>
                                        <p:tgtEl>
                                          <p:spTgt spid="136"/>
                                        </p:tgtEl>
                                        <p:attrNameLst>
                                          <p:attrName>style.visibility</p:attrName>
                                        </p:attrNameLst>
                                      </p:cBhvr>
                                      <p:to>
                                        <p:strVal val="visible"/>
                                      </p:to>
                                    </p:set>
                                    <p:animEffect transition="in" filter="fade">
                                      <p:cBhvr>
                                        <p:cTn id="98" dur="1000"/>
                                        <p:tgtEl>
                                          <p:spTgt spid="136"/>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37"/>
                                        </p:tgtEl>
                                        <p:attrNameLst>
                                          <p:attrName>style.visibility</p:attrName>
                                        </p:attrNameLst>
                                      </p:cBhvr>
                                      <p:to>
                                        <p:strVal val="visible"/>
                                      </p:to>
                                    </p:set>
                                    <p:animEffect transition="in" filter="fade">
                                      <p:cBhvr>
                                        <p:cTn id="101" dur="1000"/>
                                        <p:tgtEl>
                                          <p:spTgt spid="137"/>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38"/>
                                        </p:tgtEl>
                                        <p:attrNameLst>
                                          <p:attrName>style.visibility</p:attrName>
                                        </p:attrNameLst>
                                      </p:cBhvr>
                                      <p:to>
                                        <p:strVal val="visible"/>
                                      </p:to>
                                    </p:set>
                                    <p:animEffect transition="in" filter="fade">
                                      <p:cBhvr>
                                        <p:cTn id="104"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Graphic spid="12" grpId="0">
        <p:bldAsOne/>
      </p:bldGraphic>
      <p:bldP spid="16" grpId="0"/>
      <p:bldP spid="17" grpId="0" animBg="1"/>
      <p:bldP spid="18" grpId="0"/>
      <p:bldP spid="19" grpId="0"/>
      <p:bldP spid="20" grpId="0"/>
      <p:bldP spid="22" grpId="0"/>
      <p:bldP spid="27" grpId="0" animBg="1"/>
      <p:bldGraphic spid="28" grpId="0">
        <p:bldAsOne/>
      </p:bldGraphic>
      <p:bldP spid="121" grpId="0"/>
      <p:bldP spid="122" grpId="0"/>
      <p:bldP spid="123" grpId="0"/>
      <p:bldP spid="124" grpId="0"/>
      <p:bldP spid="137" grpId="0"/>
      <p:bldP spid="1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40536" y="264628"/>
            <a:ext cx="8004679" cy="65093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endParaRPr lang="fr-FR" sz="1800" dirty="0">
              <a:solidFill>
                <a:schemeClr val="bg2">
                  <a:lumMod val="25000"/>
                </a:schemeClr>
              </a:solidFill>
              <a:cs typeface="Vrinda" panose="020B0502040204020203" pitchFamily="34"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636" y="0"/>
            <a:ext cx="834964" cy="935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re 1"/>
          <p:cNvSpPr txBox="1">
            <a:spLocks/>
          </p:cNvSpPr>
          <p:nvPr/>
        </p:nvSpPr>
        <p:spPr>
          <a:xfrm>
            <a:off x="1256876" y="6200"/>
            <a:ext cx="6384548" cy="1053382"/>
          </a:xfrm>
          <a:prstGeom prst="rect">
            <a:avLst/>
          </a:prstGeom>
          <a:solidFill>
            <a:schemeClr val="accent6">
              <a:lumMod val="20000"/>
              <a:lumOff val="80000"/>
            </a:schemeClr>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fr-FR" sz="2000" b="1" dirty="0" smtClean="0"/>
              <a:t>UN CHANGEMENT DE PARADIGME : LA BANQUE SE CONSOMME DE PLUS EN PLUS A DISTANCE…MAIS AVEC UNE DEMANDE RELATION PERSONNALISEE</a:t>
            </a:r>
            <a:endParaRPr lang="fr-FR" sz="2000" b="1" dirty="0">
              <a:solidFill>
                <a:schemeClr val="bg2">
                  <a:lumMod val="25000"/>
                </a:schemeClr>
              </a:solidFill>
              <a:latin typeface="Arial Black" panose="020B0A04020102020204" pitchFamily="34" charset="0"/>
              <a:cs typeface="Vrinda" panose="020B0502040204020203" pitchFamily="34" charset="0"/>
            </a:endParaRPr>
          </a:p>
        </p:txBody>
      </p:sp>
      <p:sp>
        <p:nvSpPr>
          <p:cNvPr id="7" name="ZoneTexte 6"/>
          <p:cNvSpPr txBox="1"/>
          <p:nvPr/>
        </p:nvSpPr>
        <p:spPr>
          <a:xfrm>
            <a:off x="145804" y="1275606"/>
            <a:ext cx="8762670" cy="2092881"/>
          </a:xfrm>
          <a:prstGeom prst="rect">
            <a:avLst/>
          </a:prstGeom>
          <a:noFill/>
        </p:spPr>
        <p:txBody>
          <a:bodyPr wrap="square" rtlCol="0">
            <a:spAutoFit/>
          </a:bodyPr>
          <a:lstStyle/>
          <a:p>
            <a:pPr marL="285750" indent="-285750">
              <a:buClr>
                <a:schemeClr val="accent6">
                  <a:lumMod val="75000"/>
                </a:schemeClr>
              </a:buClr>
              <a:buFont typeface="Wingdings" panose="05000000000000000000" pitchFamily="2" charset="2"/>
              <a:buChar char="§"/>
            </a:pPr>
            <a:r>
              <a:rPr lang="fr-FR" sz="2000" dirty="0" smtClean="0">
                <a:latin typeface="+mn-lt"/>
              </a:rPr>
              <a:t>Une relation de plus en plus personnalisée… mais de plus en plus à distance</a:t>
            </a:r>
          </a:p>
          <a:p>
            <a:pPr marL="285750" indent="-285750">
              <a:buClr>
                <a:schemeClr val="accent6">
                  <a:lumMod val="75000"/>
                </a:schemeClr>
              </a:buClr>
              <a:buFont typeface="Wingdings" panose="05000000000000000000" pitchFamily="2" charset="2"/>
              <a:buChar char="§"/>
            </a:pPr>
            <a:endParaRPr lang="fr-FR" sz="1000" dirty="0" smtClean="0">
              <a:latin typeface="+mn-lt"/>
            </a:endParaRPr>
          </a:p>
          <a:p>
            <a:pPr marL="285750" indent="-285750">
              <a:buClr>
                <a:schemeClr val="accent6">
                  <a:lumMod val="75000"/>
                </a:schemeClr>
              </a:buClr>
              <a:buFont typeface="Wingdings" panose="05000000000000000000" pitchFamily="2" charset="2"/>
              <a:buChar char="§"/>
            </a:pPr>
            <a:r>
              <a:rPr lang="fr-FR" sz="2000" dirty="0" smtClean="0">
                <a:latin typeface="+mn-lt"/>
              </a:rPr>
              <a:t>Un interlocuteur dédié mais avec un accès à de l’expertise de plus en plus pointue</a:t>
            </a:r>
          </a:p>
          <a:p>
            <a:pPr marL="285750" indent="-285750">
              <a:buClr>
                <a:schemeClr val="accent6">
                  <a:lumMod val="75000"/>
                </a:schemeClr>
              </a:buClr>
              <a:buFont typeface="Wingdings" panose="05000000000000000000" pitchFamily="2" charset="2"/>
              <a:buChar char="§"/>
            </a:pPr>
            <a:endParaRPr lang="fr-FR" sz="1000" dirty="0" smtClean="0">
              <a:latin typeface="+mn-lt"/>
            </a:endParaRPr>
          </a:p>
          <a:p>
            <a:pPr marL="285750" indent="-285750">
              <a:buClr>
                <a:schemeClr val="accent6">
                  <a:lumMod val="75000"/>
                </a:schemeClr>
              </a:buClr>
              <a:buFont typeface="Wingdings" panose="05000000000000000000" pitchFamily="2" charset="2"/>
              <a:buChar char="§"/>
            </a:pPr>
            <a:r>
              <a:rPr lang="fr-FR" sz="2000" dirty="0" smtClean="0">
                <a:latin typeface="+mn-lt"/>
              </a:rPr>
              <a:t>Une demande de réactivité et rapidité dans les réponses</a:t>
            </a:r>
          </a:p>
          <a:p>
            <a:pPr marL="285750" indent="-285750">
              <a:buClr>
                <a:schemeClr val="accent6">
                  <a:lumMod val="75000"/>
                </a:schemeClr>
              </a:buClr>
              <a:buFont typeface="Wingdings" panose="05000000000000000000" pitchFamily="2" charset="2"/>
              <a:buChar char="§"/>
            </a:pPr>
            <a:endParaRPr lang="fr-FR" sz="1000" dirty="0" smtClean="0">
              <a:latin typeface="+mn-lt"/>
            </a:endParaRPr>
          </a:p>
          <a:p>
            <a:pPr marL="285750" indent="-285750">
              <a:buClr>
                <a:schemeClr val="accent6">
                  <a:lumMod val="75000"/>
                </a:schemeClr>
              </a:buClr>
              <a:buFont typeface="Wingdings" panose="05000000000000000000" pitchFamily="2" charset="2"/>
              <a:buChar char="§"/>
            </a:pPr>
            <a:r>
              <a:rPr lang="fr-FR" sz="2000" dirty="0" smtClean="0">
                <a:latin typeface="+mn-lt"/>
              </a:rPr>
              <a:t>Des services avec des horaires élargis</a:t>
            </a:r>
            <a:endParaRPr lang="fr-FR" sz="2000" dirty="0">
              <a:latin typeface="+mn-lt"/>
            </a:endParaRPr>
          </a:p>
        </p:txBody>
      </p:sp>
      <p:sp>
        <p:nvSpPr>
          <p:cNvPr id="8" name="ZoneTexte 7"/>
          <p:cNvSpPr txBox="1"/>
          <p:nvPr/>
        </p:nvSpPr>
        <p:spPr>
          <a:xfrm>
            <a:off x="812746" y="4313265"/>
            <a:ext cx="7272808" cy="646331"/>
          </a:xfrm>
          <a:prstGeom prst="rect">
            <a:avLst/>
          </a:prstGeom>
          <a:solidFill>
            <a:schemeClr val="accent2">
              <a:lumMod val="20000"/>
              <a:lumOff val="80000"/>
            </a:schemeClr>
          </a:solidFill>
        </p:spPr>
        <p:txBody>
          <a:bodyPr wrap="square" rtlCol="0">
            <a:spAutoFit/>
          </a:bodyPr>
          <a:lstStyle/>
          <a:p>
            <a:pPr algn="ctr"/>
            <a:r>
              <a:rPr lang="fr-FR" i="1" dirty="0" smtClean="0"/>
              <a:t>Le conseiller au centre de la relation, disposant de toutes les technologies lui permettant de répondre à ces nouvelles attentes</a:t>
            </a:r>
            <a:endParaRPr lang="fr-FR" i="1" dirty="0"/>
          </a:p>
        </p:txBody>
      </p:sp>
      <p:sp>
        <p:nvSpPr>
          <p:cNvPr id="9" name="Flèche vers le bas 8"/>
          <p:cNvSpPr/>
          <p:nvPr/>
        </p:nvSpPr>
        <p:spPr>
          <a:xfrm>
            <a:off x="3339314" y="3608422"/>
            <a:ext cx="1695011" cy="648072"/>
          </a:xfrm>
          <a:prstGeom prst="downArrow">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19632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75656" y="1275606"/>
            <a:ext cx="7344816" cy="3816424"/>
          </a:xfrm>
        </p:spPr>
        <p:txBody>
          <a:bodyPr>
            <a:normAutofit fontScale="55000" lnSpcReduction="20000"/>
          </a:bodyPr>
          <a:lstStyle/>
          <a:p>
            <a:pPr>
              <a:buClr>
                <a:schemeClr val="accent6">
                  <a:lumMod val="75000"/>
                </a:schemeClr>
              </a:buClr>
              <a:buFont typeface="Wingdings" panose="05000000000000000000" pitchFamily="2" charset="2"/>
              <a:buChar char="§"/>
            </a:pPr>
            <a:r>
              <a:rPr lang="fr-FR" dirty="0" smtClean="0"/>
              <a:t>Un outil </a:t>
            </a:r>
            <a:r>
              <a:rPr lang="fr-FR" b="1" dirty="0" smtClean="0">
                <a:solidFill>
                  <a:schemeClr val="accent6">
                    <a:lumMod val="75000"/>
                  </a:schemeClr>
                </a:solidFill>
              </a:rPr>
              <a:t>Banque à Distance </a:t>
            </a:r>
            <a:r>
              <a:rPr lang="fr-FR" dirty="0" smtClean="0"/>
              <a:t>de plus en plus performant pour se rapprocher de la banque en ligne pure mais avec un conseiller dédié</a:t>
            </a:r>
          </a:p>
          <a:p>
            <a:pPr lvl="1">
              <a:buClr>
                <a:schemeClr val="accent6">
                  <a:lumMod val="75000"/>
                </a:schemeClr>
              </a:buClr>
            </a:pPr>
            <a:r>
              <a:rPr lang="fr-FR" dirty="0" smtClean="0"/>
              <a:t>Agenda partagé</a:t>
            </a:r>
          </a:p>
          <a:p>
            <a:pPr lvl="1">
              <a:buClr>
                <a:schemeClr val="accent6">
                  <a:lumMod val="75000"/>
                </a:schemeClr>
              </a:buClr>
            </a:pPr>
            <a:r>
              <a:rPr lang="fr-FR" dirty="0" smtClean="0"/>
              <a:t>Mail sécurisé</a:t>
            </a:r>
          </a:p>
          <a:p>
            <a:pPr lvl="1">
              <a:buClr>
                <a:schemeClr val="accent6">
                  <a:lumMod val="75000"/>
                </a:schemeClr>
              </a:buClr>
            </a:pPr>
            <a:r>
              <a:rPr lang="fr-FR" dirty="0" smtClean="0"/>
              <a:t>Souscription de produits bancaires en ligne</a:t>
            </a:r>
          </a:p>
          <a:p>
            <a:pPr lvl="1">
              <a:buClr>
                <a:schemeClr val="accent6">
                  <a:lumMod val="75000"/>
                </a:schemeClr>
              </a:buClr>
            </a:pPr>
            <a:r>
              <a:rPr lang="fr-FR" dirty="0" smtClean="0"/>
              <a:t>Signature électronique sur place ou à distance </a:t>
            </a:r>
          </a:p>
          <a:p>
            <a:pPr lvl="1">
              <a:buClr>
                <a:schemeClr val="accent6">
                  <a:lumMod val="75000"/>
                </a:schemeClr>
              </a:buClr>
            </a:pPr>
            <a:endParaRPr lang="fr-FR" sz="1700" dirty="0" smtClean="0"/>
          </a:p>
          <a:p>
            <a:pPr>
              <a:buClr>
                <a:schemeClr val="accent6">
                  <a:lumMod val="75000"/>
                </a:schemeClr>
              </a:buClr>
              <a:buFont typeface="Wingdings" panose="05000000000000000000" pitchFamily="2" charset="2"/>
              <a:buChar char="§"/>
            </a:pPr>
            <a:r>
              <a:rPr lang="fr-FR" dirty="0" smtClean="0"/>
              <a:t>Des </a:t>
            </a:r>
            <a:r>
              <a:rPr lang="fr-FR" b="1" dirty="0" smtClean="0">
                <a:solidFill>
                  <a:schemeClr val="accent6">
                    <a:lumMod val="75000"/>
                  </a:schemeClr>
                </a:solidFill>
              </a:rPr>
              <a:t>tablettes numériques</a:t>
            </a:r>
            <a:r>
              <a:rPr lang="fr-FR" dirty="0" smtClean="0"/>
              <a:t> pour des simulations, consultations, signatures de contrats…en agence ou chez le client.</a:t>
            </a:r>
          </a:p>
          <a:p>
            <a:pPr>
              <a:buClr>
                <a:schemeClr val="accent6">
                  <a:lumMod val="75000"/>
                </a:schemeClr>
              </a:buClr>
              <a:buFont typeface="Wingdings" panose="05000000000000000000" pitchFamily="2" charset="2"/>
              <a:buChar char="§"/>
            </a:pPr>
            <a:endParaRPr lang="fr-FR" sz="1700" dirty="0" smtClean="0"/>
          </a:p>
          <a:p>
            <a:pPr>
              <a:buClr>
                <a:schemeClr val="accent6">
                  <a:lumMod val="75000"/>
                </a:schemeClr>
              </a:buClr>
              <a:buFont typeface="Wingdings" panose="05000000000000000000" pitchFamily="2" charset="2"/>
              <a:buChar char="§"/>
            </a:pPr>
            <a:r>
              <a:rPr lang="fr-FR" dirty="0" smtClean="0"/>
              <a:t>La </a:t>
            </a:r>
            <a:r>
              <a:rPr lang="fr-FR" b="1" dirty="0" smtClean="0">
                <a:solidFill>
                  <a:schemeClr val="accent6">
                    <a:lumMod val="75000"/>
                  </a:schemeClr>
                </a:solidFill>
              </a:rPr>
              <a:t>Visio-conférence</a:t>
            </a:r>
            <a:r>
              <a:rPr lang="fr-FR" dirty="0" smtClean="0"/>
              <a:t> </a:t>
            </a:r>
            <a:r>
              <a:rPr lang="fr-FR" dirty="0"/>
              <a:t> </a:t>
            </a:r>
            <a:r>
              <a:rPr lang="fr-FR" dirty="0" smtClean="0"/>
              <a:t>pour bénéficier des conseils d’un expert-métier dans son agence.</a:t>
            </a:r>
          </a:p>
          <a:p>
            <a:pPr>
              <a:buClr>
                <a:schemeClr val="accent6">
                  <a:lumMod val="75000"/>
                </a:schemeClr>
              </a:buClr>
              <a:buFont typeface="Wingdings" panose="05000000000000000000" pitchFamily="2" charset="2"/>
              <a:buChar char="§"/>
            </a:pPr>
            <a:endParaRPr lang="fr-FR" sz="1700" dirty="0" smtClean="0"/>
          </a:p>
          <a:p>
            <a:pPr>
              <a:buClr>
                <a:schemeClr val="accent6">
                  <a:lumMod val="75000"/>
                </a:schemeClr>
              </a:buClr>
              <a:buFont typeface="Wingdings" panose="05000000000000000000" pitchFamily="2" charset="2"/>
              <a:buChar char="§"/>
            </a:pPr>
            <a:r>
              <a:rPr lang="fr-FR" dirty="0" smtClean="0"/>
              <a:t>Des systèmes d’assistance au traitement des </a:t>
            </a:r>
            <a:r>
              <a:rPr lang="fr-FR" smtClean="0"/>
              <a:t>mails </a:t>
            </a:r>
            <a:endParaRPr lang="fr-FR" dirty="0" smtClean="0"/>
          </a:p>
          <a:p>
            <a:pPr>
              <a:buClr>
                <a:schemeClr val="accent6">
                  <a:lumMod val="75000"/>
                </a:schemeClr>
              </a:buClr>
              <a:buFont typeface="Wingdings" panose="05000000000000000000" pitchFamily="2" charset="2"/>
              <a:buChar char="§"/>
            </a:pPr>
            <a:endParaRPr lang="fr-FR" sz="1700" dirty="0" smtClean="0"/>
          </a:p>
          <a:p>
            <a:pPr>
              <a:buClr>
                <a:schemeClr val="accent6">
                  <a:lumMod val="75000"/>
                </a:schemeClr>
              </a:buClr>
              <a:buFont typeface="Wingdings" panose="05000000000000000000" pitchFamily="2" charset="2"/>
              <a:buChar char="§"/>
            </a:pPr>
            <a:r>
              <a:rPr lang="fr-FR" dirty="0" smtClean="0"/>
              <a:t>Jusqu’à l’arrivée de </a:t>
            </a:r>
            <a:r>
              <a:rPr lang="fr-FR" b="1" dirty="0" smtClean="0">
                <a:solidFill>
                  <a:schemeClr val="accent6">
                    <a:lumMod val="75000"/>
                  </a:schemeClr>
                </a:solidFill>
              </a:rPr>
              <a:t>l’Intelligence Artificielle </a:t>
            </a:r>
            <a:r>
              <a:rPr lang="fr-FR" dirty="0" smtClean="0"/>
              <a:t>et du logiciel IBM </a:t>
            </a:r>
            <a:r>
              <a:rPr lang="fr-FR" dirty="0" smtClean="0">
                <a:solidFill>
                  <a:schemeClr val="accent2">
                    <a:lumMod val="50000"/>
                  </a:schemeClr>
                </a:solidFill>
              </a:rPr>
              <a:t>Watson</a:t>
            </a:r>
            <a:r>
              <a:rPr lang="fr-FR" dirty="0" smtClean="0"/>
              <a:t>.</a:t>
            </a:r>
          </a:p>
          <a:p>
            <a:pPr>
              <a:buFont typeface="Wingdings" panose="05000000000000000000" pitchFamily="2" charset="2"/>
              <a:buChar char="§"/>
            </a:pPr>
            <a:endParaRPr lang="fr-FR" dirty="0"/>
          </a:p>
        </p:txBody>
      </p:sp>
      <p:pic>
        <p:nvPicPr>
          <p:cNvPr id="337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
            <a:ext cx="1619672" cy="1104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re 1"/>
          <p:cNvSpPr txBox="1">
            <a:spLocks/>
          </p:cNvSpPr>
          <p:nvPr/>
        </p:nvSpPr>
        <p:spPr>
          <a:xfrm>
            <a:off x="1403648" y="19983"/>
            <a:ext cx="6158358" cy="650938"/>
          </a:xfrm>
          <a:prstGeom prst="rect">
            <a:avLst/>
          </a:prstGeom>
          <a:solidFill>
            <a:schemeClr val="accent6">
              <a:lumMod val="20000"/>
              <a:lumOff val="80000"/>
            </a:schemeClr>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fr-FR" sz="2000" b="1" dirty="0" smtClean="0">
                <a:solidFill>
                  <a:schemeClr val="bg2">
                    <a:lumMod val="25000"/>
                  </a:schemeClr>
                </a:solidFill>
                <a:latin typeface="Arial Black" panose="020B0A04020102020204" pitchFamily="34" charset="0"/>
                <a:cs typeface="Vrinda" panose="020B0502040204020203" pitchFamily="34" charset="0"/>
              </a:rPr>
              <a:t>LES SOLUTIONS POUR UN MIX-RELATION</a:t>
            </a:r>
          </a:p>
          <a:p>
            <a:pPr algn="l" fontAlgn="auto">
              <a:spcAft>
                <a:spcPts val="0"/>
              </a:spcAft>
            </a:pPr>
            <a:r>
              <a:rPr lang="fr-FR" sz="2000" b="1" dirty="0" smtClean="0">
                <a:solidFill>
                  <a:schemeClr val="bg2">
                    <a:lumMod val="25000"/>
                  </a:schemeClr>
                </a:solidFill>
                <a:latin typeface="Arial Black" panose="020B0A04020102020204" pitchFamily="34" charset="0"/>
                <a:cs typeface="Vrinda" panose="020B0502040204020203" pitchFamily="34" charset="0"/>
              </a:rPr>
              <a:t>DE PROXIMITE OU A DISTANCE</a:t>
            </a:r>
            <a:endParaRPr lang="fr-FR" sz="2000" b="1" dirty="0">
              <a:solidFill>
                <a:schemeClr val="bg2">
                  <a:lumMod val="25000"/>
                </a:schemeClr>
              </a:solidFill>
              <a:latin typeface="Arial Black" panose="020B0A04020102020204" pitchFamily="34" charset="0"/>
              <a:cs typeface="Vrinda" panose="020B0502040204020203" pitchFamily="34" charset="0"/>
            </a:endParaRPr>
          </a:p>
        </p:txBody>
      </p:sp>
      <p:pic>
        <p:nvPicPr>
          <p:cNvPr id="337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49" y="3867894"/>
            <a:ext cx="1159329"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79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842" y="1137311"/>
            <a:ext cx="85725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19983"/>
            <a:ext cx="1268964" cy="57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3808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1203598"/>
            <a:ext cx="7139136" cy="2814961"/>
          </a:xfrm>
        </p:spPr>
        <p:txBody>
          <a:bodyPr>
            <a:normAutofit fontScale="85000" lnSpcReduction="20000"/>
          </a:bodyPr>
          <a:lstStyle/>
          <a:p>
            <a:pPr marL="0" indent="0">
              <a:buNone/>
            </a:pPr>
            <a:r>
              <a:rPr lang="fr-FR" dirty="0"/>
              <a:t>«</a:t>
            </a:r>
            <a:r>
              <a:rPr lang="fr-FR" i="1" dirty="0"/>
              <a:t> Le modèle de conseil qui s’imposera demain devra </a:t>
            </a:r>
            <a:r>
              <a:rPr lang="fr-FR" i="1" dirty="0" smtClean="0"/>
              <a:t>s’appuyer </a:t>
            </a:r>
            <a:r>
              <a:rPr lang="fr-FR" i="1" dirty="0"/>
              <a:t>sur une proposition de valeur ultra-personnalisée. Face aux multiples contraintes auxquelles sont confrontées les banques, leur défi majeur est de réviser le rôle de leurs conseillers. Et la question n’est plus de savoir combien de conseillers demain, mais où et comment fournir du conseil</a:t>
            </a:r>
            <a:r>
              <a:rPr lang="fr-FR" dirty="0"/>
              <a:t> »</a:t>
            </a:r>
          </a:p>
          <a:p>
            <a:endParaRPr lang="fr-FR" dirty="0"/>
          </a:p>
        </p:txBody>
      </p:sp>
      <p:sp>
        <p:nvSpPr>
          <p:cNvPr id="4" name="ZoneTexte 3"/>
          <p:cNvSpPr txBox="1"/>
          <p:nvPr/>
        </p:nvSpPr>
        <p:spPr>
          <a:xfrm>
            <a:off x="6516216" y="4833153"/>
            <a:ext cx="2344824" cy="276999"/>
          </a:xfrm>
          <a:prstGeom prst="rect">
            <a:avLst/>
          </a:prstGeom>
          <a:noFill/>
        </p:spPr>
        <p:txBody>
          <a:bodyPr wrap="square" rtlCol="0">
            <a:spAutoFit/>
          </a:bodyPr>
          <a:lstStyle/>
          <a:p>
            <a:r>
              <a:rPr lang="fr-FR" sz="1200" i="1" dirty="0" smtClean="0"/>
              <a:t>Etude Deloitte 2015</a:t>
            </a:r>
            <a:endParaRPr lang="fr-FR" i="1" dirty="0"/>
          </a:p>
        </p:txBody>
      </p:sp>
    </p:spTree>
    <p:extLst>
      <p:ext uri="{BB962C8B-B14F-4D97-AF65-F5344CB8AC3E}">
        <p14:creationId xmlns:p14="http://schemas.microsoft.com/office/powerpoint/2010/main" val="2995438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Animation des marché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Animation des marchés</Template>
  <TotalTime>5953</TotalTime>
  <Words>459</Words>
  <Application>Microsoft Office PowerPoint</Application>
  <PresentationFormat>Affichage à l'écran (16:9)</PresentationFormat>
  <Paragraphs>81</Paragraphs>
  <Slides>7</Slides>
  <Notes>3</Notes>
  <HiddenSlides>1</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Animation des marchés</vt:lpstr>
      <vt:lpstr>22 novembre 2016</vt:lpstr>
      <vt:lpstr>Présentation PowerPoint</vt:lpstr>
      <vt:lpstr>Présentation PowerPoint</vt:lpstr>
      <vt:lpstr>Présentation PowerPoint</vt:lpstr>
      <vt:lpstr>Présentation PowerPoint</vt:lpstr>
      <vt:lpstr>Présentation PowerPoint</vt:lpstr>
      <vt:lpstr>Présentation PowerPoint</vt:lpstr>
    </vt:vector>
  </TitlesOfParts>
  <Company>Euro Information client principal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Modèle de Présentation</dc:title>
  <dc:creator>SALMON Christophe</dc:creator>
  <cp:lastModifiedBy>ORDINATEUR-PC</cp:lastModifiedBy>
  <cp:revision>440</cp:revision>
  <cp:lastPrinted>2016-03-09T13:52:22Z</cp:lastPrinted>
  <dcterms:created xsi:type="dcterms:W3CDTF">2013-07-25T16:17:45Z</dcterms:created>
  <dcterms:modified xsi:type="dcterms:W3CDTF">2016-11-23T11:20:22Z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