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720" r:id="rId2"/>
    <p:sldMasterId id="2147483772" r:id="rId3"/>
  </p:sldMasterIdLst>
  <p:notesMasterIdLst>
    <p:notesMasterId r:id="rId11"/>
  </p:notesMasterIdLst>
  <p:handoutMasterIdLst>
    <p:handoutMasterId r:id="rId12"/>
  </p:handoutMasterIdLst>
  <p:sldIdLst>
    <p:sldId id="256" r:id="rId4"/>
    <p:sldId id="365" r:id="rId5"/>
    <p:sldId id="366" r:id="rId6"/>
    <p:sldId id="348" r:id="rId7"/>
    <p:sldId id="368" r:id="rId8"/>
    <p:sldId id="370" r:id="rId9"/>
    <p:sldId id="371" r:id="rId10"/>
  </p:sldIdLst>
  <p:sldSz cx="12192000" cy="6858000"/>
  <p:notesSz cx="6858000" cy="99472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5EB"/>
    <a:srgbClr val="7C087C"/>
    <a:srgbClr val="980C78"/>
    <a:srgbClr val="FDFDF3"/>
    <a:srgbClr val="532F54"/>
    <a:srgbClr val="429A22"/>
    <a:srgbClr val="00B050"/>
    <a:srgbClr val="FDDFF6"/>
    <a:srgbClr val="FFEEB9"/>
    <a:srgbClr val="BE7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3357" autoAdjust="0"/>
  </p:normalViewPr>
  <p:slideViewPr>
    <p:cSldViewPr>
      <p:cViewPr>
        <p:scale>
          <a:sx n="76" d="100"/>
          <a:sy n="76" d="100"/>
        </p:scale>
        <p:origin x="-49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28B0B-5F27-449D-86F6-96D8953F615A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/>
              <a:t>IGREC - Leader de la gestion opérationnelle du poste clients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4963-5CB3-43A1-A1EF-21A4EAFEC6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9151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FFAD9-C759-49E3-A2DF-3AA94BFF092B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/>
              <a:t>IGREC - Leader de la gestion opérationnelle du poste clients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CB90-F1D8-4C63-BD13-2A0140F058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5369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0EA7-268B-D541-9D2C-D0804B67AC8E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EFD-FA07-0040-9A32-C5AB0F8F17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8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0EA7-268B-D541-9D2C-D0804B67AC8E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EFD-FA07-0040-9A32-C5AB0F8F17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22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0EA7-268B-D541-9D2C-D0804B67AC8E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EFD-FA07-0040-9A32-C5AB0F8F17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734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783-F5DB-7E47-A742-FA189DA2347D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4108-A0A5-1843-922D-FE6B7D5FF1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30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783-F5DB-7E47-A742-FA189DA2347D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4108-A0A5-1843-922D-FE6B7D5FF1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04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783-F5DB-7E47-A742-FA189DA2347D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4108-A0A5-1843-922D-FE6B7D5FF1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33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783-F5DB-7E47-A742-FA189DA2347D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4108-A0A5-1843-922D-FE6B7D5FF1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0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783-F5DB-7E47-A742-FA189DA2347D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4108-A0A5-1843-922D-FE6B7D5FF1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070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783-F5DB-7E47-A742-FA189DA2347D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4108-A0A5-1843-922D-FE6B7D5FF1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960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783-F5DB-7E47-A742-FA189DA2347D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4108-A0A5-1843-922D-FE6B7D5FF1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262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783-F5DB-7E47-A742-FA189DA2347D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4108-A0A5-1843-922D-FE6B7D5FF1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77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0EA7-268B-D541-9D2C-D0804B67AC8E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EFD-FA07-0040-9A32-C5AB0F8F17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57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783-F5DB-7E47-A742-FA189DA2347D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4108-A0A5-1843-922D-FE6B7D5FF1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664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783-F5DB-7E47-A742-FA189DA2347D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4108-A0A5-1843-922D-FE6B7D5FF1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41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783-F5DB-7E47-A742-FA189DA2347D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4108-A0A5-1843-922D-FE6B7D5FF1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718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IGREC - Leader de la gestion opérationnelle du poste clients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404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IGREC - Leader de la gestion opérationnelle du poste clients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547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C90-2AED-4DD2-8F37-683204481B95}" type="datetime1">
              <a:rPr lang="fr-FR" smtClean="0"/>
              <a:pPr/>
              <a:t>23/11/2016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IGREC - Leader de la gestion opérationnelle du poste clients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0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IGREC - Leader de la gestion opérationnelle du poste clients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549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IGREC - Leader de la gestion opérationnelle du poste clients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34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IGREC - Leader de la gestion opérationnelle du poste clients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68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IGREC - Leader de la gestion opérationnelle du poste clients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29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0EA7-268B-D541-9D2C-D0804B67AC8E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EFD-FA07-0040-9A32-C5AB0F8F17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712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FA0F-EB0C-4633-91B6-55AB562274BA}" type="datetime1">
              <a:rPr lang="fr-FR" smtClean="0"/>
              <a:pPr/>
              <a:t>23/11/2016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IGREC - Leader de la gestion opérationnelle du poste clients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543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B073-A7C9-47EF-80E8-29B92AFEE718}" type="datetime1">
              <a:rPr lang="fr-FR" smtClean="0"/>
              <a:pPr/>
              <a:t>23/11/2016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IGREC - Leader de la gestion opérationnelle du poste clients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958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3BF-BDFE-4021-A3BA-DC28C8ADC84F}" type="datetime1">
              <a:rPr lang="fr-FR" smtClean="0"/>
              <a:pPr/>
              <a:t>23/11/2016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IGREC - Leader de la gestion opérationnelle du poste clients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003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IGREC - Leader de la gestion opérationnelle du poste clients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556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IGREC - Leader de la gestion opérationnelle du poste clients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77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0EA7-268B-D541-9D2C-D0804B67AC8E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EFD-FA07-0040-9A32-C5AB0F8F17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45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0EA7-268B-D541-9D2C-D0804B67AC8E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EFD-FA07-0040-9A32-C5AB0F8F17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5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0EA7-268B-D541-9D2C-D0804B67AC8E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EFD-FA07-0040-9A32-C5AB0F8F17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10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0EA7-268B-D541-9D2C-D0804B67AC8E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EFD-FA07-0040-9A32-C5AB0F8F17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22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0EA7-268B-D541-9D2C-D0804B67AC8E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EFD-FA07-0040-9A32-C5AB0F8F17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39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0EA7-268B-D541-9D2C-D0804B67AC8E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EFD-FA07-0040-9A32-C5AB0F8F17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5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30EA7-268B-D541-9D2C-D0804B67AC8E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85EFD-FA07-0040-9A32-C5AB0F8F17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97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D6783-F5DB-7E47-A742-FA189DA2347D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E4108-A0A5-1843-922D-FE6B7D5FF1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47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30EA7-268B-D541-9D2C-D0804B67AC8E}" type="datetimeFigureOut">
              <a:rPr lang="fr-FR" smtClean="0"/>
              <a:pPr/>
              <a:t>23/11/2016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85EFD-FA07-0040-9A32-C5AB0F8F17C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shutterstock_208784707.jpg"/>
          <p:cNvPicPr>
            <a:picLocks/>
          </p:cNvPicPr>
          <p:nvPr userDrawn="1"/>
        </p:nvPicPr>
        <p:blipFill>
          <a:blip r:embed="rId14" cstate="print">
            <a:alphaModFix amt="2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8" name="Image 7" descr="shutterstock_69540463.jpg"/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636" l="0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1" y="5805264"/>
            <a:ext cx="192021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5.wdp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8.jpe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.beaucourt@igrec.fr" TargetMode="External"/><Relationship Id="rId2" Type="http://schemas.openxmlformats.org/officeDocument/2006/relationships/hyperlink" Target="mailto:b.blanc-fontenille@igrec.fr" TargetMode="Externa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://www.igrec.fr/" TargetMode="External"/><Relationship Id="rId5" Type="http://schemas.openxmlformats.org/officeDocument/2006/relationships/hyperlink" Target="https://bfrposteclients.com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82413" y="2784674"/>
            <a:ext cx="4639650" cy="504056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r>
              <a:rPr lang="fr-FR" sz="2800" b="1" i="1" dirty="0">
                <a:solidFill>
                  <a:schemeClr val="bg1"/>
                </a:solidFill>
              </a:rPr>
              <a:t>Solutions de </a:t>
            </a:r>
            <a:r>
              <a:rPr lang="fr-FR" sz="2800" b="1" i="1" dirty="0" err="1">
                <a:solidFill>
                  <a:schemeClr val="bg1"/>
                </a:solidFill>
              </a:rPr>
              <a:t>credit</a:t>
            </a:r>
            <a:r>
              <a:rPr lang="fr-FR" sz="2800" b="1" i="1" dirty="0">
                <a:solidFill>
                  <a:schemeClr val="bg1"/>
                </a:solidFill>
              </a:rPr>
              <a:t> management</a:t>
            </a:r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>
          <a:xfrm>
            <a:off x="6044532" y="6319918"/>
            <a:ext cx="4011908" cy="493459"/>
          </a:xfrm>
        </p:spPr>
        <p:txBody>
          <a:bodyPr/>
          <a:lstStyle/>
          <a:p>
            <a:r>
              <a:rPr lang="fr-FR" dirty="0"/>
              <a:t>Leader de la gestion stratégique  du poste clients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720560" y="1657747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IGREC</a:t>
            </a:r>
          </a:p>
        </p:txBody>
      </p:sp>
      <p:pic>
        <p:nvPicPr>
          <p:cNvPr id="10" name="Image 9" descr="shutterstock_69540463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228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3131586"/>
            <a:ext cx="4968552" cy="37264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109773"/>
            <a:ext cx="1107816" cy="14401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57" y="159290"/>
            <a:ext cx="2520280" cy="13250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3752" y="527295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Petit déjeuner du 22/11/2016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Les Fintech, les PME et le développement territorial »</a:t>
            </a:r>
            <a:endParaRPr lang="fr-FR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67608" y="3917575"/>
            <a:ext cx="871296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Une PME  au cœur du développement territorial</a:t>
            </a:r>
          </a:p>
          <a:p>
            <a:pPr algn="ctr"/>
            <a:r>
              <a:rPr lang="fr-FR" sz="3200" b="1" dirty="0"/>
              <a:t>s</a:t>
            </a:r>
            <a:r>
              <a:rPr lang="fr-FR" sz="3200" b="1" dirty="0" smtClean="0"/>
              <a:t>aisie par les Fintech 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6350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1344" y="6356350"/>
            <a:ext cx="10513168" cy="365125"/>
          </a:xfrm>
          <a:solidFill>
            <a:srgbClr val="980C78"/>
          </a:solidFill>
          <a:ln>
            <a:solidFill>
              <a:srgbClr val="980C78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4400" dirty="0">
                <a:solidFill>
                  <a:srgbClr val="FDFDFD"/>
                </a:solidFill>
                <a:latin typeface="+mj-lt"/>
                <a:ea typeface="+mj-ea"/>
                <a:cs typeface="+mj-cs"/>
              </a:rPr>
              <a:t>IGREC </a:t>
            </a:r>
            <a:r>
              <a:rPr lang="fr-FR" sz="4400" dirty="0" smtClean="0">
                <a:solidFill>
                  <a:srgbClr val="FDFDFD"/>
                </a:solidFill>
                <a:latin typeface="+mj-lt"/>
                <a:ea typeface="+mj-ea"/>
                <a:cs typeface="+mj-cs"/>
              </a:rPr>
              <a:t>– Solutions de Credit Management</a:t>
            </a:r>
            <a:endParaRPr lang="fr-FR" sz="4400" dirty="0">
              <a:solidFill>
                <a:srgbClr val="FDFDF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2855640" y="260648"/>
            <a:ext cx="5040560" cy="1584176"/>
          </a:xfrm>
          <a:prstGeom prst="ellipse">
            <a:avLst/>
          </a:prstGeom>
          <a:solidFill>
            <a:srgbClr val="FDFDF3"/>
          </a:solidFill>
          <a:ln w="571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847528" y="2420888"/>
            <a:ext cx="7488832" cy="1224136"/>
          </a:xfrm>
          <a:prstGeom prst="rect">
            <a:avLst/>
          </a:prstGeom>
          <a:solidFill>
            <a:srgbClr val="DCB5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Le Poste Clients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173178" y="4367258"/>
            <a:ext cx="5040560" cy="1584176"/>
          </a:xfrm>
          <a:prstGeom prst="ellipse">
            <a:avLst/>
          </a:prstGeom>
          <a:solidFill>
            <a:srgbClr val="FDFDF3"/>
          </a:solidFill>
          <a:ln w="571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5231904" y="1988840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5333418" y="3785843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929262" y="640269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cycle </a:t>
            </a:r>
            <a:r>
              <a:rPr lang="fr-FR" sz="2400" b="1" dirty="0"/>
              <a:t>clients </a:t>
            </a:r>
            <a:endParaRPr lang="fr-FR" sz="2400" b="1" dirty="0" smtClean="0"/>
          </a:p>
          <a:p>
            <a:pPr algn="ctr"/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/>
              <a:t>order</a:t>
            </a:r>
            <a:r>
              <a:rPr lang="fr-FR" dirty="0"/>
              <a:t> to cash)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217294" y="486916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BFR</a:t>
            </a:r>
            <a:endParaRPr lang="fr-FR" sz="2400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844824"/>
            <a:ext cx="2430016" cy="24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55340" y="6350970"/>
            <a:ext cx="10513168" cy="365125"/>
          </a:xfrm>
          <a:solidFill>
            <a:srgbClr val="980C78"/>
          </a:solidFill>
          <a:ln>
            <a:solidFill>
              <a:srgbClr val="980C78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4400" dirty="0">
                <a:solidFill>
                  <a:srgbClr val="FDFDFD"/>
                </a:solidFill>
                <a:latin typeface="+mj-lt"/>
                <a:ea typeface="+mj-ea"/>
                <a:cs typeface="+mj-cs"/>
              </a:rPr>
              <a:t>IGREC </a:t>
            </a:r>
            <a:r>
              <a:rPr lang="fr-FR" sz="4400" dirty="0" smtClean="0">
                <a:solidFill>
                  <a:srgbClr val="FDFDFD"/>
                </a:solidFill>
                <a:latin typeface="+mj-lt"/>
                <a:ea typeface="+mj-ea"/>
                <a:cs typeface="+mj-cs"/>
              </a:rPr>
              <a:t>– Solutions de Credit Management</a:t>
            </a:r>
            <a:endParaRPr lang="fr-FR" sz="4400" dirty="0">
              <a:solidFill>
                <a:srgbClr val="FDFDF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1403011" y="910385"/>
            <a:ext cx="2232248" cy="833966"/>
          </a:xfrm>
          <a:prstGeom prst="ellipse">
            <a:avLst/>
          </a:prstGeom>
          <a:solidFill>
            <a:srgbClr val="FDFDF3"/>
          </a:solidFill>
          <a:ln w="571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968208" y="4136156"/>
            <a:ext cx="2448272" cy="1080120"/>
          </a:xfrm>
          <a:prstGeom prst="ellipse">
            <a:avLst/>
          </a:prstGeom>
          <a:solidFill>
            <a:srgbClr val="FDFDF3"/>
          </a:solidFill>
          <a:ln w="571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287688" y="2276872"/>
            <a:ext cx="4248472" cy="1440160"/>
          </a:xfrm>
          <a:prstGeom prst="rect">
            <a:avLst/>
          </a:prstGeom>
          <a:solidFill>
            <a:srgbClr val="DCB5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755740" y="251056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Un gisement de valeur </a:t>
            </a:r>
          </a:p>
          <a:p>
            <a:pPr algn="ctr"/>
            <a:r>
              <a:rPr lang="fr-FR" sz="2400" b="1" dirty="0" smtClean="0"/>
              <a:t>à exploiter</a:t>
            </a:r>
            <a:endParaRPr lang="fr-FR" sz="2400" b="1" dirty="0"/>
          </a:p>
        </p:txBody>
      </p:sp>
      <p:sp>
        <p:nvSpPr>
          <p:cNvPr id="10" name="Ellipse 9"/>
          <p:cNvSpPr/>
          <p:nvPr/>
        </p:nvSpPr>
        <p:spPr>
          <a:xfrm>
            <a:off x="377489" y="191474"/>
            <a:ext cx="1037991" cy="833966"/>
          </a:xfrm>
          <a:prstGeom prst="ellipse">
            <a:avLst/>
          </a:prstGeom>
          <a:solidFill>
            <a:srgbClr val="DCB5EB"/>
          </a:solidFill>
          <a:ln w="190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03412" y="1859889"/>
            <a:ext cx="1116124" cy="833966"/>
          </a:xfrm>
          <a:prstGeom prst="ellipse">
            <a:avLst/>
          </a:prstGeom>
          <a:solidFill>
            <a:srgbClr val="DCB5EB"/>
          </a:solidFill>
          <a:ln w="190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365943" y="148331"/>
            <a:ext cx="1073873" cy="833966"/>
          </a:xfrm>
          <a:prstGeom prst="ellipse">
            <a:avLst/>
          </a:prstGeom>
          <a:solidFill>
            <a:srgbClr val="DCB5EB"/>
          </a:solidFill>
          <a:ln w="190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906611" y="114924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Financier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77588" y="454568"/>
            <a:ext cx="961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Trésorerie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958494" y="2029653"/>
            <a:ext cx="961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Frais financiers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476271" y="407921"/>
            <a:ext cx="961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Marge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107315" y="4353050"/>
            <a:ext cx="230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Fidélisation </a:t>
            </a:r>
            <a:r>
              <a:rPr lang="fr-FR" dirty="0" smtClean="0"/>
              <a:t>des </a:t>
            </a:r>
            <a:r>
              <a:rPr lang="fr-FR" dirty="0"/>
              <a:t>clients</a:t>
            </a:r>
          </a:p>
          <a:p>
            <a:r>
              <a:rPr lang="fr-FR" dirty="0"/>
              <a:t>Développement du CA</a:t>
            </a:r>
          </a:p>
        </p:txBody>
      </p:sp>
      <p:sp>
        <p:nvSpPr>
          <p:cNvPr id="18" name="Ellipse 17"/>
          <p:cNvSpPr/>
          <p:nvPr/>
        </p:nvSpPr>
        <p:spPr>
          <a:xfrm>
            <a:off x="9768408" y="3008462"/>
            <a:ext cx="1073873" cy="833966"/>
          </a:xfrm>
          <a:prstGeom prst="ellipse">
            <a:avLst/>
          </a:prstGeom>
          <a:solidFill>
            <a:srgbClr val="DCB5EB"/>
          </a:solidFill>
          <a:ln w="190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9935959" y="3216124"/>
            <a:ext cx="961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Litiges</a:t>
            </a:r>
            <a:endParaRPr lang="fr-FR" sz="1400" dirty="0"/>
          </a:p>
        </p:txBody>
      </p:sp>
      <p:sp>
        <p:nvSpPr>
          <p:cNvPr id="20" name="Ellipse 19"/>
          <p:cNvSpPr/>
          <p:nvPr/>
        </p:nvSpPr>
        <p:spPr>
          <a:xfrm>
            <a:off x="7104112" y="5278206"/>
            <a:ext cx="1156441" cy="858843"/>
          </a:xfrm>
          <a:prstGeom prst="ellipse">
            <a:avLst/>
          </a:prstGeom>
          <a:solidFill>
            <a:srgbClr val="DCB5EB"/>
          </a:solidFill>
          <a:ln w="190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10800416" y="4782414"/>
            <a:ext cx="1073873" cy="833966"/>
          </a:xfrm>
          <a:prstGeom prst="ellipse">
            <a:avLst/>
          </a:prstGeom>
          <a:solidFill>
            <a:srgbClr val="DCB5EB"/>
          </a:solidFill>
          <a:ln w="190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141459" y="5265233"/>
            <a:ext cx="1156441" cy="9233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400" dirty="0">
                <a:solidFill>
                  <a:schemeClr val="tx1"/>
                </a:solidFill>
              </a:rPr>
              <a:t>Amélioration des processus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0763069" y="4999381"/>
            <a:ext cx="118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Connaissance clients</a:t>
            </a:r>
            <a:endParaRPr lang="fr-FR" sz="1400" dirty="0"/>
          </a:p>
        </p:txBody>
      </p:sp>
      <p:sp>
        <p:nvSpPr>
          <p:cNvPr id="24" name="Flèche gauche 23"/>
          <p:cNvSpPr/>
          <p:nvPr/>
        </p:nvSpPr>
        <p:spPr>
          <a:xfrm rot="1648408">
            <a:off x="3453987" y="1669185"/>
            <a:ext cx="1107561" cy="3885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gauche 24"/>
          <p:cNvSpPr/>
          <p:nvPr/>
        </p:nvSpPr>
        <p:spPr>
          <a:xfrm rot="12352876">
            <a:off x="7676736" y="3414131"/>
            <a:ext cx="1107561" cy="3885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4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064180" y="6326664"/>
            <a:ext cx="2743200" cy="365125"/>
          </a:xfrm>
        </p:spPr>
        <p:txBody>
          <a:bodyPr/>
          <a:lstStyle/>
          <a:p>
            <a:fld id="{D2D73EA4-F1D4-4DEB-87A1-6300F2E3641D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4727848" y="2996951"/>
            <a:ext cx="6959066" cy="2908311"/>
            <a:chOff x="480393" y="1365554"/>
            <a:chExt cx="11206521" cy="4539709"/>
          </a:xfrm>
        </p:grpSpPr>
        <p:sp>
          <p:nvSpPr>
            <p:cNvPr id="6" name="Forme libre 5"/>
            <p:cNvSpPr/>
            <p:nvPr/>
          </p:nvSpPr>
          <p:spPr>
            <a:xfrm>
              <a:off x="4832462" y="4059451"/>
              <a:ext cx="1926144" cy="432048"/>
            </a:xfrm>
            <a:custGeom>
              <a:avLst/>
              <a:gdLst>
                <a:gd name="connsiteX0" fmla="*/ 0 w 1926144"/>
                <a:gd name="connsiteY0" fmla="*/ 0 h 396224"/>
                <a:gd name="connsiteX1" fmla="*/ 1926144 w 1926144"/>
                <a:gd name="connsiteY1" fmla="*/ 0 h 396224"/>
                <a:gd name="connsiteX2" fmla="*/ 1926144 w 1926144"/>
                <a:gd name="connsiteY2" fmla="*/ 396224 h 396224"/>
                <a:gd name="connsiteX3" fmla="*/ 0 w 1926144"/>
                <a:gd name="connsiteY3" fmla="*/ 396224 h 396224"/>
                <a:gd name="connsiteX4" fmla="*/ 0 w 1926144"/>
                <a:gd name="connsiteY4" fmla="*/ 0 h 39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144" h="396224">
                  <a:moveTo>
                    <a:pt x="0" y="0"/>
                  </a:moveTo>
                  <a:lnTo>
                    <a:pt x="1926144" y="0"/>
                  </a:lnTo>
                  <a:lnTo>
                    <a:pt x="1926144" y="396224"/>
                  </a:lnTo>
                  <a:lnTo>
                    <a:pt x="0" y="396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3">
                <a:alpha val="7000"/>
              </a:srgbClr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980C78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cs typeface="Helvetica" panose="020B0604020202020204" pitchFamily="34" charset="0"/>
                </a:rPr>
                <a:t> </a:t>
              </a:r>
              <a:r>
                <a:rPr lang="fr-FR" sz="1000" b="1" dirty="0">
                  <a:solidFill>
                    <a:srgbClr val="980C78"/>
                  </a:solidFill>
                  <a:latin typeface="+mj-lt"/>
                  <a:cs typeface="Helvetica" panose="020B0604020202020204" pitchFamily="34" charset="0"/>
                </a:rPr>
                <a:t>+ 20 ans d’expérience</a:t>
              </a:r>
              <a:endParaRPr lang="fr-FR" sz="1000" b="1" dirty="0">
                <a:solidFill>
                  <a:srgbClr val="980C78"/>
                </a:solidFill>
                <a:latin typeface="+mj-lt"/>
              </a:endParaRPr>
            </a:p>
          </p:txBody>
        </p:sp>
        <p:sp>
          <p:nvSpPr>
            <p:cNvPr id="7" name="Forme libre 6"/>
            <p:cNvSpPr/>
            <p:nvPr/>
          </p:nvSpPr>
          <p:spPr>
            <a:xfrm>
              <a:off x="7014680" y="5301208"/>
              <a:ext cx="1926144" cy="604055"/>
            </a:xfrm>
            <a:custGeom>
              <a:avLst/>
              <a:gdLst>
                <a:gd name="connsiteX0" fmla="*/ 0 w 1926144"/>
                <a:gd name="connsiteY0" fmla="*/ 0 h 396224"/>
                <a:gd name="connsiteX1" fmla="*/ 1926144 w 1926144"/>
                <a:gd name="connsiteY1" fmla="*/ 0 h 396224"/>
                <a:gd name="connsiteX2" fmla="*/ 1926144 w 1926144"/>
                <a:gd name="connsiteY2" fmla="*/ 396224 h 396224"/>
                <a:gd name="connsiteX3" fmla="*/ 0 w 1926144"/>
                <a:gd name="connsiteY3" fmla="*/ 396224 h 396224"/>
                <a:gd name="connsiteX4" fmla="*/ 0 w 1926144"/>
                <a:gd name="connsiteY4" fmla="*/ 0 h 39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144" h="396224">
                  <a:moveTo>
                    <a:pt x="0" y="0"/>
                  </a:moveTo>
                  <a:lnTo>
                    <a:pt x="1926144" y="0"/>
                  </a:lnTo>
                  <a:lnTo>
                    <a:pt x="1926144" y="396224"/>
                  </a:lnTo>
                  <a:lnTo>
                    <a:pt x="0" y="3962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dirty="0">
                  <a:solidFill>
                    <a:srgbClr val="980C78"/>
                  </a:solidFill>
                  <a:latin typeface="+mj-lt"/>
                  <a:cs typeface="Helvetica" panose="020B0604020202020204" pitchFamily="34" charset="0"/>
                </a:rPr>
                <a:t>+ 3 milliards d’€ de flux financiers gérés</a:t>
              </a:r>
            </a:p>
          </p:txBody>
        </p:sp>
        <p:sp>
          <p:nvSpPr>
            <p:cNvPr id="8" name="Forme libre 7"/>
            <p:cNvSpPr/>
            <p:nvPr/>
          </p:nvSpPr>
          <p:spPr>
            <a:xfrm>
              <a:off x="9000128" y="4051083"/>
              <a:ext cx="2136432" cy="432223"/>
            </a:xfrm>
            <a:custGeom>
              <a:avLst/>
              <a:gdLst>
                <a:gd name="connsiteX0" fmla="*/ 0 w 1926144"/>
                <a:gd name="connsiteY0" fmla="*/ 0 h 396224"/>
                <a:gd name="connsiteX1" fmla="*/ 1926144 w 1926144"/>
                <a:gd name="connsiteY1" fmla="*/ 0 h 396224"/>
                <a:gd name="connsiteX2" fmla="*/ 1926144 w 1926144"/>
                <a:gd name="connsiteY2" fmla="*/ 396224 h 396224"/>
                <a:gd name="connsiteX3" fmla="*/ 0 w 1926144"/>
                <a:gd name="connsiteY3" fmla="*/ 396224 h 396224"/>
                <a:gd name="connsiteX4" fmla="*/ 0 w 1926144"/>
                <a:gd name="connsiteY4" fmla="*/ 0 h 39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144" h="396224">
                  <a:moveTo>
                    <a:pt x="0" y="0"/>
                  </a:moveTo>
                  <a:lnTo>
                    <a:pt x="1926144" y="0"/>
                  </a:lnTo>
                  <a:lnTo>
                    <a:pt x="1926144" y="396224"/>
                  </a:lnTo>
                  <a:lnTo>
                    <a:pt x="0" y="3962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>
                  <a:solidFill>
                    <a:srgbClr val="980C78"/>
                  </a:solidFill>
                  <a:latin typeface="+mj-lt"/>
                  <a:cs typeface="Helvetica" panose="020B0604020202020204" pitchFamily="34" charset="0"/>
                </a:rPr>
                <a:t> </a:t>
              </a:r>
              <a:r>
                <a:rPr lang="fr-FR" sz="1000" b="1" dirty="0">
                  <a:solidFill>
                    <a:srgbClr val="980C78"/>
                  </a:solidFill>
                  <a:latin typeface="+mj-lt"/>
                  <a:cs typeface="Helvetica" panose="020B0604020202020204" pitchFamily="34" charset="0"/>
                </a:rPr>
                <a:t>+ 300 000 titres de paiements traités</a:t>
              </a: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9102912" y="5347088"/>
              <a:ext cx="1926144" cy="432223"/>
            </a:xfrm>
            <a:custGeom>
              <a:avLst/>
              <a:gdLst>
                <a:gd name="connsiteX0" fmla="*/ 0 w 1926144"/>
                <a:gd name="connsiteY0" fmla="*/ 0 h 396224"/>
                <a:gd name="connsiteX1" fmla="*/ 1926144 w 1926144"/>
                <a:gd name="connsiteY1" fmla="*/ 0 h 396224"/>
                <a:gd name="connsiteX2" fmla="*/ 1926144 w 1926144"/>
                <a:gd name="connsiteY2" fmla="*/ 396224 h 396224"/>
                <a:gd name="connsiteX3" fmla="*/ 0 w 1926144"/>
                <a:gd name="connsiteY3" fmla="*/ 396224 h 396224"/>
                <a:gd name="connsiteX4" fmla="*/ 0 w 1926144"/>
                <a:gd name="connsiteY4" fmla="*/ 0 h 39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144" h="396224">
                  <a:moveTo>
                    <a:pt x="0" y="0"/>
                  </a:moveTo>
                  <a:lnTo>
                    <a:pt x="1926144" y="0"/>
                  </a:lnTo>
                  <a:lnTo>
                    <a:pt x="1926144" y="396224"/>
                  </a:lnTo>
                  <a:lnTo>
                    <a:pt x="0" y="3962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dirty="0">
                  <a:solidFill>
                    <a:srgbClr val="980C78"/>
                  </a:solidFill>
                  <a:latin typeface="+mj-lt"/>
                  <a:cs typeface="Helvetica" panose="020B0604020202020204" pitchFamily="34" charset="0"/>
                </a:rPr>
                <a:t>+ 1 milliard d’€  d’encaissement</a:t>
              </a:r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4926448" y="5383096"/>
              <a:ext cx="2070160" cy="432223"/>
            </a:xfrm>
            <a:custGeom>
              <a:avLst/>
              <a:gdLst>
                <a:gd name="connsiteX0" fmla="*/ 0 w 1926144"/>
                <a:gd name="connsiteY0" fmla="*/ 0 h 396224"/>
                <a:gd name="connsiteX1" fmla="*/ 1926144 w 1926144"/>
                <a:gd name="connsiteY1" fmla="*/ 0 h 396224"/>
                <a:gd name="connsiteX2" fmla="*/ 1926144 w 1926144"/>
                <a:gd name="connsiteY2" fmla="*/ 396224 h 396224"/>
                <a:gd name="connsiteX3" fmla="*/ 0 w 1926144"/>
                <a:gd name="connsiteY3" fmla="*/ 396224 h 396224"/>
                <a:gd name="connsiteX4" fmla="*/ 0 w 1926144"/>
                <a:gd name="connsiteY4" fmla="*/ 0 h 39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144" h="396224">
                  <a:moveTo>
                    <a:pt x="0" y="0"/>
                  </a:moveTo>
                  <a:lnTo>
                    <a:pt x="1926144" y="0"/>
                  </a:lnTo>
                  <a:lnTo>
                    <a:pt x="1926144" y="396224"/>
                  </a:lnTo>
                  <a:lnTo>
                    <a:pt x="0" y="3962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dirty="0">
                  <a:solidFill>
                    <a:srgbClr val="980C78"/>
                  </a:solidFill>
                  <a:latin typeface="+mj-lt"/>
                  <a:cs typeface="Helvetica" panose="020B0604020202020204" pitchFamily="34" charset="0"/>
                </a:rPr>
                <a:t>+ 200 000 comptes clients gérés</a:t>
              </a:r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7019417" y="4086952"/>
              <a:ext cx="1926144" cy="432223"/>
            </a:xfrm>
            <a:custGeom>
              <a:avLst/>
              <a:gdLst>
                <a:gd name="connsiteX0" fmla="*/ 0 w 1926144"/>
                <a:gd name="connsiteY0" fmla="*/ 0 h 396224"/>
                <a:gd name="connsiteX1" fmla="*/ 1926144 w 1926144"/>
                <a:gd name="connsiteY1" fmla="*/ 0 h 396224"/>
                <a:gd name="connsiteX2" fmla="*/ 1926144 w 1926144"/>
                <a:gd name="connsiteY2" fmla="*/ 396224 h 396224"/>
                <a:gd name="connsiteX3" fmla="*/ 0 w 1926144"/>
                <a:gd name="connsiteY3" fmla="*/ 396224 h 396224"/>
                <a:gd name="connsiteX4" fmla="*/ 0 w 1926144"/>
                <a:gd name="connsiteY4" fmla="*/ 0 h 39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144" h="396224">
                  <a:moveTo>
                    <a:pt x="0" y="0"/>
                  </a:moveTo>
                  <a:lnTo>
                    <a:pt x="1926144" y="0"/>
                  </a:lnTo>
                  <a:lnTo>
                    <a:pt x="1926144" y="396224"/>
                  </a:lnTo>
                  <a:lnTo>
                    <a:pt x="0" y="3962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dirty="0">
                  <a:solidFill>
                    <a:srgbClr val="980C78"/>
                  </a:solidFill>
                  <a:latin typeface="+mj-lt"/>
                  <a:cs typeface="Helvetica" panose="020B0604020202020204" pitchFamily="34" charset="0"/>
                </a:rPr>
                <a:t>+ 5 millions de factures gérées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257613" y="1365554"/>
              <a:ext cx="6429301" cy="135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370028"/>
                  </a:solidFill>
                  <a:latin typeface="+mj-lt"/>
                  <a:cs typeface="Helvetica" panose="020B0604020202020204" pitchFamily="34" charset="0"/>
                </a:rPr>
                <a:t>100 personnes dédiées au crédit management.</a:t>
              </a:r>
            </a:p>
            <a:p>
              <a:r>
                <a:rPr lang="fr-FR" sz="1200" dirty="0">
                  <a:solidFill>
                    <a:srgbClr val="370028"/>
                  </a:solidFill>
                  <a:latin typeface="+mj-lt"/>
                  <a:cs typeface="Helvetica" panose="020B0604020202020204" pitchFamily="34" charset="0"/>
                </a:rPr>
                <a:t>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370028"/>
                  </a:solidFill>
                  <a:latin typeface="+mj-lt"/>
                  <a:cs typeface="Helvetica" panose="020B0604020202020204" pitchFamily="34" charset="0"/>
                </a:rPr>
                <a:t>3 Responsables de production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370028"/>
                  </a:solidFill>
                  <a:latin typeface="+mj-lt"/>
                  <a:cs typeface="Helvetica" panose="020B0604020202020204" pitchFamily="34" charset="0"/>
                </a:rPr>
                <a:t>10 Chefs d’équipe experts en crédit management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370028"/>
                  </a:solidFill>
                  <a:latin typeface="+mj-lt"/>
                  <a:cs typeface="Helvetica" panose="020B0604020202020204" pitchFamily="34" charset="0"/>
                </a:rPr>
                <a:t>87 Intervenants multilingues</a:t>
              </a:r>
            </a:p>
          </p:txBody>
        </p:sp>
        <p:grpSp>
          <p:nvGrpSpPr>
            <p:cNvPr id="13" name="Grouper 22"/>
            <p:cNvGrpSpPr/>
            <p:nvPr/>
          </p:nvGrpSpPr>
          <p:grpSpPr>
            <a:xfrm>
              <a:off x="480393" y="1503982"/>
              <a:ext cx="3707904" cy="3960440"/>
              <a:chOff x="597309" y="808951"/>
              <a:chExt cx="3513565" cy="3722293"/>
            </a:xfrm>
          </p:grpSpPr>
          <p:pic>
            <p:nvPicPr>
              <p:cNvPr id="14" name="Picture 4" descr="http://www.igrec.fr/images/contenu/carte-france-localisations1.png"/>
              <p:cNvPicPr>
                <a:picLocks noChangeAspect="1" noChangeArrowheads="1"/>
              </p:cNvPicPr>
              <p:nvPr/>
            </p:nvPicPr>
            <p:blipFill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309" y="808951"/>
                <a:ext cx="3513565" cy="3722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Image 15" descr="igrec"/>
              <p:cNvPicPr/>
              <p:nvPr/>
            </p:nvPicPr>
            <p:blipFill>
              <a:blip r:embed="rId4" cstate="email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2841591"/>
                <a:ext cx="360040" cy="4433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Image 16" descr="igrec"/>
              <p:cNvPicPr/>
              <p:nvPr/>
            </p:nvPicPr>
            <p:blipFill>
              <a:blip r:embed="rId4" cstate="email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224" y="2871624"/>
                <a:ext cx="360040" cy="4433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5588537" y="3321028"/>
              <a:ext cx="839066" cy="766099"/>
            </a:xfrm>
            <a:prstGeom prst="rect">
              <a:avLst/>
            </a:prstGeom>
            <a:blipFill dpi="0" rotWithShape="1">
              <a:blip r:embed="rId7" cstate="email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5509470" y="4689180"/>
              <a:ext cx="839066" cy="766099"/>
            </a:xfrm>
            <a:prstGeom prst="rect">
              <a:avLst/>
            </a:prstGeom>
            <a:blipFill dpi="0" rotWithShape="1">
              <a:blip r:embed="rId7" cstate="email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559968" y="3331003"/>
              <a:ext cx="839066" cy="766099"/>
            </a:xfrm>
            <a:prstGeom prst="rect">
              <a:avLst/>
            </a:prstGeom>
            <a:blipFill dpi="0" rotWithShape="1">
              <a:blip r:embed="rId7" cstate="email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9720208" y="3212976"/>
              <a:ext cx="839066" cy="766099"/>
            </a:xfrm>
            <a:prstGeom prst="rect">
              <a:avLst/>
            </a:prstGeom>
            <a:blipFill dpi="0" rotWithShape="1">
              <a:blip r:embed="rId7" cstate="email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7644680" y="4591183"/>
              <a:ext cx="839066" cy="766099"/>
            </a:xfrm>
            <a:prstGeom prst="rect">
              <a:avLst/>
            </a:prstGeom>
            <a:blipFill dpi="0" rotWithShape="1">
              <a:blip r:embed="rId7" cstate="email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9660904" y="4617172"/>
              <a:ext cx="839066" cy="766099"/>
            </a:xfrm>
            <a:prstGeom prst="rect">
              <a:avLst/>
            </a:prstGeom>
            <a:blipFill dpi="0" rotWithShape="1">
              <a:blip r:embed="rId7" cstate="email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442" y="6199377"/>
            <a:ext cx="10614056" cy="646232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284478" y="127365"/>
            <a:ext cx="6996828" cy="2115517"/>
          </a:xfrm>
          <a:prstGeom prst="ellipse">
            <a:avLst/>
          </a:prstGeom>
          <a:solidFill>
            <a:srgbClr val="FDFDF3"/>
          </a:solidFill>
          <a:ln w="571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IGREC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342732" y="50151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IGREC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14888" y="3361523"/>
            <a:ext cx="2664296" cy="1477328"/>
          </a:xfrm>
          <a:prstGeom prst="rect">
            <a:avLst/>
          </a:prstGeom>
          <a:solidFill>
            <a:srgbClr val="DCB5EB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qualités d’une PME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Flexibilité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Réactivité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i="1" dirty="0" smtClean="0"/>
              <a:t>Ouverte à l’international</a:t>
            </a:r>
            <a:endParaRPr lang="fr-FR" b="1" i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055440" y="1318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Une PME </a:t>
            </a:r>
            <a:r>
              <a:rPr lang="fr-FR" b="1" dirty="0" smtClean="0"/>
              <a:t>au cœur du </a:t>
            </a:r>
            <a:r>
              <a:rPr lang="fr-FR" b="1" dirty="0"/>
              <a:t>territoire</a:t>
            </a:r>
          </a:p>
        </p:txBody>
      </p:sp>
    </p:spTree>
    <p:extLst>
      <p:ext uri="{BB962C8B-B14F-4D97-AF65-F5344CB8AC3E}">
        <p14:creationId xmlns:p14="http://schemas.microsoft.com/office/powerpoint/2010/main" val="42504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1344" y="6356350"/>
            <a:ext cx="10513168" cy="365125"/>
          </a:xfrm>
          <a:solidFill>
            <a:srgbClr val="980C78"/>
          </a:solidFill>
          <a:ln>
            <a:solidFill>
              <a:srgbClr val="980C78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4400" dirty="0">
                <a:solidFill>
                  <a:srgbClr val="FDFDFD"/>
                </a:solidFill>
                <a:latin typeface="+mj-lt"/>
                <a:ea typeface="+mj-ea"/>
                <a:cs typeface="+mj-cs"/>
              </a:rPr>
              <a:t>IGREC </a:t>
            </a:r>
            <a:r>
              <a:rPr lang="fr-FR" sz="4400" dirty="0" smtClean="0">
                <a:solidFill>
                  <a:srgbClr val="FDFDFD"/>
                </a:solidFill>
                <a:latin typeface="+mj-lt"/>
                <a:ea typeface="+mj-ea"/>
                <a:cs typeface="+mj-cs"/>
              </a:rPr>
              <a:t>– Solutions de Credit Management</a:t>
            </a:r>
            <a:endParaRPr lang="fr-FR" sz="4400" dirty="0">
              <a:solidFill>
                <a:srgbClr val="FDFDF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443372" y="279522"/>
            <a:ext cx="3636404" cy="1637310"/>
          </a:xfrm>
          <a:prstGeom prst="ellipse">
            <a:avLst/>
          </a:prstGeom>
          <a:solidFill>
            <a:srgbClr val="FDFDF3"/>
          </a:solidFill>
          <a:ln w="571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079776" y="2292535"/>
            <a:ext cx="4320480" cy="1584176"/>
          </a:xfrm>
          <a:prstGeom prst="rect">
            <a:avLst/>
          </a:prstGeom>
          <a:solidFill>
            <a:srgbClr val="DCB5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151784" y="249282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Expertise métier</a:t>
            </a:r>
          </a:p>
          <a:p>
            <a:pPr algn="ctr"/>
            <a:r>
              <a:rPr lang="fr-FR" sz="2400" b="1" dirty="0" smtClean="0"/>
              <a:t>Compétences</a:t>
            </a:r>
          </a:p>
          <a:p>
            <a:pPr algn="r"/>
            <a:r>
              <a:rPr lang="fr-FR" sz="2400" b="1" dirty="0" smtClean="0"/>
              <a:t>Engagement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74344" y="6852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L’humain</a:t>
            </a:r>
          </a:p>
          <a:p>
            <a:pPr algn="ctr"/>
            <a:r>
              <a:rPr lang="fr-FR" b="1" dirty="0" smtClean="0"/>
              <a:t>L’expérience</a:t>
            </a:r>
          </a:p>
          <a:p>
            <a:pPr algn="r"/>
            <a:r>
              <a:rPr lang="fr-FR" b="1" dirty="0" smtClean="0"/>
              <a:t>Les méthodes</a:t>
            </a:r>
            <a:endParaRPr lang="fr-FR" b="1" dirty="0"/>
          </a:p>
        </p:txBody>
      </p:sp>
      <p:sp>
        <p:nvSpPr>
          <p:cNvPr id="12" name="Ellipse 11"/>
          <p:cNvSpPr/>
          <p:nvPr/>
        </p:nvSpPr>
        <p:spPr>
          <a:xfrm>
            <a:off x="7896200" y="341174"/>
            <a:ext cx="3636404" cy="1637310"/>
          </a:xfrm>
          <a:prstGeom prst="ellipse">
            <a:avLst/>
          </a:prstGeom>
          <a:solidFill>
            <a:srgbClr val="FDFDF3"/>
          </a:solidFill>
          <a:ln w="571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164990" y="719689"/>
            <a:ext cx="3241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Partenariat client</a:t>
            </a:r>
          </a:p>
          <a:p>
            <a:endParaRPr lang="fr-FR" b="1" dirty="0" smtClean="0"/>
          </a:p>
          <a:p>
            <a:pPr algn="ctr"/>
            <a:r>
              <a:rPr lang="fr-FR" b="1" dirty="0" smtClean="0"/>
              <a:t>Transparence de l’information</a:t>
            </a:r>
            <a:endParaRPr lang="fr-FR" b="1" dirty="0"/>
          </a:p>
        </p:txBody>
      </p:sp>
      <p:sp>
        <p:nvSpPr>
          <p:cNvPr id="14" name="Ellipse 13"/>
          <p:cNvSpPr/>
          <p:nvPr/>
        </p:nvSpPr>
        <p:spPr>
          <a:xfrm>
            <a:off x="4228220" y="4387138"/>
            <a:ext cx="3636404" cy="1637310"/>
          </a:xfrm>
          <a:prstGeom prst="ellipse">
            <a:avLst/>
          </a:prstGeom>
          <a:solidFill>
            <a:srgbClr val="FDFDF3"/>
          </a:solidFill>
          <a:ln w="571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870945" y="4605628"/>
            <a:ext cx="2992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maîtrise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de logiciels dédiés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</a:t>
            </a:r>
            <a:r>
              <a:rPr lang="fr-FR" b="1" dirty="0" smtClean="0"/>
              <a:t>e l’échange de données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</a:t>
            </a:r>
            <a:r>
              <a:rPr lang="fr-FR" b="1" dirty="0" smtClean="0"/>
              <a:t>e leur traitement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2400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1344" y="6356350"/>
            <a:ext cx="10513168" cy="365125"/>
          </a:xfrm>
          <a:solidFill>
            <a:srgbClr val="980C78"/>
          </a:solidFill>
          <a:ln>
            <a:solidFill>
              <a:srgbClr val="980C78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4400" dirty="0">
                <a:solidFill>
                  <a:srgbClr val="FDFDFD"/>
                </a:solidFill>
                <a:latin typeface="+mj-lt"/>
                <a:ea typeface="+mj-ea"/>
                <a:cs typeface="+mj-cs"/>
              </a:rPr>
              <a:t>IGREC </a:t>
            </a:r>
            <a:r>
              <a:rPr lang="fr-FR" sz="4400" dirty="0" smtClean="0">
                <a:solidFill>
                  <a:srgbClr val="FDFDFD"/>
                </a:solidFill>
                <a:latin typeface="+mj-lt"/>
                <a:ea typeface="+mj-ea"/>
                <a:cs typeface="+mj-cs"/>
              </a:rPr>
              <a:t>– Solutions de Credit Management</a:t>
            </a:r>
            <a:endParaRPr lang="fr-FR" sz="4400" dirty="0">
              <a:solidFill>
                <a:srgbClr val="FDFDF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479376" y="577747"/>
            <a:ext cx="3636404" cy="1024334"/>
          </a:xfrm>
          <a:prstGeom prst="ellipse">
            <a:avLst/>
          </a:prstGeom>
          <a:solidFill>
            <a:srgbClr val="FDFDF3"/>
          </a:solidFill>
          <a:ln w="571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079776" y="2361992"/>
            <a:ext cx="4320480" cy="920441"/>
          </a:xfrm>
          <a:prstGeom prst="rect">
            <a:avLst/>
          </a:prstGeom>
          <a:solidFill>
            <a:srgbClr val="DCB5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151784" y="240087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Les enjeux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9376" y="68520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Efficacité </a:t>
            </a:r>
            <a:r>
              <a:rPr lang="fr-FR" b="1" dirty="0" smtClean="0"/>
              <a:t>Productivité</a:t>
            </a:r>
            <a:endParaRPr lang="fr-FR" b="1" dirty="0"/>
          </a:p>
          <a:p>
            <a:pPr lvl="1"/>
            <a:r>
              <a:rPr lang="fr-FR" b="1" dirty="0"/>
              <a:t>Amélioration du coût global</a:t>
            </a:r>
          </a:p>
        </p:txBody>
      </p:sp>
      <p:sp>
        <p:nvSpPr>
          <p:cNvPr id="12" name="Ellipse 11"/>
          <p:cNvSpPr/>
          <p:nvPr/>
        </p:nvSpPr>
        <p:spPr>
          <a:xfrm>
            <a:off x="7831395" y="500802"/>
            <a:ext cx="3195350" cy="1202120"/>
          </a:xfrm>
          <a:prstGeom prst="ellipse">
            <a:avLst/>
          </a:prstGeom>
          <a:solidFill>
            <a:srgbClr val="FDFDF3"/>
          </a:solidFill>
          <a:ln w="571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184230" y="678751"/>
            <a:ext cx="345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Suivi, mesures, </a:t>
            </a:r>
            <a:r>
              <a:rPr lang="fr-FR" b="1" dirty="0" smtClean="0"/>
              <a:t>analyses Indicateurs</a:t>
            </a:r>
            <a:endParaRPr lang="fr-FR" b="1" dirty="0"/>
          </a:p>
          <a:p>
            <a:r>
              <a:rPr lang="fr-FR" b="1" dirty="0"/>
              <a:t>Information partagée</a:t>
            </a:r>
          </a:p>
        </p:txBody>
      </p:sp>
      <p:sp>
        <p:nvSpPr>
          <p:cNvPr id="14" name="Ellipse 13"/>
          <p:cNvSpPr/>
          <p:nvPr/>
        </p:nvSpPr>
        <p:spPr>
          <a:xfrm>
            <a:off x="8328247" y="3793235"/>
            <a:ext cx="3168353" cy="1141820"/>
          </a:xfrm>
          <a:prstGeom prst="ellipse">
            <a:avLst/>
          </a:prstGeom>
          <a:solidFill>
            <a:srgbClr val="FDFDF3"/>
          </a:solidFill>
          <a:ln w="571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/>
              <a:t>Rendre encore plus accessible cette expertise aux PME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877260" y="4048186"/>
            <a:ext cx="3096344" cy="990023"/>
          </a:xfrm>
          <a:prstGeom prst="ellipse">
            <a:avLst/>
          </a:prstGeom>
          <a:solidFill>
            <a:srgbClr val="FDFDF3"/>
          </a:solidFill>
          <a:ln w="57150">
            <a:solidFill>
              <a:srgbClr val="7C0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49406" y="422003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b="1" dirty="0" smtClean="0"/>
              <a:t>Sécuriser et augmenter le  CA des clients partenaires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902080" y="4084583"/>
            <a:ext cx="259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Améliorer l’accessibilité pour les </a:t>
            </a:r>
            <a:r>
              <a:rPr lang="fr-FR" b="1" dirty="0"/>
              <a:t>PME</a:t>
            </a:r>
          </a:p>
        </p:txBody>
      </p:sp>
      <p:sp>
        <p:nvSpPr>
          <p:cNvPr id="7" name="Flèche courbée vers le haut 6"/>
          <p:cNvSpPr/>
          <p:nvPr/>
        </p:nvSpPr>
        <p:spPr>
          <a:xfrm rot="16200000">
            <a:off x="4229118" y="1385833"/>
            <a:ext cx="836410" cy="7371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 courbée vers le haut 16"/>
          <p:cNvSpPr/>
          <p:nvPr/>
        </p:nvSpPr>
        <p:spPr>
          <a:xfrm rot="5400000">
            <a:off x="7177672" y="3598191"/>
            <a:ext cx="836410" cy="6954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courbée vers la gauche 7"/>
          <p:cNvSpPr/>
          <p:nvPr/>
        </p:nvSpPr>
        <p:spPr>
          <a:xfrm>
            <a:off x="4273059" y="3554991"/>
            <a:ext cx="742821" cy="781898"/>
          </a:xfrm>
          <a:prstGeom prst="curvedLeftArrow">
            <a:avLst>
              <a:gd name="adj1" fmla="val 25000"/>
              <a:gd name="adj2" fmla="val 4663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Flèche courbée vers la gauche 19"/>
          <p:cNvSpPr/>
          <p:nvPr/>
        </p:nvSpPr>
        <p:spPr>
          <a:xfrm rot="10800000">
            <a:off x="6932976" y="1336185"/>
            <a:ext cx="742821" cy="781898"/>
          </a:xfrm>
          <a:prstGeom prst="curvedLeftArrow">
            <a:avLst>
              <a:gd name="adj1" fmla="val 25000"/>
              <a:gd name="adj2" fmla="val 4663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11705" y="1877406"/>
            <a:ext cx="273630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i="1" dirty="0" smtClean="0"/>
              <a:t>Mixer expérience acquise et nouvelles technologies</a:t>
            </a:r>
            <a:endParaRPr lang="fr-FR" i="1" dirty="0"/>
          </a:p>
        </p:txBody>
      </p:sp>
      <p:sp>
        <p:nvSpPr>
          <p:cNvPr id="15" name="Rectangle 14"/>
          <p:cNvSpPr/>
          <p:nvPr/>
        </p:nvSpPr>
        <p:spPr>
          <a:xfrm>
            <a:off x="4151784" y="342531"/>
            <a:ext cx="254313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i="1" dirty="0"/>
              <a:t>Faire grandir nos </a:t>
            </a:r>
            <a:r>
              <a:rPr lang="fr-FR" i="1" dirty="0" smtClean="0"/>
              <a:t>équipes</a:t>
            </a:r>
          </a:p>
          <a:p>
            <a:r>
              <a:rPr lang="fr-FR" i="1" dirty="0"/>
              <a:t>e</a:t>
            </a:r>
            <a:r>
              <a:rPr lang="fr-FR" i="1" dirty="0" smtClean="0"/>
              <a:t>n compétences</a:t>
            </a:r>
            <a:endParaRPr lang="fr-FR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9010483" y="2908660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Plate forme collaborative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644469" y="4665774"/>
            <a:ext cx="316835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i="1" dirty="0"/>
              <a:t>Accès </a:t>
            </a:r>
            <a:r>
              <a:rPr lang="fr-FR" i="1" dirty="0" smtClean="0"/>
              <a:t>aux données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i="1" dirty="0" smtClean="0"/>
              <a:t>Simplifié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i="1" dirty="0" smtClean="0"/>
              <a:t> </a:t>
            </a:r>
            <a:r>
              <a:rPr lang="fr-FR" i="1" dirty="0"/>
              <a:t>sécurisé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i="1" dirty="0" smtClean="0"/>
              <a:t> hiérarchisé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52679" y="307595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i="1" dirty="0" smtClean="0"/>
              <a:t>Enrichir l’information clients </a:t>
            </a:r>
            <a:endParaRPr lang="fr-FR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8902080" y="1866740"/>
            <a:ext cx="324157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i="1" dirty="0"/>
              <a:t>Exploitation des </a:t>
            </a:r>
            <a:r>
              <a:rPr lang="fr-FR" i="1" dirty="0" smtClean="0"/>
              <a:t>données</a:t>
            </a:r>
          </a:p>
          <a:p>
            <a:r>
              <a:rPr lang="fr-FR" i="1" dirty="0" smtClean="0"/>
              <a:t>Smart Data</a:t>
            </a:r>
            <a:endParaRPr lang="fr-FR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583832" y="2763166"/>
            <a:ext cx="345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Un virage vers les </a:t>
            </a:r>
            <a:r>
              <a:rPr lang="fr-FR" sz="2400" b="1" dirty="0" err="1"/>
              <a:t>fintech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0603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 animBg="1"/>
      <p:bldP spid="13" grpId="0"/>
      <p:bldP spid="14" grpId="0" animBg="1"/>
      <p:bldP spid="16" grpId="0" animBg="1"/>
      <p:bldP spid="5" grpId="0"/>
      <p:bldP spid="6" grpId="0"/>
      <p:bldP spid="7" grpId="0" animBg="1"/>
      <p:bldP spid="17" grpId="0" animBg="1"/>
      <p:bldP spid="8" grpId="0" animBg="1"/>
      <p:bldP spid="20" grpId="0" animBg="1"/>
      <p:bldP spid="18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1344" y="6356350"/>
            <a:ext cx="10513168" cy="365125"/>
          </a:xfrm>
          <a:solidFill>
            <a:srgbClr val="980C78"/>
          </a:solidFill>
          <a:ln>
            <a:solidFill>
              <a:srgbClr val="980C78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4400" dirty="0">
                <a:solidFill>
                  <a:srgbClr val="FDFDFD"/>
                </a:solidFill>
                <a:latin typeface="+mj-lt"/>
                <a:ea typeface="+mj-ea"/>
                <a:cs typeface="+mj-cs"/>
              </a:rPr>
              <a:t>IGREC </a:t>
            </a:r>
            <a:r>
              <a:rPr lang="fr-FR" sz="4400" dirty="0" smtClean="0">
                <a:solidFill>
                  <a:srgbClr val="FDFDFD"/>
                </a:solidFill>
                <a:latin typeface="+mj-lt"/>
                <a:ea typeface="+mj-ea"/>
                <a:cs typeface="+mj-cs"/>
              </a:rPr>
              <a:t>– Solutions de Credit Management</a:t>
            </a:r>
            <a:endParaRPr lang="fr-FR" sz="4400" dirty="0">
              <a:solidFill>
                <a:srgbClr val="FDFDF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EA4-F1D4-4DEB-87A1-6300F2E3641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23392" y="119675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Merci de votre attention</a:t>
            </a:r>
            <a:endParaRPr lang="fr-FR" sz="36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7176120" y="2638823"/>
            <a:ext cx="42484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N’hésitez pas nous contacter: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Bruno Blanc-Fontenille</a:t>
            </a:r>
            <a:br>
              <a:rPr lang="fr-FR" sz="1400" b="1" dirty="0" smtClean="0"/>
            </a:br>
            <a:r>
              <a:rPr lang="fr-FR" sz="1400" dirty="0" smtClean="0">
                <a:hlinkClick r:id="rId2"/>
              </a:rPr>
              <a:t>b.blanc-fontenille@igrec.fr</a:t>
            </a:r>
            <a:r>
              <a:rPr lang="fr-FR" sz="1400" dirty="0" smtClean="0"/>
              <a:t>  05 62 18 64 11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Stéphanie Beaucourt 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 </a:t>
            </a:r>
            <a:r>
              <a:rPr lang="fr-FR" sz="1400" dirty="0" smtClean="0">
                <a:hlinkClick r:id="rId3"/>
              </a:rPr>
              <a:t>s.beaucourt@igrec.fr</a:t>
            </a:r>
            <a:r>
              <a:rPr lang="fr-FR" sz="1400" dirty="0" smtClean="0"/>
              <a:t>           05 62 18 65 57</a:t>
            </a:r>
            <a:endParaRPr lang="fr-FR" sz="1400" dirty="0"/>
          </a:p>
        </p:txBody>
      </p:sp>
      <p:grpSp>
        <p:nvGrpSpPr>
          <p:cNvPr id="31" name="Groupe 30"/>
          <p:cNvGrpSpPr/>
          <p:nvPr/>
        </p:nvGrpSpPr>
        <p:grpSpPr>
          <a:xfrm>
            <a:off x="8040216" y="4736746"/>
            <a:ext cx="2853730" cy="1029786"/>
            <a:chOff x="7511450" y="4345717"/>
            <a:chExt cx="2853730" cy="1029786"/>
          </a:xfrm>
          <a:solidFill>
            <a:schemeClr val="bg1">
              <a:lumMod val="95000"/>
            </a:schemeClr>
          </a:solidFill>
        </p:grpSpPr>
        <p:sp>
          <p:nvSpPr>
            <p:cNvPr id="28" name="ZoneTexte 27"/>
            <p:cNvSpPr txBox="1"/>
            <p:nvPr/>
          </p:nvSpPr>
          <p:spPr>
            <a:xfrm>
              <a:off x="8060924" y="4345717"/>
              <a:ext cx="230425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IGREC Groupe</a:t>
              </a:r>
              <a:endParaRPr lang="fr-FR" dirty="0"/>
            </a:p>
          </p:txBody>
        </p:sp>
        <p:pic>
          <p:nvPicPr>
            <p:cNvPr id="1026" name="Picture 2" descr="http://www.freeiconspng.com/uploads/linkedin-logo-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7680176" y="4345717"/>
              <a:ext cx="359935" cy="307420"/>
            </a:xfrm>
            <a:prstGeom prst="rect">
              <a:avLst/>
            </a:prstGeom>
            <a:grpFill/>
            <a:extLst/>
          </p:spPr>
        </p:pic>
        <p:sp>
          <p:nvSpPr>
            <p:cNvPr id="30" name="Rectangle 29"/>
            <p:cNvSpPr/>
            <p:nvPr/>
          </p:nvSpPr>
          <p:spPr>
            <a:xfrm>
              <a:off x="7511450" y="4729172"/>
              <a:ext cx="2763962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dirty="0">
                  <a:hlinkClick r:id="rId5"/>
                </a:rPr>
                <a:t>https://</a:t>
              </a:r>
              <a:r>
                <a:rPr lang="fr-FR" dirty="0" smtClean="0">
                  <a:hlinkClick r:id="rId5"/>
                </a:rPr>
                <a:t>bfrposteclients.com</a:t>
              </a:r>
              <a:endParaRPr lang="fr-FR" dirty="0" smtClean="0"/>
            </a:p>
            <a:p>
              <a:r>
                <a:rPr lang="fr-FR" dirty="0" smtClean="0">
                  <a:hlinkClick r:id="rId6"/>
                </a:rPr>
                <a:t>www.igrec.fr</a:t>
              </a:r>
              <a:r>
                <a:rPr lang="fr-FR" dirty="0" smtClean="0"/>
                <a:t>  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1506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14989</TotalTime>
  <Words>298</Words>
  <Application>Microsoft Office PowerPoint</Application>
  <PresentationFormat>Personnalisé</PresentationFormat>
  <Paragraphs>93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1_Conception personnalisée</vt:lpstr>
      <vt:lpstr>Conception personnalisée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</dc:creator>
  <cp:lastModifiedBy>ORDINATEUR-PC</cp:lastModifiedBy>
  <cp:revision>729</cp:revision>
  <cp:lastPrinted>2016-11-10T15:46:36Z</cp:lastPrinted>
  <dcterms:created xsi:type="dcterms:W3CDTF">2014-08-01T07:59:09Z</dcterms:created>
  <dcterms:modified xsi:type="dcterms:W3CDTF">2016-11-23T11:19:11Z</dcterms:modified>
</cp:coreProperties>
</file>